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6" r:id="rId4"/>
    <p:sldId id="268" r:id="rId5"/>
    <p:sldId id="269" r:id="rId6"/>
    <p:sldId id="270" r:id="rId7"/>
    <p:sldId id="267" r:id="rId8"/>
    <p:sldId id="264" r:id="rId9"/>
    <p:sldId id="265" r:id="rId10"/>
  </p:sldIdLst>
  <p:sldSz cx="12192000" cy="6858000"/>
  <p:notesSz cx="6858000" cy="9144000"/>
  <p:embeddedFontLst>
    <p:embeddedFont>
      <p:font typeface="Cooper Black" panose="0208090404030B020404" pitchFamily="18" charset="0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세방고딕 Bold" panose="00000800000000000000" pitchFamily="2" charset="-127"/>
      <p:bold r:id="rId15"/>
    </p:embeddedFont>
    <p:embeddedFont>
      <p:font typeface="세방고딕 Regular" panose="00000500000000000000" pitchFamily="2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A7A7"/>
    <a:srgbClr val="FFFFFF"/>
    <a:srgbClr val="F2F2F2"/>
    <a:srgbClr val="FFFF99"/>
    <a:srgbClr val="FBFBFB"/>
    <a:srgbClr val="FFFF00"/>
    <a:srgbClr val="5BA1DD"/>
    <a:srgbClr val="CDD6D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29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896B-7BB8-4924-BDC4-EB399A6EBCC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CA939-9671-4CCC-94B7-24609972B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6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게임공학과 </a:t>
            </a:r>
            <a:r>
              <a:rPr lang="en-US" altLang="ko-KR" dirty="0"/>
              <a:t>21</a:t>
            </a:r>
            <a:r>
              <a:rPr lang="ko-KR" altLang="en-US" dirty="0"/>
              <a:t>학번 박주연</a:t>
            </a:r>
            <a:r>
              <a:rPr lang="en-US" altLang="ko-KR" dirty="0"/>
              <a:t>, 2D </a:t>
            </a:r>
            <a:r>
              <a:rPr lang="ko-KR" altLang="en-US" dirty="0"/>
              <a:t>게임 프로그래밍 프로젝트 </a:t>
            </a:r>
            <a:r>
              <a:rPr lang="en-US" altLang="ko-KR" dirty="0"/>
              <a:t>1</a:t>
            </a:r>
            <a:r>
              <a:rPr lang="ko-KR" altLang="en-US" dirty="0"/>
              <a:t>차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A939-9671-4CCC-94B7-24609972B8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6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A939-9671-4CCC-94B7-24609972B8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9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A939-9671-4CCC-94B7-24609972B8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A939-9671-4CCC-94B7-24609972B8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45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A939-9671-4CCC-94B7-24609972B8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35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A939-9671-4CCC-94B7-24609972B8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37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A939-9671-4CCC-94B7-24609972B8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33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일정입니다</a:t>
            </a:r>
            <a:r>
              <a:rPr lang="en-US" altLang="ko-KR" dirty="0"/>
              <a:t>. 1</a:t>
            </a:r>
            <a:r>
              <a:rPr lang="ko-KR" altLang="en-US" dirty="0"/>
              <a:t>주차는 리소스 수집</a:t>
            </a:r>
            <a:r>
              <a:rPr lang="en-US" altLang="ko-KR" dirty="0"/>
              <a:t>, </a:t>
            </a:r>
            <a:r>
              <a:rPr lang="ko-KR" altLang="en-US" dirty="0"/>
              <a:t>데이터 정리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주차는 플레이어 공격</a:t>
            </a:r>
            <a:r>
              <a:rPr lang="en-US" altLang="ko-KR" dirty="0"/>
              <a:t>, </a:t>
            </a:r>
            <a:r>
              <a:rPr lang="ko-KR" altLang="en-US" dirty="0"/>
              <a:t>아이템 획득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주차는 적 공격</a:t>
            </a:r>
            <a:r>
              <a:rPr lang="en-US" altLang="ko-KR" dirty="0"/>
              <a:t> 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 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주차는 적 공격</a:t>
            </a:r>
            <a:r>
              <a:rPr lang="en-US" altLang="ko-KR" dirty="0"/>
              <a:t> </a:t>
            </a:r>
            <a:r>
              <a:rPr lang="ko-KR" altLang="en-US" dirty="0"/>
              <a:t>투</a:t>
            </a:r>
            <a:r>
              <a:rPr lang="en-US" altLang="ko-KR" dirty="0"/>
              <a:t>, </a:t>
            </a:r>
            <a:r>
              <a:rPr lang="ko-KR" altLang="en-US" dirty="0"/>
              <a:t>종료 메뉴 추가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주차는 아이템</a:t>
            </a:r>
            <a:r>
              <a:rPr lang="en-US" altLang="ko-KR" dirty="0"/>
              <a:t> </a:t>
            </a:r>
            <a:r>
              <a:rPr lang="ko-KR" altLang="en-US" dirty="0"/>
              <a:t>투</a:t>
            </a:r>
            <a:r>
              <a:rPr lang="en-US" altLang="ko-KR" dirty="0"/>
              <a:t>, </a:t>
            </a:r>
            <a:r>
              <a:rPr lang="ko-KR" altLang="en-US" dirty="0"/>
              <a:t>중간 점검</a:t>
            </a:r>
            <a:r>
              <a:rPr lang="en-US" altLang="ko-KR" dirty="0"/>
              <a:t>, </a:t>
            </a:r>
            <a:r>
              <a:rPr lang="ko-KR" altLang="en-US" dirty="0"/>
              <a:t>밸런스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A939-9671-4CCC-94B7-24609972B8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0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주차와 </a:t>
            </a:r>
            <a:r>
              <a:rPr lang="en-US" altLang="ko-KR" dirty="0"/>
              <a:t>7</a:t>
            </a:r>
            <a:r>
              <a:rPr lang="ko-KR" altLang="en-US" dirty="0"/>
              <a:t>주차는 스테이지 오</a:t>
            </a:r>
            <a:r>
              <a:rPr lang="en-US" altLang="ko-KR" dirty="0"/>
              <a:t>(5)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주차는 모션 추가와 사운드 추가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주차에는 게임 시작과 종료</a:t>
            </a:r>
            <a:r>
              <a:rPr lang="en-US" altLang="ko-KR" dirty="0"/>
              <a:t>, </a:t>
            </a:r>
            <a:r>
              <a:rPr lang="ko-KR" altLang="en-US" dirty="0"/>
              <a:t>스테이지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주차에는 마지막으로 최종 점검이 이루어질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A939-9671-4CCC-94B7-24609972B8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EC483-F650-BC51-25BD-BD0AE6011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DD9808-C16A-ACC6-BF79-F8140EDB7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1C7A-004F-BD71-12C1-1586BBAC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0A4-C5E5-4664-B777-7EC7AABFA79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DC4BA-F92B-649E-1ACF-68456DC4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3BB7F-8E76-2798-527A-A3EABA9B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B143-4F79-4CF0-9368-E2813813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CA2B6-9163-78F8-BC1F-4C6CD259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E7243F-79A6-00FF-763C-BA5CF9242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D73F-9217-3AE6-BD7F-8A5300F1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0A4-C5E5-4664-B777-7EC7AABFA79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A9DAB-F7E3-CC38-1A55-229C3BA8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28320-E8D4-56DC-F6AB-EA080996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B143-4F79-4CF0-9368-E2813813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4F148D-367C-96A5-79F5-CEF576E4E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4844C-8ECD-B52F-4BC0-08988230E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F3141-7A92-5796-8843-33B9664A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0A4-C5E5-4664-B777-7EC7AABFA79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16521-6656-6BF9-4FD3-D9923B73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1A929-5B58-FB0A-FDE3-68270632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B143-4F79-4CF0-9368-E2813813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6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B03B-23D1-9979-80BF-16F94EDF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708F4-0BAA-B811-F795-3EB90E5A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3FCBC-9204-E8C6-0D69-B9269ED8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0A4-C5E5-4664-B777-7EC7AABFA79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3B016-E408-18E8-856E-5E9CECE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B43BA-F514-5B38-9A02-2BD2BB6E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B143-4F79-4CF0-9368-E2813813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2E3DB-4B81-404B-9F6F-A99A2ACC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0633E4-6703-EA08-6E30-94B20CEDD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E6C57-B090-73AA-AF2E-5262AF40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0A4-C5E5-4664-B777-7EC7AABFA79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3D032-AA19-94E3-F9AD-4AF8C7A2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3B3A5-D332-CA58-4D5C-C3580941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B143-4F79-4CF0-9368-E2813813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3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12100-A9B9-40AB-B4AA-D8EE95F7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FA343-477C-B3E2-6624-2F1088EA6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96A4FE-DA66-51ED-55E2-FB7D0AEB9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BE176-8632-6534-D968-6DB48C64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0A4-C5E5-4664-B777-7EC7AABFA79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B7C9A-8C0E-5832-34B3-EA98D3ED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3731A-7D18-0BD1-ACE7-353DCDD1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B143-4F79-4CF0-9368-E2813813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1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A0279-48BD-9AEA-42DF-07C25CA6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5B93D9-6DCC-7367-2CBE-D436E1714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B55DC-0FD0-8A4D-ECE7-894DAE45C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DB2420-BAC7-F09F-5310-3B06F4272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68C2AF-1493-49C1-FCC9-DA3FF35D7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39FED6-9D6D-2342-BAA6-A3B50A34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0A4-C5E5-4664-B777-7EC7AABFA79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47C844-0353-C29D-8C89-36598472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C858C3-A501-CB30-6AFF-9E9C4D73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B143-4F79-4CF0-9368-E2813813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6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6F5A2-691A-F6E2-B886-C66FC3BD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6ED7B0-A10B-F0F2-69D0-8F31B11A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0A4-C5E5-4664-B777-7EC7AABFA79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59C99-1F90-2430-5146-9E3A7A56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CA674-7CB8-7B7E-18FC-8C834FEB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B143-4F79-4CF0-9368-E2813813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1C4908-B878-4F1F-C2DD-50F9833C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0A4-C5E5-4664-B777-7EC7AABFA79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2BC20A-BC9A-752A-A67B-BD6BA2BA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2BED9-DA40-549F-BBBE-38A1405E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B143-4F79-4CF0-9368-E2813813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86E9-CA39-B037-1ED6-4F77D1F3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7E30D-A959-5430-8FEE-B9A1E52E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C365C-D3B7-26F6-502C-26B55C86D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4608E-15E4-9B88-62FE-BC8A5881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0A4-C5E5-4664-B777-7EC7AABFA79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F15C2-F0A1-392F-D2A6-4218D3F3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270FB-6D01-3822-9DA0-17F93E2D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B143-4F79-4CF0-9368-E2813813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EA554-505F-3A00-0D1F-7ED44CE9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E0DCB-F7AE-9BE5-7338-736F1F3EF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B14CC-231B-7236-BD38-A5FDD86B7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4E125-52B7-FE0B-352E-B8EC61FE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0A4-C5E5-4664-B777-7EC7AABFA79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00255-CFA7-970D-E829-62E703F1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A7E30-10D3-1799-C5C7-25F9C711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B143-4F79-4CF0-9368-E2813813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69CEE7-0295-C78F-11B8-0713AD34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E70CF-BB72-F81A-4E1C-4DC1194F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C848E-8D23-E06C-E6C4-6E6B043C8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00A4-C5E5-4664-B777-7EC7AABFA79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C0061-8739-5931-DC08-C258F10EE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D1561-880B-EA30-2086-7A523EE1A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4B143-4F79-4CF0-9368-E2813813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0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B86E26-A6FD-970E-326A-1C894735CD81}"/>
              </a:ext>
            </a:extLst>
          </p:cNvPr>
          <p:cNvGrpSpPr/>
          <p:nvPr/>
        </p:nvGrpSpPr>
        <p:grpSpPr>
          <a:xfrm>
            <a:off x="4680030" y="682649"/>
            <a:ext cx="2831940" cy="5492701"/>
            <a:chOff x="4680030" y="613458"/>
            <a:chExt cx="2831940" cy="5492701"/>
          </a:xfrm>
        </p:grpSpPr>
        <p:pic>
          <p:nvPicPr>
            <p:cNvPr id="4" name="그래픽 3" descr="물 단색으로 채워진">
              <a:extLst>
                <a:ext uri="{FF2B5EF4-FFF2-40B4-BE49-F238E27FC236}">
                  <a16:creationId xmlns:a16="http://schemas.microsoft.com/office/drawing/2014/main" id="{031DE483-1575-3CEA-63E1-08A1758DE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687" t="7640" r="21687" b="7039"/>
            <a:stretch/>
          </p:blipFill>
          <p:spPr>
            <a:xfrm>
              <a:off x="4680030" y="613458"/>
              <a:ext cx="2831940" cy="3393107"/>
            </a:xfrm>
            <a:prstGeom prst="rect">
              <a:avLst/>
            </a:prstGeom>
          </p:spPr>
        </p:pic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BA7C6A23-7109-CDE1-980D-477A31C5D253}"/>
                </a:ext>
              </a:extLst>
            </p:cNvPr>
            <p:cNvSpPr/>
            <p:nvPr/>
          </p:nvSpPr>
          <p:spPr>
            <a:xfrm>
              <a:off x="5197033" y="3429000"/>
              <a:ext cx="1797934" cy="121615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B74B5AE-2964-128D-494A-952E371EB3B8}"/>
                </a:ext>
              </a:extLst>
            </p:cNvPr>
            <p:cNvSpPr/>
            <p:nvPr/>
          </p:nvSpPr>
          <p:spPr>
            <a:xfrm>
              <a:off x="5428527" y="4467828"/>
              <a:ext cx="1334946" cy="706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43C6BC-9D81-5371-C5FB-F0AF7441A689}"/>
                </a:ext>
              </a:extLst>
            </p:cNvPr>
            <p:cNvSpPr/>
            <p:nvPr/>
          </p:nvSpPr>
          <p:spPr>
            <a:xfrm>
              <a:off x="5609865" y="4929091"/>
              <a:ext cx="374248" cy="706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9BA0AA2-AF10-0E9E-7AB8-E327F4B4594E}"/>
                </a:ext>
              </a:extLst>
            </p:cNvPr>
            <p:cNvSpPr/>
            <p:nvPr/>
          </p:nvSpPr>
          <p:spPr>
            <a:xfrm>
              <a:off x="6215607" y="4929091"/>
              <a:ext cx="374248" cy="706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C24B354-41D9-081C-43BD-3C5F80F8FCDE}"/>
                </a:ext>
              </a:extLst>
            </p:cNvPr>
            <p:cNvGrpSpPr/>
            <p:nvPr/>
          </p:nvGrpSpPr>
          <p:grpSpPr>
            <a:xfrm>
              <a:off x="5425474" y="5481320"/>
              <a:ext cx="1337999" cy="624839"/>
              <a:chOff x="5430860" y="5481320"/>
              <a:chExt cx="1337999" cy="62483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F4773C8-00F8-9A22-C1EF-75B2429415CD}"/>
                  </a:ext>
                </a:extLst>
              </p:cNvPr>
              <p:cNvSpPr/>
              <p:nvPr/>
            </p:nvSpPr>
            <p:spPr>
              <a:xfrm>
                <a:off x="5572760" y="5481320"/>
                <a:ext cx="448458" cy="408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0F43419-C5F8-D6ED-32A7-0BBF81DB07F8}"/>
                  </a:ext>
                </a:extLst>
              </p:cNvPr>
              <p:cNvSpPr/>
              <p:nvPr/>
            </p:nvSpPr>
            <p:spPr>
              <a:xfrm>
                <a:off x="6178502" y="5481320"/>
                <a:ext cx="448458" cy="408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위쪽 모서리 10">
                <a:extLst>
                  <a:ext uri="{FF2B5EF4-FFF2-40B4-BE49-F238E27FC236}">
                    <a16:creationId xmlns:a16="http://schemas.microsoft.com/office/drawing/2014/main" id="{882F82EC-1449-BEC0-1360-C174D13887C8}"/>
                  </a:ext>
                </a:extLst>
              </p:cNvPr>
              <p:cNvSpPr/>
              <p:nvPr/>
            </p:nvSpPr>
            <p:spPr>
              <a:xfrm rot="16200000">
                <a:off x="5583259" y="5668200"/>
                <a:ext cx="285560" cy="59035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위쪽 모서리 11">
                <a:extLst>
                  <a:ext uri="{FF2B5EF4-FFF2-40B4-BE49-F238E27FC236}">
                    <a16:creationId xmlns:a16="http://schemas.microsoft.com/office/drawing/2014/main" id="{48C0CFB3-6C56-BBD4-E82D-6BB560C4F6E0}"/>
                  </a:ext>
                </a:extLst>
              </p:cNvPr>
              <p:cNvSpPr/>
              <p:nvPr/>
            </p:nvSpPr>
            <p:spPr>
              <a:xfrm rot="5400000" flipH="1">
                <a:off x="6330901" y="5668200"/>
                <a:ext cx="285560" cy="59035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289857D-9C21-F434-C44B-1D2A8149DEE9}"/>
              </a:ext>
            </a:extLst>
          </p:cNvPr>
          <p:cNvSpPr txBox="1"/>
          <p:nvPr/>
        </p:nvSpPr>
        <p:spPr>
          <a:xfrm>
            <a:off x="4732020" y="1950559"/>
            <a:ext cx="2727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ooper Black" panose="0208090404030B020404" pitchFamily="18" charset="0"/>
              </a:rPr>
              <a:t>Little</a:t>
            </a:r>
          </a:p>
          <a:p>
            <a:pPr algn="ctr"/>
            <a:r>
              <a:rPr lang="en-US" altLang="ko-KR" sz="2400" dirty="0">
                <a:latin typeface="Cooper Black" panose="0208090404030B020404" pitchFamily="18" charset="0"/>
              </a:rPr>
              <a:t>Red</a:t>
            </a:r>
          </a:p>
          <a:p>
            <a:pPr algn="ctr"/>
            <a:r>
              <a:rPr lang="en-US" altLang="ko-KR" sz="2400" dirty="0">
                <a:latin typeface="Cooper Black" panose="0208090404030B020404" pitchFamily="18" charset="0"/>
              </a:rPr>
              <a:t>Riding</a:t>
            </a:r>
          </a:p>
          <a:p>
            <a:pPr algn="ctr"/>
            <a:r>
              <a:rPr lang="en-US" altLang="ko-KR" sz="2400" dirty="0">
                <a:latin typeface="Cooper Black" panose="0208090404030B020404" pitchFamily="18" charset="0"/>
              </a:rPr>
              <a:t>hood</a:t>
            </a:r>
            <a:endParaRPr lang="ko-KR" altLang="en-US" sz="2400" dirty="0">
              <a:latin typeface="Cooper Black" panose="0208090404030B0204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0E2A1-4467-EB84-ACF6-3458B2456E30}"/>
              </a:ext>
            </a:extLst>
          </p:cNvPr>
          <p:cNvSpPr txBox="1"/>
          <p:nvPr/>
        </p:nvSpPr>
        <p:spPr>
          <a:xfrm>
            <a:off x="0" y="3228945"/>
            <a:ext cx="468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카페24 써라운드" pitchFamily="2" charset="-127"/>
              </a:rPr>
              <a:t>2D </a:t>
            </a:r>
            <a:r>
              <a:rPr lang="ko-KR" altLang="en-US" sz="2000" dirty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카페24 써라운드" pitchFamily="2" charset="-127"/>
              </a:rPr>
              <a:t>게임 프로그래밍</a:t>
            </a:r>
            <a:r>
              <a:rPr lang="en-US" altLang="ko-KR" sz="2000" dirty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카페24 써라운드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카페24 써라운드" pitchFamily="2" charset="-127"/>
              </a:rPr>
              <a:t>프로젝트 </a:t>
            </a:r>
            <a:r>
              <a:rPr lang="en-US" altLang="ko-KR" sz="2000" dirty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카페24 써라운드" pitchFamily="2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카페24 써라운드" pitchFamily="2" charset="-127"/>
              </a:rPr>
              <a:t>차 발표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488DE3-3463-5EC7-9E67-D2D3DAA89E24}"/>
              </a:ext>
            </a:extLst>
          </p:cNvPr>
          <p:cNvSpPr txBox="1"/>
          <p:nvPr/>
        </p:nvSpPr>
        <p:spPr>
          <a:xfrm>
            <a:off x="7511970" y="3228945"/>
            <a:ext cx="468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2021182015 </a:t>
            </a:r>
            <a:r>
              <a:rPr lang="ko-KR" altLang="en-US" sz="2000" dirty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게임공학과</a:t>
            </a:r>
            <a:r>
              <a:rPr lang="en-US" altLang="ko-KR" sz="2000" dirty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박주연</a:t>
            </a:r>
          </a:p>
        </p:txBody>
      </p:sp>
    </p:spTree>
    <p:extLst>
      <p:ext uri="{BB962C8B-B14F-4D97-AF65-F5344CB8AC3E}">
        <p14:creationId xmlns:p14="http://schemas.microsoft.com/office/powerpoint/2010/main" val="16769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39"/>
    </mc:Choice>
    <mc:Fallback xmlns="">
      <p:transition spd="slow" advTm="301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3">
            <a:extLst>
              <a:ext uri="{FF2B5EF4-FFF2-40B4-BE49-F238E27FC236}">
                <a16:creationId xmlns:a16="http://schemas.microsoft.com/office/drawing/2014/main" id="{426AFB13-0054-89FF-F379-FD1537B8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41161"/>
              </p:ext>
            </p:extLst>
          </p:nvPr>
        </p:nvGraphicFramePr>
        <p:xfrm>
          <a:off x="2717702" y="1927788"/>
          <a:ext cx="9219512" cy="470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2">
                  <a:extLst>
                    <a:ext uri="{9D8B030D-6E8A-4147-A177-3AD203B41FA5}">
                      <a16:colId xmlns:a16="http://schemas.microsoft.com/office/drawing/2014/main" val="2261692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14341502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1264636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66171760"/>
                    </a:ext>
                  </a:extLst>
                </a:gridCol>
              </a:tblGrid>
              <a:tr h="1567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1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주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리소스 수집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데이터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[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미완료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]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캐릭터</a:t>
                      </a:r>
                      <a:r>
                        <a:rPr lang="en-US" altLang="ko-KR" sz="1400" b="0" u="sng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u="sng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몹</a:t>
                      </a:r>
                      <a:r>
                        <a:rPr lang="en-US" altLang="ko-KR" sz="1400" b="0" u="sng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등 오브젝트 리소스 수집</a:t>
                      </a:r>
                      <a:endParaRPr lang="en-US" altLang="ko-KR" sz="1400" b="0" u="sng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[</a:t>
                      </a:r>
                      <a:r>
                        <a:rPr lang="ko-KR" altLang="en-US" sz="1400" b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완료</a:t>
                      </a:r>
                      <a:r>
                        <a:rPr lang="en-US" altLang="ko-KR" sz="1400" b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] 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스테이지 별 몬스터 </a:t>
                      </a:r>
                      <a:r>
                        <a:rPr lang="ko-KR" altLang="en-US" sz="1400" b="0" strike="sng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스탯</a:t>
                      </a:r>
                      <a:r>
                        <a:rPr lang="en-US" altLang="ko-KR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(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체력</a:t>
                      </a:r>
                      <a:r>
                        <a:rPr lang="en-US" altLang="ko-KR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공격력</a:t>
                      </a:r>
                      <a:r>
                        <a:rPr lang="en-US" altLang="ko-KR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) 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및 특성 정리</a:t>
                      </a:r>
                      <a:endParaRPr lang="en-US" altLang="ko-KR" sz="1400" b="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[</a:t>
                      </a:r>
                      <a:r>
                        <a:rPr lang="ko-KR" altLang="en-US" sz="1400" b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완료</a:t>
                      </a:r>
                      <a:r>
                        <a:rPr lang="en-US" altLang="ko-KR" sz="1400" b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] 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게임의 세부 요소 </a:t>
                      </a:r>
                      <a:r>
                        <a:rPr lang="en-US" altLang="ko-KR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( 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대사</a:t>
                      </a:r>
                      <a:r>
                        <a:rPr lang="en-US" altLang="ko-KR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아이템</a:t>
                      </a:r>
                      <a:r>
                        <a:rPr lang="en-US" altLang="ko-KR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진행 방향</a:t>
                      </a:r>
                      <a:r>
                        <a:rPr lang="en-US" altLang="ko-KR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)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등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strike="noStrike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85%</a:t>
                      </a:r>
                      <a:endParaRPr lang="ko-KR" altLang="en-US" sz="1400" b="0" strike="noStrike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15476"/>
                  </a:ext>
                </a:extLst>
              </a:tr>
              <a:tr h="1567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주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플레이어 공격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아이템 획득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미완료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]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플레이어 공격 모션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몬스터 체력 감소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(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근거리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원거리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[</a:t>
                      </a:r>
                      <a:r>
                        <a:rPr lang="ko-KR" altLang="en-US" sz="1400" b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완료</a:t>
                      </a:r>
                      <a:r>
                        <a:rPr lang="en-US" altLang="ko-KR" sz="1400" b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] 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몬스터 사망 시 아이템 추가 </a:t>
                      </a:r>
                      <a:r>
                        <a:rPr lang="en-US" altLang="ko-KR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(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가시화 </a:t>
                      </a:r>
                      <a:r>
                        <a:rPr lang="en-US" altLang="ko-KR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X 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코드만</a:t>
                      </a:r>
                      <a:r>
                        <a:rPr lang="en-US" altLang="ko-KR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[</a:t>
                      </a:r>
                      <a:r>
                        <a:rPr lang="ko-KR" altLang="en-US" sz="1400" b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완료</a:t>
                      </a:r>
                      <a:r>
                        <a:rPr lang="en-US" altLang="ko-KR" sz="1400" b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] 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플레이어 </a:t>
                      </a:r>
                      <a:r>
                        <a:rPr lang="ko-KR" altLang="en-US" sz="1400" b="0" strike="sng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스탯</a:t>
                      </a:r>
                      <a:r>
                        <a:rPr lang="ko-KR" altLang="en-US" sz="14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구현</a:t>
                      </a:r>
                      <a:endParaRPr lang="en-US" altLang="ko-KR" sz="1400" b="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strike="noStrike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3885"/>
                  </a:ext>
                </a:extLst>
              </a:tr>
              <a:tr h="1567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3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주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적 공격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1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아이템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육식 토끼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이동 구현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/ 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육식 토끼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’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대쉬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공격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슬라임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이동 구현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/ 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슬라임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지속 데미지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완료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]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몬스터 처치 시 아이템 획득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확률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구현</a:t>
                      </a:r>
                      <a:endParaRPr lang="en-US" altLang="ko-KR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400" b="0" strike="noStrike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4153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7D0328-1A8A-068C-9308-50D856E787D2}"/>
              </a:ext>
            </a:extLst>
          </p:cNvPr>
          <p:cNvSpPr/>
          <p:nvPr/>
        </p:nvSpPr>
        <p:spPr>
          <a:xfrm>
            <a:off x="0" y="131002"/>
            <a:ext cx="12192000" cy="1569659"/>
          </a:xfrm>
          <a:prstGeom prst="rect">
            <a:avLst/>
          </a:prstGeom>
          <a:solidFill>
            <a:srgbClr val="FF5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83772-773C-1CDE-D8EE-FFDA12354869}"/>
              </a:ext>
            </a:extLst>
          </p:cNvPr>
          <p:cNvSpPr txBox="1"/>
          <p:nvPr/>
        </p:nvSpPr>
        <p:spPr>
          <a:xfrm>
            <a:off x="218342" y="131002"/>
            <a:ext cx="2028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Little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Red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Riding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hood</a:t>
            </a:r>
            <a:endParaRPr lang="ko-KR" altLang="en-US" sz="24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oper Black" panose="0208090404030B0204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F725E6-6051-A059-1942-AEFC73B5D3E7}"/>
              </a:ext>
            </a:extLst>
          </p:cNvPr>
          <p:cNvSpPr/>
          <p:nvPr/>
        </p:nvSpPr>
        <p:spPr>
          <a:xfrm>
            <a:off x="0" y="1927788"/>
            <a:ext cx="2247279" cy="71597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 진행도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8BEE2-E9F0-B5B9-AEC7-083398A434F1}"/>
              </a:ext>
            </a:extLst>
          </p:cNvPr>
          <p:cNvSpPr/>
          <p:nvPr/>
        </p:nvSpPr>
        <p:spPr>
          <a:xfrm>
            <a:off x="0" y="2866954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Github</a:t>
            </a:r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D25599-3CCF-AFD2-515C-BA44BF636A40}"/>
              </a:ext>
            </a:extLst>
          </p:cNvPr>
          <p:cNvSpPr/>
          <p:nvPr/>
        </p:nvSpPr>
        <p:spPr>
          <a:xfrm>
            <a:off x="0" y="3806120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CBB42-6E20-01A9-FFF8-F2BCE744A4E0}"/>
              </a:ext>
            </a:extLst>
          </p:cNvPr>
          <p:cNvSpPr txBox="1"/>
          <p:nvPr/>
        </p:nvSpPr>
        <p:spPr>
          <a:xfrm>
            <a:off x="2465621" y="561888"/>
            <a:ext cx="972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주차 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~ 2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주차 개발 계획 및 진행률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CFB2361-26D3-6F7F-942A-16140CD5A465}"/>
              </a:ext>
            </a:extLst>
          </p:cNvPr>
          <p:cNvSpPr/>
          <p:nvPr/>
        </p:nvSpPr>
        <p:spPr>
          <a:xfrm rot="5400000" flipH="1">
            <a:off x="1496436" y="990351"/>
            <a:ext cx="652005" cy="514401"/>
          </a:xfrm>
          <a:custGeom>
            <a:avLst/>
            <a:gdLst>
              <a:gd name="connsiteX0" fmla="*/ 652005 w 652005"/>
              <a:gd name="connsiteY0" fmla="*/ 440354 h 514401"/>
              <a:gd name="connsiteX1" fmla="*/ 652005 w 652005"/>
              <a:gd name="connsiteY1" fmla="*/ 74046 h 514401"/>
              <a:gd name="connsiteX2" fmla="*/ 355819 w 652005"/>
              <a:gd name="connsiteY2" fmla="*/ 0 h 514401"/>
              <a:gd name="connsiteX3" fmla="*/ 355819 w 652005"/>
              <a:gd name="connsiteY3" fmla="*/ 66232 h 514401"/>
              <a:gd name="connsiteX4" fmla="*/ 227050 w 652005"/>
              <a:gd name="connsiteY4" fmla="*/ 66232 h 514401"/>
              <a:gd name="connsiteX5" fmla="*/ 227050 w 652005"/>
              <a:gd name="connsiteY5" fmla="*/ 115905 h 514401"/>
              <a:gd name="connsiteX6" fmla="*/ 152176 w 652005"/>
              <a:gd name="connsiteY6" fmla="*/ 115905 h 514401"/>
              <a:gd name="connsiteX7" fmla="*/ 152176 w 652005"/>
              <a:gd name="connsiteY7" fmla="*/ 106830 h 514401"/>
              <a:gd name="connsiteX8" fmla="*/ 69548 w 652005"/>
              <a:gd name="connsiteY8" fmla="*/ 106830 h 514401"/>
              <a:gd name="connsiteX9" fmla="*/ 69548 w 652005"/>
              <a:gd name="connsiteY9" fmla="*/ 101006 h 514401"/>
              <a:gd name="connsiteX10" fmla="*/ 34774 w 652005"/>
              <a:gd name="connsiteY10" fmla="*/ 66232 h 514401"/>
              <a:gd name="connsiteX11" fmla="*/ 0 w 652005"/>
              <a:gd name="connsiteY11" fmla="*/ 101006 h 514401"/>
              <a:gd name="connsiteX12" fmla="*/ 0 w 652005"/>
              <a:gd name="connsiteY12" fmla="*/ 235137 h 514401"/>
              <a:gd name="connsiteX13" fmla="*/ 52720 w 652005"/>
              <a:gd name="connsiteY13" fmla="*/ 235137 h 514401"/>
              <a:gd name="connsiteX14" fmla="*/ 69547 w 652005"/>
              <a:gd name="connsiteY14" fmla="*/ 235137 h 514401"/>
              <a:gd name="connsiteX15" fmla="*/ 152176 w 652005"/>
              <a:gd name="connsiteY15" fmla="*/ 235137 h 514401"/>
              <a:gd name="connsiteX16" fmla="*/ 152176 w 652005"/>
              <a:gd name="connsiteY16" fmla="*/ 222980 h 514401"/>
              <a:gd name="connsiteX17" fmla="*/ 227050 w 652005"/>
              <a:gd name="connsiteY17" fmla="*/ 222980 h 514401"/>
              <a:gd name="connsiteX18" fmla="*/ 227050 w 652005"/>
              <a:gd name="connsiteY18" fmla="*/ 289212 h 514401"/>
              <a:gd name="connsiteX19" fmla="*/ 152176 w 652005"/>
              <a:gd name="connsiteY19" fmla="*/ 289212 h 514401"/>
              <a:gd name="connsiteX20" fmla="*/ 152176 w 652005"/>
              <a:gd name="connsiteY20" fmla="*/ 280137 h 514401"/>
              <a:gd name="connsiteX21" fmla="*/ 69547 w 652005"/>
              <a:gd name="connsiteY21" fmla="*/ 280137 h 514401"/>
              <a:gd name="connsiteX22" fmla="*/ 52720 w 652005"/>
              <a:gd name="connsiteY22" fmla="*/ 280137 h 514401"/>
              <a:gd name="connsiteX23" fmla="*/ 0 w 652005"/>
              <a:gd name="connsiteY23" fmla="*/ 280137 h 514401"/>
              <a:gd name="connsiteX24" fmla="*/ 0 w 652005"/>
              <a:gd name="connsiteY24" fmla="*/ 414268 h 514401"/>
              <a:gd name="connsiteX25" fmla="*/ 34774 w 652005"/>
              <a:gd name="connsiteY25" fmla="*/ 449042 h 514401"/>
              <a:gd name="connsiteX26" fmla="*/ 69548 w 652005"/>
              <a:gd name="connsiteY26" fmla="*/ 414268 h 514401"/>
              <a:gd name="connsiteX27" fmla="*/ 69548 w 652005"/>
              <a:gd name="connsiteY27" fmla="*/ 408444 h 514401"/>
              <a:gd name="connsiteX28" fmla="*/ 152176 w 652005"/>
              <a:gd name="connsiteY28" fmla="*/ 408444 h 514401"/>
              <a:gd name="connsiteX29" fmla="*/ 152176 w 652005"/>
              <a:gd name="connsiteY29" fmla="*/ 396287 h 514401"/>
              <a:gd name="connsiteX30" fmla="*/ 227050 w 652005"/>
              <a:gd name="connsiteY30" fmla="*/ 396287 h 514401"/>
              <a:gd name="connsiteX31" fmla="*/ 227050 w 652005"/>
              <a:gd name="connsiteY31" fmla="*/ 448169 h 514401"/>
              <a:gd name="connsiteX32" fmla="*/ 355819 w 652005"/>
              <a:gd name="connsiteY32" fmla="*/ 448169 h 514401"/>
              <a:gd name="connsiteX33" fmla="*/ 355819 w 652005"/>
              <a:gd name="connsiteY33" fmla="*/ 514401 h 5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2005" h="514401">
                <a:moveTo>
                  <a:pt x="652005" y="440354"/>
                </a:moveTo>
                <a:lnTo>
                  <a:pt x="652005" y="74046"/>
                </a:lnTo>
                <a:lnTo>
                  <a:pt x="355819" y="0"/>
                </a:lnTo>
                <a:lnTo>
                  <a:pt x="355819" y="66232"/>
                </a:lnTo>
                <a:lnTo>
                  <a:pt x="227050" y="66232"/>
                </a:lnTo>
                <a:lnTo>
                  <a:pt x="227050" y="115905"/>
                </a:lnTo>
                <a:lnTo>
                  <a:pt x="152176" y="115905"/>
                </a:lnTo>
                <a:lnTo>
                  <a:pt x="152176" y="106830"/>
                </a:lnTo>
                <a:lnTo>
                  <a:pt x="69548" y="106830"/>
                </a:lnTo>
                <a:lnTo>
                  <a:pt x="69548" y="101006"/>
                </a:lnTo>
                <a:cubicBezTo>
                  <a:pt x="69548" y="81801"/>
                  <a:pt x="53979" y="66232"/>
                  <a:pt x="34774" y="66232"/>
                </a:cubicBezTo>
                <a:cubicBezTo>
                  <a:pt x="15569" y="66232"/>
                  <a:pt x="0" y="81801"/>
                  <a:pt x="0" y="101006"/>
                </a:cubicBezTo>
                <a:lnTo>
                  <a:pt x="0" y="235137"/>
                </a:lnTo>
                <a:lnTo>
                  <a:pt x="52720" y="235137"/>
                </a:lnTo>
                <a:lnTo>
                  <a:pt x="69547" y="235137"/>
                </a:lnTo>
                <a:lnTo>
                  <a:pt x="152176" y="235137"/>
                </a:lnTo>
                <a:lnTo>
                  <a:pt x="152176" y="222980"/>
                </a:lnTo>
                <a:lnTo>
                  <a:pt x="227050" y="222980"/>
                </a:lnTo>
                <a:lnTo>
                  <a:pt x="227050" y="289212"/>
                </a:lnTo>
                <a:lnTo>
                  <a:pt x="152176" y="289212"/>
                </a:lnTo>
                <a:lnTo>
                  <a:pt x="152176" y="280137"/>
                </a:lnTo>
                <a:lnTo>
                  <a:pt x="69547" y="280137"/>
                </a:lnTo>
                <a:lnTo>
                  <a:pt x="52720" y="280137"/>
                </a:lnTo>
                <a:lnTo>
                  <a:pt x="0" y="280137"/>
                </a:lnTo>
                <a:lnTo>
                  <a:pt x="0" y="414268"/>
                </a:lnTo>
                <a:cubicBezTo>
                  <a:pt x="0" y="433473"/>
                  <a:pt x="15569" y="449042"/>
                  <a:pt x="34774" y="449042"/>
                </a:cubicBezTo>
                <a:cubicBezTo>
                  <a:pt x="53979" y="449042"/>
                  <a:pt x="69548" y="433473"/>
                  <a:pt x="69548" y="414268"/>
                </a:cubicBezTo>
                <a:lnTo>
                  <a:pt x="69548" y="408444"/>
                </a:lnTo>
                <a:lnTo>
                  <a:pt x="152176" y="408444"/>
                </a:lnTo>
                <a:lnTo>
                  <a:pt x="152176" y="396287"/>
                </a:lnTo>
                <a:lnTo>
                  <a:pt x="227050" y="396287"/>
                </a:lnTo>
                <a:lnTo>
                  <a:pt x="227050" y="448169"/>
                </a:lnTo>
                <a:lnTo>
                  <a:pt x="355819" y="448169"/>
                </a:lnTo>
                <a:lnTo>
                  <a:pt x="355819" y="514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그래픽 10" descr="물 단색으로 채워진">
            <a:extLst>
              <a:ext uri="{FF2B5EF4-FFF2-40B4-BE49-F238E27FC236}">
                <a16:creationId xmlns:a16="http://schemas.microsoft.com/office/drawing/2014/main" id="{2ADD8518-B08A-AAAA-1F98-7055CC49CF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687" t="7640" r="21687" b="7039"/>
          <a:stretch/>
        </p:blipFill>
        <p:spPr>
          <a:xfrm>
            <a:off x="1417320" y="235842"/>
            <a:ext cx="810237" cy="82636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8871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B9A95C-D3F5-DE06-0CBB-56350AA81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621" y="1927788"/>
            <a:ext cx="8810012" cy="46875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8A53DB8-B077-A21E-1E8C-197F88CE2981}"/>
              </a:ext>
            </a:extLst>
          </p:cNvPr>
          <p:cNvSpPr/>
          <p:nvPr/>
        </p:nvSpPr>
        <p:spPr>
          <a:xfrm>
            <a:off x="0" y="131002"/>
            <a:ext cx="12192000" cy="1569659"/>
          </a:xfrm>
          <a:prstGeom prst="rect">
            <a:avLst/>
          </a:prstGeom>
          <a:solidFill>
            <a:srgbClr val="FF5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1E95D-704C-43E7-36A1-7D8308509AA6}"/>
              </a:ext>
            </a:extLst>
          </p:cNvPr>
          <p:cNvSpPr txBox="1"/>
          <p:nvPr/>
        </p:nvSpPr>
        <p:spPr>
          <a:xfrm>
            <a:off x="218342" y="131002"/>
            <a:ext cx="2028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Little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Red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Riding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hood</a:t>
            </a:r>
            <a:endParaRPr lang="ko-KR" altLang="en-US" sz="24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614123-9AC0-60CD-BF0B-BBC668EBB18D}"/>
              </a:ext>
            </a:extLst>
          </p:cNvPr>
          <p:cNvSpPr/>
          <p:nvPr/>
        </p:nvSpPr>
        <p:spPr>
          <a:xfrm>
            <a:off x="0" y="1927788"/>
            <a:ext cx="2247279" cy="71597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 진행도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A46FD5-543C-4B53-843C-88BED6599BB9}"/>
              </a:ext>
            </a:extLst>
          </p:cNvPr>
          <p:cNvSpPr/>
          <p:nvPr/>
        </p:nvSpPr>
        <p:spPr>
          <a:xfrm>
            <a:off x="0" y="2866954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Github</a:t>
            </a:r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47F806-91D3-46CA-E9C8-9F3974390F3F}"/>
              </a:ext>
            </a:extLst>
          </p:cNvPr>
          <p:cNvSpPr/>
          <p:nvPr/>
        </p:nvSpPr>
        <p:spPr>
          <a:xfrm>
            <a:off x="0" y="3806120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실행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65768-088F-E9CA-82EC-ED114638B8B7}"/>
              </a:ext>
            </a:extLst>
          </p:cNvPr>
          <p:cNvSpPr txBox="1"/>
          <p:nvPr/>
        </p:nvSpPr>
        <p:spPr>
          <a:xfrm>
            <a:off x="2465621" y="561888"/>
            <a:ext cx="972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  <a:sym typeface="Wingdings" panose="05000000000000000000" pitchFamily="2" charset="2"/>
              </a:rPr>
              <a:t> 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주차 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: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 데이터 정리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E08134-9FB2-B740-BF6A-123EF807D09B}"/>
              </a:ext>
            </a:extLst>
          </p:cNvPr>
          <p:cNvSpPr/>
          <p:nvPr/>
        </p:nvSpPr>
        <p:spPr>
          <a:xfrm>
            <a:off x="10210799" y="1927789"/>
            <a:ext cx="332612" cy="332612"/>
          </a:xfrm>
          <a:prstGeom prst="rect">
            <a:avLst/>
          </a:prstGeom>
          <a:solidFill>
            <a:srgbClr val="FFFF00"/>
          </a:solidFill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49C78A-57FC-7E2A-093E-C038BA5D2DB5}"/>
              </a:ext>
            </a:extLst>
          </p:cNvPr>
          <p:cNvSpPr/>
          <p:nvPr/>
        </p:nvSpPr>
        <p:spPr>
          <a:xfrm>
            <a:off x="10210799" y="2477456"/>
            <a:ext cx="332612" cy="332612"/>
          </a:xfrm>
          <a:prstGeom prst="rect">
            <a:avLst/>
          </a:prstGeom>
          <a:solidFill>
            <a:srgbClr val="FFFF99"/>
          </a:solidFill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094711-DFA5-BFF7-9421-44E5B6D5FB6A}"/>
              </a:ext>
            </a:extLst>
          </p:cNvPr>
          <p:cNvSpPr/>
          <p:nvPr/>
        </p:nvSpPr>
        <p:spPr>
          <a:xfrm>
            <a:off x="10210799" y="3023584"/>
            <a:ext cx="332612" cy="332612"/>
          </a:xfrm>
          <a:prstGeom prst="rect">
            <a:avLst/>
          </a:prstGeom>
          <a:solidFill>
            <a:srgbClr val="F2F2F2"/>
          </a:solidFill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DB375E-89AE-EFF6-1261-CC50EFFE4FF8}"/>
              </a:ext>
            </a:extLst>
          </p:cNvPr>
          <p:cNvSpPr/>
          <p:nvPr/>
        </p:nvSpPr>
        <p:spPr>
          <a:xfrm>
            <a:off x="10210799" y="3569712"/>
            <a:ext cx="332612" cy="332612"/>
          </a:xfrm>
          <a:prstGeom prst="rect">
            <a:avLst/>
          </a:prstGeom>
          <a:solidFill>
            <a:srgbClr val="FFFFFF"/>
          </a:solidFill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486DB4-3B7B-43F9-1CEF-C1A0931E868A}"/>
              </a:ext>
            </a:extLst>
          </p:cNvPr>
          <p:cNvSpPr txBox="1"/>
          <p:nvPr/>
        </p:nvSpPr>
        <p:spPr>
          <a:xfrm>
            <a:off x="10543411" y="1700660"/>
            <a:ext cx="1648589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수집 완료</a:t>
            </a:r>
            <a:endParaRPr lang="en-US" altLang="ko-KR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수집 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90%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수집 불필요</a:t>
            </a:r>
            <a:endParaRPr lang="en-US" altLang="ko-KR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수집 미완료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819A7629-D756-BDE0-72E1-A75DBD9B773D}"/>
              </a:ext>
            </a:extLst>
          </p:cNvPr>
          <p:cNvSpPr/>
          <p:nvPr/>
        </p:nvSpPr>
        <p:spPr>
          <a:xfrm rot="5400000" flipH="1">
            <a:off x="1496436" y="990351"/>
            <a:ext cx="652005" cy="514401"/>
          </a:xfrm>
          <a:custGeom>
            <a:avLst/>
            <a:gdLst>
              <a:gd name="connsiteX0" fmla="*/ 652005 w 652005"/>
              <a:gd name="connsiteY0" fmla="*/ 440354 h 514401"/>
              <a:gd name="connsiteX1" fmla="*/ 652005 w 652005"/>
              <a:gd name="connsiteY1" fmla="*/ 74046 h 514401"/>
              <a:gd name="connsiteX2" fmla="*/ 355819 w 652005"/>
              <a:gd name="connsiteY2" fmla="*/ 0 h 514401"/>
              <a:gd name="connsiteX3" fmla="*/ 355819 w 652005"/>
              <a:gd name="connsiteY3" fmla="*/ 66232 h 514401"/>
              <a:gd name="connsiteX4" fmla="*/ 227050 w 652005"/>
              <a:gd name="connsiteY4" fmla="*/ 66232 h 514401"/>
              <a:gd name="connsiteX5" fmla="*/ 227050 w 652005"/>
              <a:gd name="connsiteY5" fmla="*/ 115905 h 514401"/>
              <a:gd name="connsiteX6" fmla="*/ 152176 w 652005"/>
              <a:gd name="connsiteY6" fmla="*/ 115905 h 514401"/>
              <a:gd name="connsiteX7" fmla="*/ 152176 w 652005"/>
              <a:gd name="connsiteY7" fmla="*/ 106830 h 514401"/>
              <a:gd name="connsiteX8" fmla="*/ 69548 w 652005"/>
              <a:gd name="connsiteY8" fmla="*/ 106830 h 514401"/>
              <a:gd name="connsiteX9" fmla="*/ 69548 w 652005"/>
              <a:gd name="connsiteY9" fmla="*/ 101006 h 514401"/>
              <a:gd name="connsiteX10" fmla="*/ 34774 w 652005"/>
              <a:gd name="connsiteY10" fmla="*/ 66232 h 514401"/>
              <a:gd name="connsiteX11" fmla="*/ 0 w 652005"/>
              <a:gd name="connsiteY11" fmla="*/ 101006 h 514401"/>
              <a:gd name="connsiteX12" fmla="*/ 0 w 652005"/>
              <a:gd name="connsiteY12" fmla="*/ 235137 h 514401"/>
              <a:gd name="connsiteX13" fmla="*/ 52720 w 652005"/>
              <a:gd name="connsiteY13" fmla="*/ 235137 h 514401"/>
              <a:gd name="connsiteX14" fmla="*/ 69547 w 652005"/>
              <a:gd name="connsiteY14" fmla="*/ 235137 h 514401"/>
              <a:gd name="connsiteX15" fmla="*/ 152176 w 652005"/>
              <a:gd name="connsiteY15" fmla="*/ 235137 h 514401"/>
              <a:gd name="connsiteX16" fmla="*/ 152176 w 652005"/>
              <a:gd name="connsiteY16" fmla="*/ 222980 h 514401"/>
              <a:gd name="connsiteX17" fmla="*/ 227050 w 652005"/>
              <a:gd name="connsiteY17" fmla="*/ 222980 h 514401"/>
              <a:gd name="connsiteX18" fmla="*/ 227050 w 652005"/>
              <a:gd name="connsiteY18" fmla="*/ 289212 h 514401"/>
              <a:gd name="connsiteX19" fmla="*/ 152176 w 652005"/>
              <a:gd name="connsiteY19" fmla="*/ 289212 h 514401"/>
              <a:gd name="connsiteX20" fmla="*/ 152176 w 652005"/>
              <a:gd name="connsiteY20" fmla="*/ 280137 h 514401"/>
              <a:gd name="connsiteX21" fmla="*/ 69547 w 652005"/>
              <a:gd name="connsiteY21" fmla="*/ 280137 h 514401"/>
              <a:gd name="connsiteX22" fmla="*/ 52720 w 652005"/>
              <a:gd name="connsiteY22" fmla="*/ 280137 h 514401"/>
              <a:gd name="connsiteX23" fmla="*/ 0 w 652005"/>
              <a:gd name="connsiteY23" fmla="*/ 280137 h 514401"/>
              <a:gd name="connsiteX24" fmla="*/ 0 w 652005"/>
              <a:gd name="connsiteY24" fmla="*/ 414268 h 514401"/>
              <a:gd name="connsiteX25" fmla="*/ 34774 w 652005"/>
              <a:gd name="connsiteY25" fmla="*/ 449042 h 514401"/>
              <a:gd name="connsiteX26" fmla="*/ 69548 w 652005"/>
              <a:gd name="connsiteY26" fmla="*/ 414268 h 514401"/>
              <a:gd name="connsiteX27" fmla="*/ 69548 w 652005"/>
              <a:gd name="connsiteY27" fmla="*/ 408444 h 514401"/>
              <a:gd name="connsiteX28" fmla="*/ 152176 w 652005"/>
              <a:gd name="connsiteY28" fmla="*/ 408444 h 514401"/>
              <a:gd name="connsiteX29" fmla="*/ 152176 w 652005"/>
              <a:gd name="connsiteY29" fmla="*/ 396287 h 514401"/>
              <a:gd name="connsiteX30" fmla="*/ 227050 w 652005"/>
              <a:gd name="connsiteY30" fmla="*/ 396287 h 514401"/>
              <a:gd name="connsiteX31" fmla="*/ 227050 w 652005"/>
              <a:gd name="connsiteY31" fmla="*/ 448169 h 514401"/>
              <a:gd name="connsiteX32" fmla="*/ 355819 w 652005"/>
              <a:gd name="connsiteY32" fmla="*/ 448169 h 514401"/>
              <a:gd name="connsiteX33" fmla="*/ 355819 w 652005"/>
              <a:gd name="connsiteY33" fmla="*/ 514401 h 5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2005" h="514401">
                <a:moveTo>
                  <a:pt x="652005" y="440354"/>
                </a:moveTo>
                <a:lnTo>
                  <a:pt x="652005" y="74046"/>
                </a:lnTo>
                <a:lnTo>
                  <a:pt x="355819" y="0"/>
                </a:lnTo>
                <a:lnTo>
                  <a:pt x="355819" y="66232"/>
                </a:lnTo>
                <a:lnTo>
                  <a:pt x="227050" y="66232"/>
                </a:lnTo>
                <a:lnTo>
                  <a:pt x="227050" y="115905"/>
                </a:lnTo>
                <a:lnTo>
                  <a:pt x="152176" y="115905"/>
                </a:lnTo>
                <a:lnTo>
                  <a:pt x="152176" y="106830"/>
                </a:lnTo>
                <a:lnTo>
                  <a:pt x="69548" y="106830"/>
                </a:lnTo>
                <a:lnTo>
                  <a:pt x="69548" y="101006"/>
                </a:lnTo>
                <a:cubicBezTo>
                  <a:pt x="69548" y="81801"/>
                  <a:pt x="53979" y="66232"/>
                  <a:pt x="34774" y="66232"/>
                </a:cubicBezTo>
                <a:cubicBezTo>
                  <a:pt x="15569" y="66232"/>
                  <a:pt x="0" y="81801"/>
                  <a:pt x="0" y="101006"/>
                </a:cubicBezTo>
                <a:lnTo>
                  <a:pt x="0" y="235137"/>
                </a:lnTo>
                <a:lnTo>
                  <a:pt x="52720" y="235137"/>
                </a:lnTo>
                <a:lnTo>
                  <a:pt x="69547" y="235137"/>
                </a:lnTo>
                <a:lnTo>
                  <a:pt x="152176" y="235137"/>
                </a:lnTo>
                <a:lnTo>
                  <a:pt x="152176" y="222980"/>
                </a:lnTo>
                <a:lnTo>
                  <a:pt x="227050" y="222980"/>
                </a:lnTo>
                <a:lnTo>
                  <a:pt x="227050" y="289212"/>
                </a:lnTo>
                <a:lnTo>
                  <a:pt x="152176" y="289212"/>
                </a:lnTo>
                <a:lnTo>
                  <a:pt x="152176" y="280137"/>
                </a:lnTo>
                <a:lnTo>
                  <a:pt x="69547" y="280137"/>
                </a:lnTo>
                <a:lnTo>
                  <a:pt x="52720" y="280137"/>
                </a:lnTo>
                <a:lnTo>
                  <a:pt x="0" y="280137"/>
                </a:lnTo>
                <a:lnTo>
                  <a:pt x="0" y="414268"/>
                </a:lnTo>
                <a:cubicBezTo>
                  <a:pt x="0" y="433473"/>
                  <a:pt x="15569" y="449042"/>
                  <a:pt x="34774" y="449042"/>
                </a:cubicBezTo>
                <a:cubicBezTo>
                  <a:pt x="53979" y="449042"/>
                  <a:pt x="69548" y="433473"/>
                  <a:pt x="69548" y="414268"/>
                </a:cubicBezTo>
                <a:lnTo>
                  <a:pt x="69548" y="408444"/>
                </a:lnTo>
                <a:lnTo>
                  <a:pt x="152176" y="408444"/>
                </a:lnTo>
                <a:lnTo>
                  <a:pt x="152176" y="396287"/>
                </a:lnTo>
                <a:lnTo>
                  <a:pt x="227050" y="396287"/>
                </a:lnTo>
                <a:lnTo>
                  <a:pt x="227050" y="448169"/>
                </a:lnTo>
                <a:lnTo>
                  <a:pt x="355819" y="448169"/>
                </a:lnTo>
                <a:lnTo>
                  <a:pt x="355819" y="514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8" name="그래픽 27" descr="물 단색으로 채워진">
            <a:extLst>
              <a:ext uri="{FF2B5EF4-FFF2-40B4-BE49-F238E27FC236}">
                <a16:creationId xmlns:a16="http://schemas.microsoft.com/office/drawing/2014/main" id="{F8C59055-B7BA-359D-9A99-979447F81E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687" t="7640" r="21687" b="7039"/>
          <a:stretch/>
        </p:blipFill>
        <p:spPr>
          <a:xfrm>
            <a:off x="1417320" y="235842"/>
            <a:ext cx="810237" cy="82636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768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27E64B-93FB-663C-FEFF-6DABC02EC706}"/>
              </a:ext>
            </a:extLst>
          </p:cNvPr>
          <p:cNvSpPr/>
          <p:nvPr/>
        </p:nvSpPr>
        <p:spPr>
          <a:xfrm>
            <a:off x="0" y="131002"/>
            <a:ext cx="12192000" cy="1569659"/>
          </a:xfrm>
          <a:prstGeom prst="rect">
            <a:avLst/>
          </a:prstGeom>
          <a:solidFill>
            <a:srgbClr val="FF5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11232-D54F-BB14-6902-0E9E89A16F6A}"/>
              </a:ext>
            </a:extLst>
          </p:cNvPr>
          <p:cNvSpPr txBox="1"/>
          <p:nvPr/>
        </p:nvSpPr>
        <p:spPr>
          <a:xfrm>
            <a:off x="218342" y="131002"/>
            <a:ext cx="2028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Little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Red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Riding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hood</a:t>
            </a:r>
            <a:endParaRPr lang="ko-KR" altLang="en-US" sz="24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94AA5B-A5CB-9028-C13B-B5AF660BA81F}"/>
              </a:ext>
            </a:extLst>
          </p:cNvPr>
          <p:cNvSpPr/>
          <p:nvPr/>
        </p:nvSpPr>
        <p:spPr>
          <a:xfrm rot="5400000" flipH="1">
            <a:off x="1496436" y="990351"/>
            <a:ext cx="652005" cy="514401"/>
          </a:xfrm>
          <a:custGeom>
            <a:avLst/>
            <a:gdLst>
              <a:gd name="connsiteX0" fmla="*/ 652005 w 652005"/>
              <a:gd name="connsiteY0" fmla="*/ 440354 h 514401"/>
              <a:gd name="connsiteX1" fmla="*/ 652005 w 652005"/>
              <a:gd name="connsiteY1" fmla="*/ 74046 h 514401"/>
              <a:gd name="connsiteX2" fmla="*/ 355819 w 652005"/>
              <a:gd name="connsiteY2" fmla="*/ 0 h 514401"/>
              <a:gd name="connsiteX3" fmla="*/ 355819 w 652005"/>
              <a:gd name="connsiteY3" fmla="*/ 66232 h 514401"/>
              <a:gd name="connsiteX4" fmla="*/ 227050 w 652005"/>
              <a:gd name="connsiteY4" fmla="*/ 66232 h 514401"/>
              <a:gd name="connsiteX5" fmla="*/ 227050 w 652005"/>
              <a:gd name="connsiteY5" fmla="*/ 115905 h 514401"/>
              <a:gd name="connsiteX6" fmla="*/ 152176 w 652005"/>
              <a:gd name="connsiteY6" fmla="*/ 115905 h 514401"/>
              <a:gd name="connsiteX7" fmla="*/ 152176 w 652005"/>
              <a:gd name="connsiteY7" fmla="*/ 106830 h 514401"/>
              <a:gd name="connsiteX8" fmla="*/ 69548 w 652005"/>
              <a:gd name="connsiteY8" fmla="*/ 106830 h 514401"/>
              <a:gd name="connsiteX9" fmla="*/ 69548 w 652005"/>
              <a:gd name="connsiteY9" fmla="*/ 101006 h 514401"/>
              <a:gd name="connsiteX10" fmla="*/ 34774 w 652005"/>
              <a:gd name="connsiteY10" fmla="*/ 66232 h 514401"/>
              <a:gd name="connsiteX11" fmla="*/ 0 w 652005"/>
              <a:gd name="connsiteY11" fmla="*/ 101006 h 514401"/>
              <a:gd name="connsiteX12" fmla="*/ 0 w 652005"/>
              <a:gd name="connsiteY12" fmla="*/ 235137 h 514401"/>
              <a:gd name="connsiteX13" fmla="*/ 52720 w 652005"/>
              <a:gd name="connsiteY13" fmla="*/ 235137 h 514401"/>
              <a:gd name="connsiteX14" fmla="*/ 69547 w 652005"/>
              <a:gd name="connsiteY14" fmla="*/ 235137 h 514401"/>
              <a:gd name="connsiteX15" fmla="*/ 152176 w 652005"/>
              <a:gd name="connsiteY15" fmla="*/ 235137 h 514401"/>
              <a:gd name="connsiteX16" fmla="*/ 152176 w 652005"/>
              <a:gd name="connsiteY16" fmla="*/ 222980 h 514401"/>
              <a:gd name="connsiteX17" fmla="*/ 227050 w 652005"/>
              <a:gd name="connsiteY17" fmla="*/ 222980 h 514401"/>
              <a:gd name="connsiteX18" fmla="*/ 227050 w 652005"/>
              <a:gd name="connsiteY18" fmla="*/ 289212 h 514401"/>
              <a:gd name="connsiteX19" fmla="*/ 152176 w 652005"/>
              <a:gd name="connsiteY19" fmla="*/ 289212 h 514401"/>
              <a:gd name="connsiteX20" fmla="*/ 152176 w 652005"/>
              <a:gd name="connsiteY20" fmla="*/ 280137 h 514401"/>
              <a:gd name="connsiteX21" fmla="*/ 69547 w 652005"/>
              <a:gd name="connsiteY21" fmla="*/ 280137 h 514401"/>
              <a:gd name="connsiteX22" fmla="*/ 52720 w 652005"/>
              <a:gd name="connsiteY22" fmla="*/ 280137 h 514401"/>
              <a:gd name="connsiteX23" fmla="*/ 0 w 652005"/>
              <a:gd name="connsiteY23" fmla="*/ 280137 h 514401"/>
              <a:gd name="connsiteX24" fmla="*/ 0 w 652005"/>
              <a:gd name="connsiteY24" fmla="*/ 414268 h 514401"/>
              <a:gd name="connsiteX25" fmla="*/ 34774 w 652005"/>
              <a:gd name="connsiteY25" fmla="*/ 449042 h 514401"/>
              <a:gd name="connsiteX26" fmla="*/ 69548 w 652005"/>
              <a:gd name="connsiteY26" fmla="*/ 414268 h 514401"/>
              <a:gd name="connsiteX27" fmla="*/ 69548 w 652005"/>
              <a:gd name="connsiteY27" fmla="*/ 408444 h 514401"/>
              <a:gd name="connsiteX28" fmla="*/ 152176 w 652005"/>
              <a:gd name="connsiteY28" fmla="*/ 408444 h 514401"/>
              <a:gd name="connsiteX29" fmla="*/ 152176 w 652005"/>
              <a:gd name="connsiteY29" fmla="*/ 396287 h 514401"/>
              <a:gd name="connsiteX30" fmla="*/ 227050 w 652005"/>
              <a:gd name="connsiteY30" fmla="*/ 396287 h 514401"/>
              <a:gd name="connsiteX31" fmla="*/ 227050 w 652005"/>
              <a:gd name="connsiteY31" fmla="*/ 448169 h 514401"/>
              <a:gd name="connsiteX32" fmla="*/ 355819 w 652005"/>
              <a:gd name="connsiteY32" fmla="*/ 448169 h 514401"/>
              <a:gd name="connsiteX33" fmla="*/ 355819 w 652005"/>
              <a:gd name="connsiteY33" fmla="*/ 514401 h 5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2005" h="514401">
                <a:moveTo>
                  <a:pt x="652005" y="440354"/>
                </a:moveTo>
                <a:lnTo>
                  <a:pt x="652005" y="74046"/>
                </a:lnTo>
                <a:lnTo>
                  <a:pt x="355819" y="0"/>
                </a:lnTo>
                <a:lnTo>
                  <a:pt x="355819" y="66232"/>
                </a:lnTo>
                <a:lnTo>
                  <a:pt x="227050" y="66232"/>
                </a:lnTo>
                <a:lnTo>
                  <a:pt x="227050" y="115905"/>
                </a:lnTo>
                <a:lnTo>
                  <a:pt x="152176" y="115905"/>
                </a:lnTo>
                <a:lnTo>
                  <a:pt x="152176" y="106830"/>
                </a:lnTo>
                <a:lnTo>
                  <a:pt x="69548" y="106830"/>
                </a:lnTo>
                <a:lnTo>
                  <a:pt x="69548" y="101006"/>
                </a:lnTo>
                <a:cubicBezTo>
                  <a:pt x="69548" y="81801"/>
                  <a:pt x="53979" y="66232"/>
                  <a:pt x="34774" y="66232"/>
                </a:cubicBezTo>
                <a:cubicBezTo>
                  <a:pt x="15569" y="66232"/>
                  <a:pt x="0" y="81801"/>
                  <a:pt x="0" y="101006"/>
                </a:cubicBezTo>
                <a:lnTo>
                  <a:pt x="0" y="235137"/>
                </a:lnTo>
                <a:lnTo>
                  <a:pt x="52720" y="235137"/>
                </a:lnTo>
                <a:lnTo>
                  <a:pt x="69547" y="235137"/>
                </a:lnTo>
                <a:lnTo>
                  <a:pt x="152176" y="235137"/>
                </a:lnTo>
                <a:lnTo>
                  <a:pt x="152176" y="222980"/>
                </a:lnTo>
                <a:lnTo>
                  <a:pt x="227050" y="222980"/>
                </a:lnTo>
                <a:lnTo>
                  <a:pt x="227050" y="289212"/>
                </a:lnTo>
                <a:lnTo>
                  <a:pt x="152176" y="289212"/>
                </a:lnTo>
                <a:lnTo>
                  <a:pt x="152176" y="280137"/>
                </a:lnTo>
                <a:lnTo>
                  <a:pt x="69547" y="280137"/>
                </a:lnTo>
                <a:lnTo>
                  <a:pt x="52720" y="280137"/>
                </a:lnTo>
                <a:lnTo>
                  <a:pt x="0" y="280137"/>
                </a:lnTo>
                <a:lnTo>
                  <a:pt x="0" y="414268"/>
                </a:lnTo>
                <a:cubicBezTo>
                  <a:pt x="0" y="433473"/>
                  <a:pt x="15569" y="449042"/>
                  <a:pt x="34774" y="449042"/>
                </a:cubicBezTo>
                <a:cubicBezTo>
                  <a:pt x="53979" y="449042"/>
                  <a:pt x="69548" y="433473"/>
                  <a:pt x="69548" y="414268"/>
                </a:cubicBezTo>
                <a:lnTo>
                  <a:pt x="69548" y="408444"/>
                </a:lnTo>
                <a:lnTo>
                  <a:pt x="152176" y="408444"/>
                </a:lnTo>
                <a:lnTo>
                  <a:pt x="152176" y="396287"/>
                </a:lnTo>
                <a:lnTo>
                  <a:pt x="227050" y="396287"/>
                </a:lnTo>
                <a:lnTo>
                  <a:pt x="227050" y="448169"/>
                </a:lnTo>
                <a:lnTo>
                  <a:pt x="355819" y="448169"/>
                </a:lnTo>
                <a:lnTo>
                  <a:pt x="355819" y="514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래픽 2" descr="물 단색으로 채워진">
            <a:extLst>
              <a:ext uri="{FF2B5EF4-FFF2-40B4-BE49-F238E27FC236}">
                <a16:creationId xmlns:a16="http://schemas.microsoft.com/office/drawing/2014/main" id="{1C68C95F-76C7-FD66-267C-AA91ECB7A3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687" t="7640" r="21687" b="7039"/>
          <a:stretch/>
        </p:blipFill>
        <p:spPr>
          <a:xfrm>
            <a:off x="1417320" y="235842"/>
            <a:ext cx="810237" cy="82636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FBD3A1-8D62-E8C5-8760-B41BE63582F1}"/>
              </a:ext>
            </a:extLst>
          </p:cNvPr>
          <p:cNvSpPr/>
          <p:nvPr/>
        </p:nvSpPr>
        <p:spPr>
          <a:xfrm>
            <a:off x="0" y="1927788"/>
            <a:ext cx="2247279" cy="71597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 진행도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15CC9C-9FBE-9023-DE22-1FF4F69D6B3C}"/>
              </a:ext>
            </a:extLst>
          </p:cNvPr>
          <p:cNvSpPr/>
          <p:nvPr/>
        </p:nvSpPr>
        <p:spPr>
          <a:xfrm>
            <a:off x="0" y="2866954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Github</a:t>
            </a:r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909F09-1384-E964-B198-B72F49C789B5}"/>
              </a:ext>
            </a:extLst>
          </p:cNvPr>
          <p:cNvSpPr/>
          <p:nvPr/>
        </p:nvSpPr>
        <p:spPr>
          <a:xfrm>
            <a:off x="0" y="3806120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C0342-AF05-D7DD-8A29-AFBDA693F96D}"/>
              </a:ext>
            </a:extLst>
          </p:cNvPr>
          <p:cNvSpPr txBox="1"/>
          <p:nvPr/>
        </p:nvSpPr>
        <p:spPr>
          <a:xfrm>
            <a:off x="2465621" y="561888"/>
            <a:ext cx="972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  <a:sym typeface="Wingdings" panose="05000000000000000000" pitchFamily="2" charset="2"/>
              </a:rPr>
              <a:t> 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주차 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: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 데이터 정리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AEE19E-A7C5-11C0-D62E-246529295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937" y="1927788"/>
            <a:ext cx="7322406" cy="24925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67407F-0481-A779-F6A5-DDF525FE2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885" y="4420311"/>
            <a:ext cx="6593264" cy="2144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7B10E-45AB-A112-50D0-6CDA793B6F1B}"/>
              </a:ext>
            </a:extLst>
          </p:cNvPr>
          <p:cNvSpPr txBox="1"/>
          <p:nvPr/>
        </p:nvSpPr>
        <p:spPr>
          <a:xfrm>
            <a:off x="9873343" y="1927788"/>
            <a:ext cx="2318656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스테이지별 </a:t>
            </a:r>
            <a:endParaRPr lang="en-US" altLang="ko-KR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스토리 구상 및 미션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아이템 구상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5D2CF-A25E-7816-D860-9EE854C0616C}"/>
              </a:ext>
            </a:extLst>
          </p:cNvPr>
          <p:cNvSpPr txBox="1"/>
          <p:nvPr/>
        </p:nvSpPr>
        <p:spPr>
          <a:xfrm>
            <a:off x="2948214" y="5041921"/>
            <a:ext cx="2318656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플레이어와</a:t>
            </a:r>
            <a:endParaRPr lang="en-US" altLang="ko-KR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적군의 </a:t>
            </a:r>
            <a:r>
              <a:rPr lang="ko-KR" altLang="en-US" dirty="0" err="1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스탯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정리</a:t>
            </a:r>
            <a:endParaRPr lang="en-US" altLang="ko-KR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공격력 및 특성 정리</a:t>
            </a:r>
          </a:p>
        </p:txBody>
      </p:sp>
    </p:spTree>
    <p:extLst>
      <p:ext uri="{BB962C8B-B14F-4D97-AF65-F5344CB8AC3E}">
        <p14:creationId xmlns:p14="http://schemas.microsoft.com/office/powerpoint/2010/main" val="297849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27E64B-93FB-663C-FEFF-6DABC02EC706}"/>
              </a:ext>
            </a:extLst>
          </p:cNvPr>
          <p:cNvSpPr/>
          <p:nvPr/>
        </p:nvSpPr>
        <p:spPr>
          <a:xfrm>
            <a:off x="0" y="131002"/>
            <a:ext cx="12192000" cy="1569659"/>
          </a:xfrm>
          <a:prstGeom prst="rect">
            <a:avLst/>
          </a:prstGeom>
          <a:solidFill>
            <a:srgbClr val="FF5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11232-D54F-BB14-6902-0E9E89A16F6A}"/>
              </a:ext>
            </a:extLst>
          </p:cNvPr>
          <p:cNvSpPr txBox="1"/>
          <p:nvPr/>
        </p:nvSpPr>
        <p:spPr>
          <a:xfrm>
            <a:off x="218342" y="131002"/>
            <a:ext cx="2028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Little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Red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Riding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hood</a:t>
            </a:r>
            <a:endParaRPr lang="ko-KR" altLang="en-US" sz="24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94AA5B-A5CB-9028-C13B-B5AF660BA81F}"/>
              </a:ext>
            </a:extLst>
          </p:cNvPr>
          <p:cNvSpPr/>
          <p:nvPr/>
        </p:nvSpPr>
        <p:spPr>
          <a:xfrm rot="5400000" flipH="1">
            <a:off x="1496436" y="990351"/>
            <a:ext cx="652005" cy="514401"/>
          </a:xfrm>
          <a:custGeom>
            <a:avLst/>
            <a:gdLst>
              <a:gd name="connsiteX0" fmla="*/ 652005 w 652005"/>
              <a:gd name="connsiteY0" fmla="*/ 440354 h 514401"/>
              <a:gd name="connsiteX1" fmla="*/ 652005 w 652005"/>
              <a:gd name="connsiteY1" fmla="*/ 74046 h 514401"/>
              <a:gd name="connsiteX2" fmla="*/ 355819 w 652005"/>
              <a:gd name="connsiteY2" fmla="*/ 0 h 514401"/>
              <a:gd name="connsiteX3" fmla="*/ 355819 w 652005"/>
              <a:gd name="connsiteY3" fmla="*/ 66232 h 514401"/>
              <a:gd name="connsiteX4" fmla="*/ 227050 w 652005"/>
              <a:gd name="connsiteY4" fmla="*/ 66232 h 514401"/>
              <a:gd name="connsiteX5" fmla="*/ 227050 w 652005"/>
              <a:gd name="connsiteY5" fmla="*/ 115905 h 514401"/>
              <a:gd name="connsiteX6" fmla="*/ 152176 w 652005"/>
              <a:gd name="connsiteY6" fmla="*/ 115905 h 514401"/>
              <a:gd name="connsiteX7" fmla="*/ 152176 w 652005"/>
              <a:gd name="connsiteY7" fmla="*/ 106830 h 514401"/>
              <a:gd name="connsiteX8" fmla="*/ 69548 w 652005"/>
              <a:gd name="connsiteY8" fmla="*/ 106830 h 514401"/>
              <a:gd name="connsiteX9" fmla="*/ 69548 w 652005"/>
              <a:gd name="connsiteY9" fmla="*/ 101006 h 514401"/>
              <a:gd name="connsiteX10" fmla="*/ 34774 w 652005"/>
              <a:gd name="connsiteY10" fmla="*/ 66232 h 514401"/>
              <a:gd name="connsiteX11" fmla="*/ 0 w 652005"/>
              <a:gd name="connsiteY11" fmla="*/ 101006 h 514401"/>
              <a:gd name="connsiteX12" fmla="*/ 0 w 652005"/>
              <a:gd name="connsiteY12" fmla="*/ 235137 h 514401"/>
              <a:gd name="connsiteX13" fmla="*/ 52720 w 652005"/>
              <a:gd name="connsiteY13" fmla="*/ 235137 h 514401"/>
              <a:gd name="connsiteX14" fmla="*/ 69547 w 652005"/>
              <a:gd name="connsiteY14" fmla="*/ 235137 h 514401"/>
              <a:gd name="connsiteX15" fmla="*/ 152176 w 652005"/>
              <a:gd name="connsiteY15" fmla="*/ 235137 h 514401"/>
              <a:gd name="connsiteX16" fmla="*/ 152176 w 652005"/>
              <a:gd name="connsiteY16" fmla="*/ 222980 h 514401"/>
              <a:gd name="connsiteX17" fmla="*/ 227050 w 652005"/>
              <a:gd name="connsiteY17" fmla="*/ 222980 h 514401"/>
              <a:gd name="connsiteX18" fmla="*/ 227050 w 652005"/>
              <a:gd name="connsiteY18" fmla="*/ 289212 h 514401"/>
              <a:gd name="connsiteX19" fmla="*/ 152176 w 652005"/>
              <a:gd name="connsiteY19" fmla="*/ 289212 h 514401"/>
              <a:gd name="connsiteX20" fmla="*/ 152176 w 652005"/>
              <a:gd name="connsiteY20" fmla="*/ 280137 h 514401"/>
              <a:gd name="connsiteX21" fmla="*/ 69547 w 652005"/>
              <a:gd name="connsiteY21" fmla="*/ 280137 h 514401"/>
              <a:gd name="connsiteX22" fmla="*/ 52720 w 652005"/>
              <a:gd name="connsiteY22" fmla="*/ 280137 h 514401"/>
              <a:gd name="connsiteX23" fmla="*/ 0 w 652005"/>
              <a:gd name="connsiteY23" fmla="*/ 280137 h 514401"/>
              <a:gd name="connsiteX24" fmla="*/ 0 w 652005"/>
              <a:gd name="connsiteY24" fmla="*/ 414268 h 514401"/>
              <a:gd name="connsiteX25" fmla="*/ 34774 w 652005"/>
              <a:gd name="connsiteY25" fmla="*/ 449042 h 514401"/>
              <a:gd name="connsiteX26" fmla="*/ 69548 w 652005"/>
              <a:gd name="connsiteY26" fmla="*/ 414268 h 514401"/>
              <a:gd name="connsiteX27" fmla="*/ 69548 w 652005"/>
              <a:gd name="connsiteY27" fmla="*/ 408444 h 514401"/>
              <a:gd name="connsiteX28" fmla="*/ 152176 w 652005"/>
              <a:gd name="connsiteY28" fmla="*/ 408444 h 514401"/>
              <a:gd name="connsiteX29" fmla="*/ 152176 w 652005"/>
              <a:gd name="connsiteY29" fmla="*/ 396287 h 514401"/>
              <a:gd name="connsiteX30" fmla="*/ 227050 w 652005"/>
              <a:gd name="connsiteY30" fmla="*/ 396287 h 514401"/>
              <a:gd name="connsiteX31" fmla="*/ 227050 w 652005"/>
              <a:gd name="connsiteY31" fmla="*/ 448169 h 514401"/>
              <a:gd name="connsiteX32" fmla="*/ 355819 w 652005"/>
              <a:gd name="connsiteY32" fmla="*/ 448169 h 514401"/>
              <a:gd name="connsiteX33" fmla="*/ 355819 w 652005"/>
              <a:gd name="connsiteY33" fmla="*/ 514401 h 5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2005" h="514401">
                <a:moveTo>
                  <a:pt x="652005" y="440354"/>
                </a:moveTo>
                <a:lnTo>
                  <a:pt x="652005" y="74046"/>
                </a:lnTo>
                <a:lnTo>
                  <a:pt x="355819" y="0"/>
                </a:lnTo>
                <a:lnTo>
                  <a:pt x="355819" y="66232"/>
                </a:lnTo>
                <a:lnTo>
                  <a:pt x="227050" y="66232"/>
                </a:lnTo>
                <a:lnTo>
                  <a:pt x="227050" y="115905"/>
                </a:lnTo>
                <a:lnTo>
                  <a:pt x="152176" y="115905"/>
                </a:lnTo>
                <a:lnTo>
                  <a:pt x="152176" y="106830"/>
                </a:lnTo>
                <a:lnTo>
                  <a:pt x="69548" y="106830"/>
                </a:lnTo>
                <a:lnTo>
                  <a:pt x="69548" y="101006"/>
                </a:lnTo>
                <a:cubicBezTo>
                  <a:pt x="69548" y="81801"/>
                  <a:pt x="53979" y="66232"/>
                  <a:pt x="34774" y="66232"/>
                </a:cubicBezTo>
                <a:cubicBezTo>
                  <a:pt x="15569" y="66232"/>
                  <a:pt x="0" y="81801"/>
                  <a:pt x="0" y="101006"/>
                </a:cubicBezTo>
                <a:lnTo>
                  <a:pt x="0" y="235137"/>
                </a:lnTo>
                <a:lnTo>
                  <a:pt x="52720" y="235137"/>
                </a:lnTo>
                <a:lnTo>
                  <a:pt x="69547" y="235137"/>
                </a:lnTo>
                <a:lnTo>
                  <a:pt x="152176" y="235137"/>
                </a:lnTo>
                <a:lnTo>
                  <a:pt x="152176" y="222980"/>
                </a:lnTo>
                <a:lnTo>
                  <a:pt x="227050" y="222980"/>
                </a:lnTo>
                <a:lnTo>
                  <a:pt x="227050" y="289212"/>
                </a:lnTo>
                <a:lnTo>
                  <a:pt x="152176" y="289212"/>
                </a:lnTo>
                <a:lnTo>
                  <a:pt x="152176" y="280137"/>
                </a:lnTo>
                <a:lnTo>
                  <a:pt x="69547" y="280137"/>
                </a:lnTo>
                <a:lnTo>
                  <a:pt x="52720" y="280137"/>
                </a:lnTo>
                <a:lnTo>
                  <a:pt x="0" y="280137"/>
                </a:lnTo>
                <a:lnTo>
                  <a:pt x="0" y="414268"/>
                </a:lnTo>
                <a:cubicBezTo>
                  <a:pt x="0" y="433473"/>
                  <a:pt x="15569" y="449042"/>
                  <a:pt x="34774" y="449042"/>
                </a:cubicBezTo>
                <a:cubicBezTo>
                  <a:pt x="53979" y="449042"/>
                  <a:pt x="69548" y="433473"/>
                  <a:pt x="69548" y="414268"/>
                </a:cubicBezTo>
                <a:lnTo>
                  <a:pt x="69548" y="408444"/>
                </a:lnTo>
                <a:lnTo>
                  <a:pt x="152176" y="408444"/>
                </a:lnTo>
                <a:lnTo>
                  <a:pt x="152176" y="396287"/>
                </a:lnTo>
                <a:lnTo>
                  <a:pt x="227050" y="396287"/>
                </a:lnTo>
                <a:lnTo>
                  <a:pt x="227050" y="448169"/>
                </a:lnTo>
                <a:lnTo>
                  <a:pt x="355819" y="448169"/>
                </a:lnTo>
                <a:lnTo>
                  <a:pt x="355819" y="514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래픽 2" descr="물 단색으로 채워진">
            <a:extLst>
              <a:ext uri="{FF2B5EF4-FFF2-40B4-BE49-F238E27FC236}">
                <a16:creationId xmlns:a16="http://schemas.microsoft.com/office/drawing/2014/main" id="{1C68C95F-76C7-FD66-267C-AA91ECB7A3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687" t="7640" r="21687" b="7039"/>
          <a:stretch/>
        </p:blipFill>
        <p:spPr>
          <a:xfrm>
            <a:off x="1417320" y="235842"/>
            <a:ext cx="810237" cy="82636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FBD3A1-8D62-E8C5-8760-B41BE63582F1}"/>
              </a:ext>
            </a:extLst>
          </p:cNvPr>
          <p:cNvSpPr/>
          <p:nvPr/>
        </p:nvSpPr>
        <p:spPr>
          <a:xfrm>
            <a:off x="0" y="1927788"/>
            <a:ext cx="2247279" cy="71597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 진행도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15CC9C-9FBE-9023-DE22-1FF4F69D6B3C}"/>
              </a:ext>
            </a:extLst>
          </p:cNvPr>
          <p:cNvSpPr/>
          <p:nvPr/>
        </p:nvSpPr>
        <p:spPr>
          <a:xfrm>
            <a:off x="0" y="2866954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Github</a:t>
            </a:r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909F09-1384-E964-B198-B72F49C789B5}"/>
              </a:ext>
            </a:extLst>
          </p:cNvPr>
          <p:cNvSpPr/>
          <p:nvPr/>
        </p:nvSpPr>
        <p:spPr>
          <a:xfrm>
            <a:off x="0" y="3806120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C0342-AF05-D7DD-8A29-AFBDA693F96D}"/>
              </a:ext>
            </a:extLst>
          </p:cNvPr>
          <p:cNvSpPr txBox="1"/>
          <p:nvPr/>
        </p:nvSpPr>
        <p:spPr>
          <a:xfrm>
            <a:off x="2465621" y="561888"/>
            <a:ext cx="972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  <a:sym typeface="Wingdings" panose="05000000000000000000" pitchFamily="2" charset="2"/>
              </a:rPr>
              <a:t> 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주차 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: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 데이터 정리</a:t>
            </a:r>
          </a:p>
        </p:txBody>
      </p:sp>
    </p:spTree>
    <p:extLst>
      <p:ext uri="{BB962C8B-B14F-4D97-AF65-F5344CB8AC3E}">
        <p14:creationId xmlns:p14="http://schemas.microsoft.com/office/powerpoint/2010/main" val="252517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27E64B-93FB-663C-FEFF-6DABC02EC706}"/>
              </a:ext>
            </a:extLst>
          </p:cNvPr>
          <p:cNvSpPr/>
          <p:nvPr/>
        </p:nvSpPr>
        <p:spPr>
          <a:xfrm>
            <a:off x="0" y="131002"/>
            <a:ext cx="12192000" cy="1569659"/>
          </a:xfrm>
          <a:prstGeom prst="rect">
            <a:avLst/>
          </a:prstGeom>
          <a:solidFill>
            <a:srgbClr val="FF5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11232-D54F-BB14-6902-0E9E89A16F6A}"/>
              </a:ext>
            </a:extLst>
          </p:cNvPr>
          <p:cNvSpPr txBox="1"/>
          <p:nvPr/>
        </p:nvSpPr>
        <p:spPr>
          <a:xfrm>
            <a:off x="218342" y="131002"/>
            <a:ext cx="2028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Little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Red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Riding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hood</a:t>
            </a:r>
            <a:endParaRPr lang="ko-KR" altLang="en-US" sz="24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94AA5B-A5CB-9028-C13B-B5AF660BA81F}"/>
              </a:ext>
            </a:extLst>
          </p:cNvPr>
          <p:cNvSpPr/>
          <p:nvPr/>
        </p:nvSpPr>
        <p:spPr>
          <a:xfrm rot="5400000" flipH="1">
            <a:off x="1496436" y="990351"/>
            <a:ext cx="652005" cy="514401"/>
          </a:xfrm>
          <a:custGeom>
            <a:avLst/>
            <a:gdLst>
              <a:gd name="connsiteX0" fmla="*/ 652005 w 652005"/>
              <a:gd name="connsiteY0" fmla="*/ 440354 h 514401"/>
              <a:gd name="connsiteX1" fmla="*/ 652005 w 652005"/>
              <a:gd name="connsiteY1" fmla="*/ 74046 h 514401"/>
              <a:gd name="connsiteX2" fmla="*/ 355819 w 652005"/>
              <a:gd name="connsiteY2" fmla="*/ 0 h 514401"/>
              <a:gd name="connsiteX3" fmla="*/ 355819 w 652005"/>
              <a:gd name="connsiteY3" fmla="*/ 66232 h 514401"/>
              <a:gd name="connsiteX4" fmla="*/ 227050 w 652005"/>
              <a:gd name="connsiteY4" fmla="*/ 66232 h 514401"/>
              <a:gd name="connsiteX5" fmla="*/ 227050 w 652005"/>
              <a:gd name="connsiteY5" fmla="*/ 115905 h 514401"/>
              <a:gd name="connsiteX6" fmla="*/ 152176 w 652005"/>
              <a:gd name="connsiteY6" fmla="*/ 115905 h 514401"/>
              <a:gd name="connsiteX7" fmla="*/ 152176 w 652005"/>
              <a:gd name="connsiteY7" fmla="*/ 106830 h 514401"/>
              <a:gd name="connsiteX8" fmla="*/ 69548 w 652005"/>
              <a:gd name="connsiteY8" fmla="*/ 106830 h 514401"/>
              <a:gd name="connsiteX9" fmla="*/ 69548 w 652005"/>
              <a:gd name="connsiteY9" fmla="*/ 101006 h 514401"/>
              <a:gd name="connsiteX10" fmla="*/ 34774 w 652005"/>
              <a:gd name="connsiteY10" fmla="*/ 66232 h 514401"/>
              <a:gd name="connsiteX11" fmla="*/ 0 w 652005"/>
              <a:gd name="connsiteY11" fmla="*/ 101006 h 514401"/>
              <a:gd name="connsiteX12" fmla="*/ 0 w 652005"/>
              <a:gd name="connsiteY12" fmla="*/ 235137 h 514401"/>
              <a:gd name="connsiteX13" fmla="*/ 52720 w 652005"/>
              <a:gd name="connsiteY13" fmla="*/ 235137 h 514401"/>
              <a:gd name="connsiteX14" fmla="*/ 69547 w 652005"/>
              <a:gd name="connsiteY14" fmla="*/ 235137 h 514401"/>
              <a:gd name="connsiteX15" fmla="*/ 152176 w 652005"/>
              <a:gd name="connsiteY15" fmla="*/ 235137 h 514401"/>
              <a:gd name="connsiteX16" fmla="*/ 152176 w 652005"/>
              <a:gd name="connsiteY16" fmla="*/ 222980 h 514401"/>
              <a:gd name="connsiteX17" fmla="*/ 227050 w 652005"/>
              <a:gd name="connsiteY17" fmla="*/ 222980 h 514401"/>
              <a:gd name="connsiteX18" fmla="*/ 227050 w 652005"/>
              <a:gd name="connsiteY18" fmla="*/ 289212 h 514401"/>
              <a:gd name="connsiteX19" fmla="*/ 152176 w 652005"/>
              <a:gd name="connsiteY19" fmla="*/ 289212 h 514401"/>
              <a:gd name="connsiteX20" fmla="*/ 152176 w 652005"/>
              <a:gd name="connsiteY20" fmla="*/ 280137 h 514401"/>
              <a:gd name="connsiteX21" fmla="*/ 69547 w 652005"/>
              <a:gd name="connsiteY21" fmla="*/ 280137 h 514401"/>
              <a:gd name="connsiteX22" fmla="*/ 52720 w 652005"/>
              <a:gd name="connsiteY22" fmla="*/ 280137 h 514401"/>
              <a:gd name="connsiteX23" fmla="*/ 0 w 652005"/>
              <a:gd name="connsiteY23" fmla="*/ 280137 h 514401"/>
              <a:gd name="connsiteX24" fmla="*/ 0 w 652005"/>
              <a:gd name="connsiteY24" fmla="*/ 414268 h 514401"/>
              <a:gd name="connsiteX25" fmla="*/ 34774 w 652005"/>
              <a:gd name="connsiteY25" fmla="*/ 449042 h 514401"/>
              <a:gd name="connsiteX26" fmla="*/ 69548 w 652005"/>
              <a:gd name="connsiteY26" fmla="*/ 414268 h 514401"/>
              <a:gd name="connsiteX27" fmla="*/ 69548 w 652005"/>
              <a:gd name="connsiteY27" fmla="*/ 408444 h 514401"/>
              <a:gd name="connsiteX28" fmla="*/ 152176 w 652005"/>
              <a:gd name="connsiteY28" fmla="*/ 408444 h 514401"/>
              <a:gd name="connsiteX29" fmla="*/ 152176 w 652005"/>
              <a:gd name="connsiteY29" fmla="*/ 396287 h 514401"/>
              <a:gd name="connsiteX30" fmla="*/ 227050 w 652005"/>
              <a:gd name="connsiteY30" fmla="*/ 396287 h 514401"/>
              <a:gd name="connsiteX31" fmla="*/ 227050 w 652005"/>
              <a:gd name="connsiteY31" fmla="*/ 448169 h 514401"/>
              <a:gd name="connsiteX32" fmla="*/ 355819 w 652005"/>
              <a:gd name="connsiteY32" fmla="*/ 448169 h 514401"/>
              <a:gd name="connsiteX33" fmla="*/ 355819 w 652005"/>
              <a:gd name="connsiteY33" fmla="*/ 514401 h 5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2005" h="514401">
                <a:moveTo>
                  <a:pt x="652005" y="440354"/>
                </a:moveTo>
                <a:lnTo>
                  <a:pt x="652005" y="74046"/>
                </a:lnTo>
                <a:lnTo>
                  <a:pt x="355819" y="0"/>
                </a:lnTo>
                <a:lnTo>
                  <a:pt x="355819" y="66232"/>
                </a:lnTo>
                <a:lnTo>
                  <a:pt x="227050" y="66232"/>
                </a:lnTo>
                <a:lnTo>
                  <a:pt x="227050" y="115905"/>
                </a:lnTo>
                <a:lnTo>
                  <a:pt x="152176" y="115905"/>
                </a:lnTo>
                <a:lnTo>
                  <a:pt x="152176" y="106830"/>
                </a:lnTo>
                <a:lnTo>
                  <a:pt x="69548" y="106830"/>
                </a:lnTo>
                <a:lnTo>
                  <a:pt x="69548" y="101006"/>
                </a:lnTo>
                <a:cubicBezTo>
                  <a:pt x="69548" y="81801"/>
                  <a:pt x="53979" y="66232"/>
                  <a:pt x="34774" y="66232"/>
                </a:cubicBezTo>
                <a:cubicBezTo>
                  <a:pt x="15569" y="66232"/>
                  <a:pt x="0" y="81801"/>
                  <a:pt x="0" y="101006"/>
                </a:cubicBezTo>
                <a:lnTo>
                  <a:pt x="0" y="235137"/>
                </a:lnTo>
                <a:lnTo>
                  <a:pt x="52720" y="235137"/>
                </a:lnTo>
                <a:lnTo>
                  <a:pt x="69547" y="235137"/>
                </a:lnTo>
                <a:lnTo>
                  <a:pt x="152176" y="235137"/>
                </a:lnTo>
                <a:lnTo>
                  <a:pt x="152176" y="222980"/>
                </a:lnTo>
                <a:lnTo>
                  <a:pt x="227050" y="222980"/>
                </a:lnTo>
                <a:lnTo>
                  <a:pt x="227050" y="289212"/>
                </a:lnTo>
                <a:lnTo>
                  <a:pt x="152176" y="289212"/>
                </a:lnTo>
                <a:lnTo>
                  <a:pt x="152176" y="280137"/>
                </a:lnTo>
                <a:lnTo>
                  <a:pt x="69547" y="280137"/>
                </a:lnTo>
                <a:lnTo>
                  <a:pt x="52720" y="280137"/>
                </a:lnTo>
                <a:lnTo>
                  <a:pt x="0" y="280137"/>
                </a:lnTo>
                <a:lnTo>
                  <a:pt x="0" y="414268"/>
                </a:lnTo>
                <a:cubicBezTo>
                  <a:pt x="0" y="433473"/>
                  <a:pt x="15569" y="449042"/>
                  <a:pt x="34774" y="449042"/>
                </a:cubicBezTo>
                <a:cubicBezTo>
                  <a:pt x="53979" y="449042"/>
                  <a:pt x="69548" y="433473"/>
                  <a:pt x="69548" y="414268"/>
                </a:cubicBezTo>
                <a:lnTo>
                  <a:pt x="69548" y="408444"/>
                </a:lnTo>
                <a:lnTo>
                  <a:pt x="152176" y="408444"/>
                </a:lnTo>
                <a:lnTo>
                  <a:pt x="152176" y="396287"/>
                </a:lnTo>
                <a:lnTo>
                  <a:pt x="227050" y="396287"/>
                </a:lnTo>
                <a:lnTo>
                  <a:pt x="227050" y="448169"/>
                </a:lnTo>
                <a:lnTo>
                  <a:pt x="355819" y="448169"/>
                </a:lnTo>
                <a:lnTo>
                  <a:pt x="355819" y="514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래픽 2" descr="물 단색으로 채워진">
            <a:extLst>
              <a:ext uri="{FF2B5EF4-FFF2-40B4-BE49-F238E27FC236}">
                <a16:creationId xmlns:a16="http://schemas.microsoft.com/office/drawing/2014/main" id="{1C68C95F-76C7-FD66-267C-AA91ECB7A3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687" t="7640" r="21687" b="7039"/>
          <a:stretch/>
        </p:blipFill>
        <p:spPr>
          <a:xfrm>
            <a:off x="1417320" y="235842"/>
            <a:ext cx="810237" cy="82636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FBD3A1-8D62-E8C5-8760-B41BE63582F1}"/>
              </a:ext>
            </a:extLst>
          </p:cNvPr>
          <p:cNvSpPr/>
          <p:nvPr/>
        </p:nvSpPr>
        <p:spPr>
          <a:xfrm>
            <a:off x="0" y="1927788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 진행도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15CC9C-9FBE-9023-DE22-1FF4F69D6B3C}"/>
              </a:ext>
            </a:extLst>
          </p:cNvPr>
          <p:cNvSpPr/>
          <p:nvPr/>
        </p:nvSpPr>
        <p:spPr>
          <a:xfrm>
            <a:off x="0" y="2866954"/>
            <a:ext cx="2247279" cy="71597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Github</a:t>
            </a:r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909F09-1384-E964-B198-B72F49C789B5}"/>
              </a:ext>
            </a:extLst>
          </p:cNvPr>
          <p:cNvSpPr/>
          <p:nvPr/>
        </p:nvSpPr>
        <p:spPr>
          <a:xfrm>
            <a:off x="0" y="3806120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C0342-AF05-D7DD-8A29-AFBDA693F96D}"/>
              </a:ext>
            </a:extLst>
          </p:cNvPr>
          <p:cNvSpPr txBox="1"/>
          <p:nvPr/>
        </p:nvSpPr>
        <p:spPr>
          <a:xfrm>
            <a:off x="2465621" y="561888"/>
            <a:ext cx="972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  <a:sym typeface="Wingdings" panose="05000000000000000000" pitchFamily="2" charset="2"/>
              </a:rPr>
              <a:t> 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주차 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: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방고딕 Bold" panose="00000800000000000000" pitchFamily="2" charset="-127"/>
                <a:ea typeface="세방고딕 Bold" panose="00000800000000000000" pitchFamily="2" charset="-127"/>
              </a:rPr>
              <a:t> 데이터 정리</a:t>
            </a:r>
          </a:p>
        </p:txBody>
      </p:sp>
    </p:spTree>
    <p:extLst>
      <p:ext uri="{BB962C8B-B14F-4D97-AF65-F5344CB8AC3E}">
        <p14:creationId xmlns:p14="http://schemas.microsoft.com/office/powerpoint/2010/main" val="193996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27E64B-93FB-663C-FEFF-6DABC02EC706}"/>
              </a:ext>
            </a:extLst>
          </p:cNvPr>
          <p:cNvSpPr/>
          <p:nvPr/>
        </p:nvSpPr>
        <p:spPr>
          <a:xfrm>
            <a:off x="0" y="294288"/>
            <a:ext cx="2499360" cy="1569659"/>
          </a:xfrm>
          <a:prstGeom prst="rect">
            <a:avLst/>
          </a:prstGeom>
          <a:solidFill>
            <a:srgbClr val="FF5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11232-D54F-BB14-6902-0E9E89A16F6A}"/>
              </a:ext>
            </a:extLst>
          </p:cNvPr>
          <p:cNvSpPr txBox="1"/>
          <p:nvPr/>
        </p:nvSpPr>
        <p:spPr>
          <a:xfrm>
            <a:off x="218342" y="294288"/>
            <a:ext cx="2028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Little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Red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Riding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hood</a:t>
            </a:r>
            <a:endParaRPr lang="ko-KR" altLang="en-US" sz="24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94AA5B-A5CB-9028-C13B-B5AF660BA81F}"/>
              </a:ext>
            </a:extLst>
          </p:cNvPr>
          <p:cNvSpPr/>
          <p:nvPr/>
        </p:nvSpPr>
        <p:spPr>
          <a:xfrm rot="5400000" flipH="1">
            <a:off x="1496436" y="1153637"/>
            <a:ext cx="652005" cy="514401"/>
          </a:xfrm>
          <a:custGeom>
            <a:avLst/>
            <a:gdLst>
              <a:gd name="connsiteX0" fmla="*/ 652005 w 652005"/>
              <a:gd name="connsiteY0" fmla="*/ 440354 h 514401"/>
              <a:gd name="connsiteX1" fmla="*/ 652005 w 652005"/>
              <a:gd name="connsiteY1" fmla="*/ 74046 h 514401"/>
              <a:gd name="connsiteX2" fmla="*/ 355819 w 652005"/>
              <a:gd name="connsiteY2" fmla="*/ 0 h 514401"/>
              <a:gd name="connsiteX3" fmla="*/ 355819 w 652005"/>
              <a:gd name="connsiteY3" fmla="*/ 66232 h 514401"/>
              <a:gd name="connsiteX4" fmla="*/ 227050 w 652005"/>
              <a:gd name="connsiteY4" fmla="*/ 66232 h 514401"/>
              <a:gd name="connsiteX5" fmla="*/ 227050 w 652005"/>
              <a:gd name="connsiteY5" fmla="*/ 115905 h 514401"/>
              <a:gd name="connsiteX6" fmla="*/ 152176 w 652005"/>
              <a:gd name="connsiteY6" fmla="*/ 115905 h 514401"/>
              <a:gd name="connsiteX7" fmla="*/ 152176 w 652005"/>
              <a:gd name="connsiteY7" fmla="*/ 106830 h 514401"/>
              <a:gd name="connsiteX8" fmla="*/ 69548 w 652005"/>
              <a:gd name="connsiteY8" fmla="*/ 106830 h 514401"/>
              <a:gd name="connsiteX9" fmla="*/ 69548 w 652005"/>
              <a:gd name="connsiteY9" fmla="*/ 101006 h 514401"/>
              <a:gd name="connsiteX10" fmla="*/ 34774 w 652005"/>
              <a:gd name="connsiteY10" fmla="*/ 66232 h 514401"/>
              <a:gd name="connsiteX11" fmla="*/ 0 w 652005"/>
              <a:gd name="connsiteY11" fmla="*/ 101006 h 514401"/>
              <a:gd name="connsiteX12" fmla="*/ 0 w 652005"/>
              <a:gd name="connsiteY12" fmla="*/ 235137 h 514401"/>
              <a:gd name="connsiteX13" fmla="*/ 52720 w 652005"/>
              <a:gd name="connsiteY13" fmla="*/ 235137 h 514401"/>
              <a:gd name="connsiteX14" fmla="*/ 69547 w 652005"/>
              <a:gd name="connsiteY14" fmla="*/ 235137 h 514401"/>
              <a:gd name="connsiteX15" fmla="*/ 152176 w 652005"/>
              <a:gd name="connsiteY15" fmla="*/ 235137 h 514401"/>
              <a:gd name="connsiteX16" fmla="*/ 152176 w 652005"/>
              <a:gd name="connsiteY16" fmla="*/ 222980 h 514401"/>
              <a:gd name="connsiteX17" fmla="*/ 227050 w 652005"/>
              <a:gd name="connsiteY17" fmla="*/ 222980 h 514401"/>
              <a:gd name="connsiteX18" fmla="*/ 227050 w 652005"/>
              <a:gd name="connsiteY18" fmla="*/ 289212 h 514401"/>
              <a:gd name="connsiteX19" fmla="*/ 152176 w 652005"/>
              <a:gd name="connsiteY19" fmla="*/ 289212 h 514401"/>
              <a:gd name="connsiteX20" fmla="*/ 152176 w 652005"/>
              <a:gd name="connsiteY20" fmla="*/ 280137 h 514401"/>
              <a:gd name="connsiteX21" fmla="*/ 69547 w 652005"/>
              <a:gd name="connsiteY21" fmla="*/ 280137 h 514401"/>
              <a:gd name="connsiteX22" fmla="*/ 52720 w 652005"/>
              <a:gd name="connsiteY22" fmla="*/ 280137 h 514401"/>
              <a:gd name="connsiteX23" fmla="*/ 0 w 652005"/>
              <a:gd name="connsiteY23" fmla="*/ 280137 h 514401"/>
              <a:gd name="connsiteX24" fmla="*/ 0 w 652005"/>
              <a:gd name="connsiteY24" fmla="*/ 414268 h 514401"/>
              <a:gd name="connsiteX25" fmla="*/ 34774 w 652005"/>
              <a:gd name="connsiteY25" fmla="*/ 449042 h 514401"/>
              <a:gd name="connsiteX26" fmla="*/ 69548 w 652005"/>
              <a:gd name="connsiteY26" fmla="*/ 414268 h 514401"/>
              <a:gd name="connsiteX27" fmla="*/ 69548 w 652005"/>
              <a:gd name="connsiteY27" fmla="*/ 408444 h 514401"/>
              <a:gd name="connsiteX28" fmla="*/ 152176 w 652005"/>
              <a:gd name="connsiteY28" fmla="*/ 408444 h 514401"/>
              <a:gd name="connsiteX29" fmla="*/ 152176 w 652005"/>
              <a:gd name="connsiteY29" fmla="*/ 396287 h 514401"/>
              <a:gd name="connsiteX30" fmla="*/ 227050 w 652005"/>
              <a:gd name="connsiteY30" fmla="*/ 396287 h 514401"/>
              <a:gd name="connsiteX31" fmla="*/ 227050 w 652005"/>
              <a:gd name="connsiteY31" fmla="*/ 448169 h 514401"/>
              <a:gd name="connsiteX32" fmla="*/ 355819 w 652005"/>
              <a:gd name="connsiteY32" fmla="*/ 448169 h 514401"/>
              <a:gd name="connsiteX33" fmla="*/ 355819 w 652005"/>
              <a:gd name="connsiteY33" fmla="*/ 514401 h 5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2005" h="514401">
                <a:moveTo>
                  <a:pt x="652005" y="440354"/>
                </a:moveTo>
                <a:lnTo>
                  <a:pt x="652005" y="74046"/>
                </a:lnTo>
                <a:lnTo>
                  <a:pt x="355819" y="0"/>
                </a:lnTo>
                <a:lnTo>
                  <a:pt x="355819" y="66232"/>
                </a:lnTo>
                <a:lnTo>
                  <a:pt x="227050" y="66232"/>
                </a:lnTo>
                <a:lnTo>
                  <a:pt x="227050" y="115905"/>
                </a:lnTo>
                <a:lnTo>
                  <a:pt x="152176" y="115905"/>
                </a:lnTo>
                <a:lnTo>
                  <a:pt x="152176" y="106830"/>
                </a:lnTo>
                <a:lnTo>
                  <a:pt x="69548" y="106830"/>
                </a:lnTo>
                <a:lnTo>
                  <a:pt x="69548" y="101006"/>
                </a:lnTo>
                <a:cubicBezTo>
                  <a:pt x="69548" y="81801"/>
                  <a:pt x="53979" y="66232"/>
                  <a:pt x="34774" y="66232"/>
                </a:cubicBezTo>
                <a:cubicBezTo>
                  <a:pt x="15569" y="66232"/>
                  <a:pt x="0" y="81801"/>
                  <a:pt x="0" y="101006"/>
                </a:cubicBezTo>
                <a:lnTo>
                  <a:pt x="0" y="235137"/>
                </a:lnTo>
                <a:lnTo>
                  <a:pt x="52720" y="235137"/>
                </a:lnTo>
                <a:lnTo>
                  <a:pt x="69547" y="235137"/>
                </a:lnTo>
                <a:lnTo>
                  <a:pt x="152176" y="235137"/>
                </a:lnTo>
                <a:lnTo>
                  <a:pt x="152176" y="222980"/>
                </a:lnTo>
                <a:lnTo>
                  <a:pt x="227050" y="222980"/>
                </a:lnTo>
                <a:lnTo>
                  <a:pt x="227050" y="289212"/>
                </a:lnTo>
                <a:lnTo>
                  <a:pt x="152176" y="289212"/>
                </a:lnTo>
                <a:lnTo>
                  <a:pt x="152176" y="280137"/>
                </a:lnTo>
                <a:lnTo>
                  <a:pt x="69547" y="280137"/>
                </a:lnTo>
                <a:lnTo>
                  <a:pt x="52720" y="280137"/>
                </a:lnTo>
                <a:lnTo>
                  <a:pt x="0" y="280137"/>
                </a:lnTo>
                <a:lnTo>
                  <a:pt x="0" y="414268"/>
                </a:lnTo>
                <a:cubicBezTo>
                  <a:pt x="0" y="433473"/>
                  <a:pt x="15569" y="449042"/>
                  <a:pt x="34774" y="449042"/>
                </a:cubicBezTo>
                <a:cubicBezTo>
                  <a:pt x="53979" y="449042"/>
                  <a:pt x="69548" y="433473"/>
                  <a:pt x="69548" y="414268"/>
                </a:cubicBezTo>
                <a:lnTo>
                  <a:pt x="69548" y="408444"/>
                </a:lnTo>
                <a:lnTo>
                  <a:pt x="152176" y="408444"/>
                </a:lnTo>
                <a:lnTo>
                  <a:pt x="152176" y="396287"/>
                </a:lnTo>
                <a:lnTo>
                  <a:pt x="227050" y="396287"/>
                </a:lnTo>
                <a:lnTo>
                  <a:pt x="227050" y="448169"/>
                </a:lnTo>
                <a:lnTo>
                  <a:pt x="355819" y="448169"/>
                </a:lnTo>
                <a:lnTo>
                  <a:pt x="355819" y="514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래픽 2" descr="물 단색으로 채워진">
            <a:extLst>
              <a:ext uri="{FF2B5EF4-FFF2-40B4-BE49-F238E27FC236}">
                <a16:creationId xmlns:a16="http://schemas.microsoft.com/office/drawing/2014/main" id="{1C68C95F-76C7-FD66-267C-AA91ECB7A3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687" t="7640" r="21687" b="7039"/>
          <a:stretch/>
        </p:blipFill>
        <p:spPr>
          <a:xfrm>
            <a:off x="1417320" y="399128"/>
            <a:ext cx="810237" cy="82636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FBD3A1-8D62-E8C5-8760-B41BE63582F1}"/>
              </a:ext>
            </a:extLst>
          </p:cNvPr>
          <p:cNvSpPr/>
          <p:nvPr/>
        </p:nvSpPr>
        <p:spPr>
          <a:xfrm>
            <a:off x="0" y="2091074"/>
            <a:ext cx="2247279" cy="71597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 진행도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15CC9C-9FBE-9023-DE22-1FF4F69D6B3C}"/>
              </a:ext>
            </a:extLst>
          </p:cNvPr>
          <p:cNvSpPr/>
          <p:nvPr/>
        </p:nvSpPr>
        <p:spPr>
          <a:xfrm>
            <a:off x="0" y="3030240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Github</a:t>
            </a:r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909F09-1384-E964-B198-B72F49C789B5}"/>
              </a:ext>
            </a:extLst>
          </p:cNvPr>
          <p:cNvSpPr/>
          <p:nvPr/>
        </p:nvSpPr>
        <p:spPr>
          <a:xfrm>
            <a:off x="0" y="3969406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실행</a:t>
            </a:r>
          </a:p>
        </p:txBody>
      </p:sp>
    </p:spTree>
    <p:extLst>
      <p:ext uri="{BB962C8B-B14F-4D97-AF65-F5344CB8AC3E}">
        <p14:creationId xmlns:p14="http://schemas.microsoft.com/office/powerpoint/2010/main" val="203251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36EE1-6CBE-197B-9E87-A5F7453EA24E}"/>
              </a:ext>
            </a:extLst>
          </p:cNvPr>
          <p:cNvSpPr/>
          <p:nvPr/>
        </p:nvSpPr>
        <p:spPr>
          <a:xfrm>
            <a:off x="0" y="294288"/>
            <a:ext cx="2499360" cy="1569659"/>
          </a:xfrm>
          <a:prstGeom prst="rect">
            <a:avLst/>
          </a:prstGeom>
          <a:solidFill>
            <a:srgbClr val="FF5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9E66D-335A-BF28-207E-31800646167B}"/>
              </a:ext>
            </a:extLst>
          </p:cNvPr>
          <p:cNvSpPr txBox="1"/>
          <p:nvPr/>
        </p:nvSpPr>
        <p:spPr>
          <a:xfrm>
            <a:off x="218342" y="294288"/>
            <a:ext cx="2028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Little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Red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Riding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hood</a:t>
            </a:r>
            <a:endParaRPr lang="ko-KR" altLang="en-US" sz="24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oper Black" panose="0208090404030B020404" pitchFamily="18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2097324-4342-CD8A-421D-9E77D211FBBF}"/>
              </a:ext>
            </a:extLst>
          </p:cNvPr>
          <p:cNvSpPr/>
          <p:nvPr/>
        </p:nvSpPr>
        <p:spPr>
          <a:xfrm rot="5400000" flipH="1">
            <a:off x="1496436" y="1153637"/>
            <a:ext cx="652005" cy="514401"/>
          </a:xfrm>
          <a:custGeom>
            <a:avLst/>
            <a:gdLst>
              <a:gd name="connsiteX0" fmla="*/ 652005 w 652005"/>
              <a:gd name="connsiteY0" fmla="*/ 440354 h 514401"/>
              <a:gd name="connsiteX1" fmla="*/ 652005 w 652005"/>
              <a:gd name="connsiteY1" fmla="*/ 74046 h 514401"/>
              <a:gd name="connsiteX2" fmla="*/ 355819 w 652005"/>
              <a:gd name="connsiteY2" fmla="*/ 0 h 514401"/>
              <a:gd name="connsiteX3" fmla="*/ 355819 w 652005"/>
              <a:gd name="connsiteY3" fmla="*/ 66232 h 514401"/>
              <a:gd name="connsiteX4" fmla="*/ 227050 w 652005"/>
              <a:gd name="connsiteY4" fmla="*/ 66232 h 514401"/>
              <a:gd name="connsiteX5" fmla="*/ 227050 w 652005"/>
              <a:gd name="connsiteY5" fmla="*/ 115905 h 514401"/>
              <a:gd name="connsiteX6" fmla="*/ 152176 w 652005"/>
              <a:gd name="connsiteY6" fmla="*/ 115905 h 514401"/>
              <a:gd name="connsiteX7" fmla="*/ 152176 w 652005"/>
              <a:gd name="connsiteY7" fmla="*/ 106830 h 514401"/>
              <a:gd name="connsiteX8" fmla="*/ 69548 w 652005"/>
              <a:gd name="connsiteY8" fmla="*/ 106830 h 514401"/>
              <a:gd name="connsiteX9" fmla="*/ 69548 w 652005"/>
              <a:gd name="connsiteY9" fmla="*/ 101006 h 514401"/>
              <a:gd name="connsiteX10" fmla="*/ 34774 w 652005"/>
              <a:gd name="connsiteY10" fmla="*/ 66232 h 514401"/>
              <a:gd name="connsiteX11" fmla="*/ 0 w 652005"/>
              <a:gd name="connsiteY11" fmla="*/ 101006 h 514401"/>
              <a:gd name="connsiteX12" fmla="*/ 0 w 652005"/>
              <a:gd name="connsiteY12" fmla="*/ 235137 h 514401"/>
              <a:gd name="connsiteX13" fmla="*/ 52720 w 652005"/>
              <a:gd name="connsiteY13" fmla="*/ 235137 h 514401"/>
              <a:gd name="connsiteX14" fmla="*/ 69547 w 652005"/>
              <a:gd name="connsiteY14" fmla="*/ 235137 h 514401"/>
              <a:gd name="connsiteX15" fmla="*/ 152176 w 652005"/>
              <a:gd name="connsiteY15" fmla="*/ 235137 h 514401"/>
              <a:gd name="connsiteX16" fmla="*/ 152176 w 652005"/>
              <a:gd name="connsiteY16" fmla="*/ 222980 h 514401"/>
              <a:gd name="connsiteX17" fmla="*/ 227050 w 652005"/>
              <a:gd name="connsiteY17" fmla="*/ 222980 h 514401"/>
              <a:gd name="connsiteX18" fmla="*/ 227050 w 652005"/>
              <a:gd name="connsiteY18" fmla="*/ 289212 h 514401"/>
              <a:gd name="connsiteX19" fmla="*/ 152176 w 652005"/>
              <a:gd name="connsiteY19" fmla="*/ 289212 h 514401"/>
              <a:gd name="connsiteX20" fmla="*/ 152176 w 652005"/>
              <a:gd name="connsiteY20" fmla="*/ 280137 h 514401"/>
              <a:gd name="connsiteX21" fmla="*/ 69547 w 652005"/>
              <a:gd name="connsiteY21" fmla="*/ 280137 h 514401"/>
              <a:gd name="connsiteX22" fmla="*/ 52720 w 652005"/>
              <a:gd name="connsiteY22" fmla="*/ 280137 h 514401"/>
              <a:gd name="connsiteX23" fmla="*/ 0 w 652005"/>
              <a:gd name="connsiteY23" fmla="*/ 280137 h 514401"/>
              <a:gd name="connsiteX24" fmla="*/ 0 w 652005"/>
              <a:gd name="connsiteY24" fmla="*/ 414268 h 514401"/>
              <a:gd name="connsiteX25" fmla="*/ 34774 w 652005"/>
              <a:gd name="connsiteY25" fmla="*/ 449042 h 514401"/>
              <a:gd name="connsiteX26" fmla="*/ 69548 w 652005"/>
              <a:gd name="connsiteY26" fmla="*/ 414268 h 514401"/>
              <a:gd name="connsiteX27" fmla="*/ 69548 w 652005"/>
              <a:gd name="connsiteY27" fmla="*/ 408444 h 514401"/>
              <a:gd name="connsiteX28" fmla="*/ 152176 w 652005"/>
              <a:gd name="connsiteY28" fmla="*/ 408444 h 514401"/>
              <a:gd name="connsiteX29" fmla="*/ 152176 w 652005"/>
              <a:gd name="connsiteY29" fmla="*/ 396287 h 514401"/>
              <a:gd name="connsiteX30" fmla="*/ 227050 w 652005"/>
              <a:gd name="connsiteY30" fmla="*/ 396287 h 514401"/>
              <a:gd name="connsiteX31" fmla="*/ 227050 w 652005"/>
              <a:gd name="connsiteY31" fmla="*/ 448169 h 514401"/>
              <a:gd name="connsiteX32" fmla="*/ 355819 w 652005"/>
              <a:gd name="connsiteY32" fmla="*/ 448169 h 514401"/>
              <a:gd name="connsiteX33" fmla="*/ 355819 w 652005"/>
              <a:gd name="connsiteY33" fmla="*/ 514401 h 5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2005" h="514401">
                <a:moveTo>
                  <a:pt x="652005" y="440354"/>
                </a:moveTo>
                <a:lnTo>
                  <a:pt x="652005" y="74046"/>
                </a:lnTo>
                <a:lnTo>
                  <a:pt x="355819" y="0"/>
                </a:lnTo>
                <a:lnTo>
                  <a:pt x="355819" y="66232"/>
                </a:lnTo>
                <a:lnTo>
                  <a:pt x="227050" y="66232"/>
                </a:lnTo>
                <a:lnTo>
                  <a:pt x="227050" y="115905"/>
                </a:lnTo>
                <a:lnTo>
                  <a:pt x="152176" y="115905"/>
                </a:lnTo>
                <a:lnTo>
                  <a:pt x="152176" y="106830"/>
                </a:lnTo>
                <a:lnTo>
                  <a:pt x="69548" y="106830"/>
                </a:lnTo>
                <a:lnTo>
                  <a:pt x="69548" y="101006"/>
                </a:lnTo>
                <a:cubicBezTo>
                  <a:pt x="69548" y="81801"/>
                  <a:pt x="53979" y="66232"/>
                  <a:pt x="34774" y="66232"/>
                </a:cubicBezTo>
                <a:cubicBezTo>
                  <a:pt x="15569" y="66232"/>
                  <a:pt x="0" y="81801"/>
                  <a:pt x="0" y="101006"/>
                </a:cubicBezTo>
                <a:lnTo>
                  <a:pt x="0" y="235137"/>
                </a:lnTo>
                <a:lnTo>
                  <a:pt x="52720" y="235137"/>
                </a:lnTo>
                <a:lnTo>
                  <a:pt x="69547" y="235137"/>
                </a:lnTo>
                <a:lnTo>
                  <a:pt x="152176" y="235137"/>
                </a:lnTo>
                <a:lnTo>
                  <a:pt x="152176" y="222980"/>
                </a:lnTo>
                <a:lnTo>
                  <a:pt x="227050" y="222980"/>
                </a:lnTo>
                <a:lnTo>
                  <a:pt x="227050" y="289212"/>
                </a:lnTo>
                <a:lnTo>
                  <a:pt x="152176" y="289212"/>
                </a:lnTo>
                <a:lnTo>
                  <a:pt x="152176" y="280137"/>
                </a:lnTo>
                <a:lnTo>
                  <a:pt x="69547" y="280137"/>
                </a:lnTo>
                <a:lnTo>
                  <a:pt x="52720" y="280137"/>
                </a:lnTo>
                <a:lnTo>
                  <a:pt x="0" y="280137"/>
                </a:lnTo>
                <a:lnTo>
                  <a:pt x="0" y="414268"/>
                </a:lnTo>
                <a:cubicBezTo>
                  <a:pt x="0" y="433473"/>
                  <a:pt x="15569" y="449042"/>
                  <a:pt x="34774" y="449042"/>
                </a:cubicBezTo>
                <a:cubicBezTo>
                  <a:pt x="53979" y="449042"/>
                  <a:pt x="69548" y="433473"/>
                  <a:pt x="69548" y="414268"/>
                </a:cubicBezTo>
                <a:lnTo>
                  <a:pt x="69548" y="408444"/>
                </a:lnTo>
                <a:lnTo>
                  <a:pt x="152176" y="408444"/>
                </a:lnTo>
                <a:lnTo>
                  <a:pt x="152176" y="396287"/>
                </a:lnTo>
                <a:lnTo>
                  <a:pt x="227050" y="396287"/>
                </a:lnTo>
                <a:lnTo>
                  <a:pt x="227050" y="448169"/>
                </a:lnTo>
                <a:lnTo>
                  <a:pt x="355819" y="448169"/>
                </a:lnTo>
                <a:lnTo>
                  <a:pt x="355819" y="514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래픽 5" descr="물 단색으로 채워진">
            <a:extLst>
              <a:ext uri="{FF2B5EF4-FFF2-40B4-BE49-F238E27FC236}">
                <a16:creationId xmlns:a16="http://schemas.microsoft.com/office/drawing/2014/main" id="{00B98923-9974-9426-BCD4-DE4798237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687" t="7640" r="21687" b="7039"/>
          <a:stretch/>
        </p:blipFill>
        <p:spPr>
          <a:xfrm>
            <a:off x="1417320" y="399128"/>
            <a:ext cx="810237" cy="82636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98EBF96-0B0E-91FE-3DFD-B95DD6A6C2B7}"/>
              </a:ext>
            </a:extLst>
          </p:cNvPr>
          <p:cNvSpPr/>
          <p:nvPr/>
        </p:nvSpPr>
        <p:spPr>
          <a:xfrm>
            <a:off x="0" y="2091074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컨셉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22B3F6-640A-9C22-D19C-13CC812A24B1}"/>
              </a:ext>
            </a:extLst>
          </p:cNvPr>
          <p:cNvSpPr/>
          <p:nvPr/>
        </p:nvSpPr>
        <p:spPr>
          <a:xfrm>
            <a:off x="0" y="3030240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1002A5-4487-409C-1704-532BFE7B43BE}"/>
              </a:ext>
            </a:extLst>
          </p:cNvPr>
          <p:cNvSpPr/>
          <p:nvPr/>
        </p:nvSpPr>
        <p:spPr>
          <a:xfrm>
            <a:off x="0" y="3969406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흐름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031024-026C-3EFF-2206-CD6554F9ABF0}"/>
              </a:ext>
            </a:extLst>
          </p:cNvPr>
          <p:cNvSpPr/>
          <p:nvPr/>
        </p:nvSpPr>
        <p:spPr>
          <a:xfrm>
            <a:off x="0" y="4908572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 범위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4539E8-26E6-72F2-CB1F-E336E4550772}"/>
              </a:ext>
            </a:extLst>
          </p:cNvPr>
          <p:cNvSpPr/>
          <p:nvPr/>
        </p:nvSpPr>
        <p:spPr>
          <a:xfrm>
            <a:off x="0" y="5847738"/>
            <a:ext cx="2247279" cy="71597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 일정</a:t>
            </a:r>
          </a:p>
        </p:txBody>
      </p:sp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B90D4152-4E91-9096-9146-6CDA9A14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99917"/>
              </p:ext>
            </p:extLst>
          </p:nvPr>
        </p:nvGraphicFramePr>
        <p:xfrm>
          <a:off x="2717702" y="294288"/>
          <a:ext cx="9180000" cy="626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2616926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14341502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1264636001"/>
                    </a:ext>
                  </a:extLst>
                </a:gridCol>
              </a:tblGrid>
              <a:tr h="125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1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주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리소스 수집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데이터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캐릭터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등 오브젝트 리소스 수집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스테이지 별 몬스터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스탯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및 특성 정리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게임의 세부 요소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(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대사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아이템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진행 방향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등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15476"/>
                  </a:ext>
                </a:extLst>
              </a:tr>
              <a:tr h="125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주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플레이어 공격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아이템 획득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플레이어 공격 모션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몬스터 체력 감소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(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근거리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원거리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몬스터 사망 시 아이템 추가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가시화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X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코드만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플레이어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스탯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3885"/>
                  </a:ext>
                </a:extLst>
              </a:tr>
              <a:tr h="125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3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주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적 공격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1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아이템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육식 토끼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이동 구현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/ 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육식 토끼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’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대쉬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공격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슬라임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이동 구현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/ 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슬라임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지속 데미지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몬스터 처치 시 아이템 획득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83748"/>
                  </a:ext>
                </a:extLst>
              </a:tr>
              <a:tr h="125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4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주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적 공격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2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종료 메뉴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늑대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’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하울링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손톱 베기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대쉬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꽃가루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꿀폭탄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벌침 공격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게임 중 종료를 위한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종료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메뉴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7646"/>
                  </a:ext>
                </a:extLst>
              </a:tr>
              <a:tr h="125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5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주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아이템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2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중간 점검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밸런스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아이템 자동 조합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중간 점검 및 부족한 부분 보완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플레이어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적 체력 및 공격력 밸런스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0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4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36EE1-6CBE-197B-9E87-A5F7453EA24E}"/>
              </a:ext>
            </a:extLst>
          </p:cNvPr>
          <p:cNvSpPr/>
          <p:nvPr/>
        </p:nvSpPr>
        <p:spPr>
          <a:xfrm>
            <a:off x="0" y="294288"/>
            <a:ext cx="2499360" cy="1569659"/>
          </a:xfrm>
          <a:prstGeom prst="rect">
            <a:avLst/>
          </a:prstGeom>
          <a:solidFill>
            <a:srgbClr val="FF5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9E66D-335A-BF28-207E-31800646167B}"/>
              </a:ext>
            </a:extLst>
          </p:cNvPr>
          <p:cNvSpPr txBox="1"/>
          <p:nvPr/>
        </p:nvSpPr>
        <p:spPr>
          <a:xfrm>
            <a:off x="218342" y="294288"/>
            <a:ext cx="2028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Little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Red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Riding</a:t>
            </a:r>
          </a:p>
          <a:p>
            <a:r>
              <a:rPr lang="en-US" altLang="ko-KR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hood</a:t>
            </a:r>
            <a:endParaRPr lang="ko-KR" altLang="en-US" sz="24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oper Black" panose="0208090404030B020404" pitchFamily="18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2097324-4342-CD8A-421D-9E77D211FBBF}"/>
              </a:ext>
            </a:extLst>
          </p:cNvPr>
          <p:cNvSpPr/>
          <p:nvPr/>
        </p:nvSpPr>
        <p:spPr>
          <a:xfrm rot="5400000" flipH="1">
            <a:off x="1496436" y="1153637"/>
            <a:ext cx="652005" cy="514401"/>
          </a:xfrm>
          <a:custGeom>
            <a:avLst/>
            <a:gdLst>
              <a:gd name="connsiteX0" fmla="*/ 652005 w 652005"/>
              <a:gd name="connsiteY0" fmla="*/ 440354 h 514401"/>
              <a:gd name="connsiteX1" fmla="*/ 652005 w 652005"/>
              <a:gd name="connsiteY1" fmla="*/ 74046 h 514401"/>
              <a:gd name="connsiteX2" fmla="*/ 355819 w 652005"/>
              <a:gd name="connsiteY2" fmla="*/ 0 h 514401"/>
              <a:gd name="connsiteX3" fmla="*/ 355819 w 652005"/>
              <a:gd name="connsiteY3" fmla="*/ 66232 h 514401"/>
              <a:gd name="connsiteX4" fmla="*/ 227050 w 652005"/>
              <a:gd name="connsiteY4" fmla="*/ 66232 h 514401"/>
              <a:gd name="connsiteX5" fmla="*/ 227050 w 652005"/>
              <a:gd name="connsiteY5" fmla="*/ 115905 h 514401"/>
              <a:gd name="connsiteX6" fmla="*/ 152176 w 652005"/>
              <a:gd name="connsiteY6" fmla="*/ 115905 h 514401"/>
              <a:gd name="connsiteX7" fmla="*/ 152176 w 652005"/>
              <a:gd name="connsiteY7" fmla="*/ 106830 h 514401"/>
              <a:gd name="connsiteX8" fmla="*/ 69548 w 652005"/>
              <a:gd name="connsiteY8" fmla="*/ 106830 h 514401"/>
              <a:gd name="connsiteX9" fmla="*/ 69548 w 652005"/>
              <a:gd name="connsiteY9" fmla="*/ 101006 h 514401"/>
              <a:gd name="connsiteX10" fmla="*/ 34774 w 652005"/>
              <a:gd name="connsiteY10" fmla="*/ 66232 h 514401"/>
              <a:gd name="connsiteX11" fmla="*/ 0 w 652005"/>
              <a:gd name="connsiteY11" fmla="*/ 101006 h 514401"/>
              <a:gd name="connsiteX12" fmla="*/ 0 w 652005"/>
              <a:gd name="connsiteY12" fmla="*/ 235137 h 514401"/>
              <a:gd name="connsiteX13" fmla="*/ 52720 w 652005"/>
              <a:gd name="connsiteY13" fmla="*/ 235137 h 514401"/>
              <a:gd name="connsiteX14" fmla="*/ 69547 w 652005"/>
              <a:gd name="connsiteY14" fmla="*/ 235137 h 514401"/>
              <a:gd name="connsiteX15" fmla="*/ 152176 w 652005"/>
              <a:gd name="connsiteY15" fmla="*/ 235137 h 514401"/>
              <a:gd name="connsiteX16" fmla="*/ 152176 w 652005"/>
              <a:gd name="connsiteY16" fmla="*/ 222980 h 514401"/>
              <a:gd name="connsiteX17" fmla="*/ 227050 w 652005"/>
              <a:gd name="connsiteY17" fmla="*/ 222980 h 514401"/>
              <a:gd name="connsiteX18" fmla="*/ 227050 w 652005"/>
              <a:gd name="connsiteY18" fmla="*/ 289212 h 514401"/>
              <a:gd name="connsiteX19" fmla="*/ 152176 w 652005"/>
              <a:gd name="connsiteY19" fmla="*/ 289212 h 514401"/>
              <a:gd name="connsiteX20" fmla="*/ 152176 w 652005"/>
              <a:gd name="connsiteY20" fmla="*/ 280137 h 514401"/>
              <a:gd name="connsiteX21" fmla="*/ 69547 w 652005"/>
              <a:gd name="connsiteY21" fmla="*/ 280137 h 514401"/>
              <a:gd name="connsiteX22" fmla="*/ 52720 w 652005"/>
              <a:gd name="connsiteY22" fmla="*/ 280137 h 514401"/>
              <a:gd name="connsiteX23" fmla="*/ 0 w 652005"/>
              <a:gd name="connsiteY23" fmla="*/ 280137 h 514401"/>
              <a:gd name="connsiteX24" fmla="*/ 0 w 652005"/>
              <a:gd name="connsiteY24" fmla="*/ 414268 h 514401"/>
              <a:gd name="connsiteX25" fmla="*/ 34774 w 652005"/>
              <a:gd name="connsiteY25" fmla="*/ 449042 h 514401"/>
              <a:gd name="connsiteX26" fmla="*/ 69548 w 652005"/>
              <a:gd name="connsiteY26" fmla="*/ 414268 h 514401"/>
              <a:gd name="connsiteX27" fmla="*/ 69548 w 652005"/>
              <a:gd name="connsiteY27" fmla="*/ 408444 h 514401"/>
              <a:gd name="connsiteX28" fmla="*/ 152176 w 652005"/>
              <a:gd name="connsiteY28" fmla="*/ 408444 h 514401"/>
              <a:gd name="connsiteX29" fmla="*/ 152176 w 652005"/>
              <a:gd name="connsiteY29" fmla="*/ 396287 h 514401"/>
              <a:gd name="connsiteX30" fmla="*/ 227050 w 652005"/>
              <a:gd name="connsiteY30" fmla="*/ 396287 h 514401"/>
              <a:gd name="connsiteX31" fmla="*/ 227050 w 652005"/>
              <a:gd name="connsiteY31" fmla="*/ 448169 h 514401"/>
              <a:gd name="connsiteX32" fmla="*/ 355819 w 652005"/>
              <a:gd name="connsiteY32" fmla="*/ 448169 h 514401"/>
              <a:gd name="connsiteX33" fmla="*/ 355819 w 652005"/>
              <a:gd name="connsiteY33" fmla="*/ 514401 h 5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2005" h="514401">
                <a:moveTo>
                  <a:pt x="652005" y="440354"/>
                </a:moveTo>
                <a:lnTo>
                  <a:pt x="652005" y="74046"/>
                </a:lnTo>
                <a:lnTo>
                  <a:pt x="355819" y="0"/>
                </a:lnTo>
                <a:lnTo>
                  <a:pt x="355819" y="66232"/>
                </a:lnTo>
                <a:lnTo>
                  <a:pt x="227050" y="66232"/>
                </a:lnTo>
                <a:lnTo>
                  <a:pt x="227050" y="115905"/>
                </a:lnTo>
                <a:lnTo>
                  <a:pt x="152176" y="115905"/>
                </a:lnTo>
                <a:lnTo>
                  <a:pt x="152176" y="106830"/>
                </a:lnTo>
                <a:lnTo>
                  <a:pt x="69548" y="106830"/>
                </a:lnTo>
                <a:lnTo>
                  <a:pt x="69548" y="101006"/>
                </a:lnTo>
                <a:cubicBezTo>
                  <a:pt x="69548" y="81801"/>
                  <a:pt x="53979" y="66232"/>
                  <a:pt x="34774" y="66232"/>
                </a:cubicBezTo>
                <a:cubicBezTo>
                  <a:pt x="15569" y="66232"/>
                  <a:pt x="0" y="81801"/>
                  <a:pt x="0" y="101006"/>
                </a:cubicBezTo>
                <a:lnTo>
                  <a:pt x="0" y="235137"/>
                </a:lnTo>
                <a:lnTo>
                  <a:pt x="52720" y="235137"/>
                </a:lnTo>
                <a:lnTo>
                  <a:pt x="69547" y="235137"/>
                </a:lnTo>
                <a:lnTo>
                  <a:pt x="152176" y="235137"/>
                </a:lnTo>
                <a:lnTo>
                  <a:pt x="152176" y="222980"/>
                </a:lnTo>
                <a:lnTo>
                  <a:pt x="227050" y="222980"/>
                </a:lnTo>
                <a:lnTo>
                  <a:pt x="227050" y="289212"/>
                </a:lnTo>
                <a:lnTo>
                  <a:pt x="152176" y="289212"/>
                </a:lnTo>
                <a:lnTo>
                  <a:pt x="152176" y="280137"/>
                </a:lnTo>
                <a:lnTo>
                  <a:pt x="69547" y="280137"/>
                </a:lnTo>
                <a:lnTo>
                  <a:pt x="52720" y="280137"/>
                </a:lnTo>
                <a:lnTo>
                  <a:pt x="0" y="280137"/>
                </a:lnTo>
                <a:lnTo>
                  <a:pt x="0" y="414268"/>
                </a:lnTo>
                <a:cubicBezTo>
                  <a:pt x="0" y="433473"/>
                  <a:pt x="15569" y="449042"/>
                  <a:pt x="34774" y="449042"/>
                </a:cubicBezTo>
                <a:cubicBezTo>
                  <a:pt x="53979" y="449042"/>
                  <a:pt x="69548" y="433473"/>
                  <a:pt x="69548" y="414268"/>
                </a:cubicBezTo>
                <a:lnTo>
                  <a:pt x="69548" y="408444"/>
                </a:lnTo>
                <a:lnTo>
                  <a:pt x="152176" y="408444"/>
                </a:lnTo>
                <a:lnTo>
                  <a:pt x="152176" y="396287"/>
                </a:lnTo>
                <a:lnTo>
                  <a:pt x="227050" y="396287"/>
                </a:lnTo>
                <a:lnTo>
                  <a:pt x="227050" y="448169"/>
                </a:lnTo>
                <a:lnTo>
                  <a:pt x="355819" y="448169"/>
                </a:lnTo>
                <a:lnTo>
                  <a:pt x="355819" y="514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래픽 5" descr="물 단색으로 채워진">
            <a:extLst>
              <a:ext uri="{FF2B5EF4-FFF2-40B4-BE49-F238E27FC236}">
                <a16:creationId xmlns:a16="http://schemas.microsoft.com/office/drawing/2014/main" id="{00B98923-9974-9426-BCD4-DE4798237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687" t="7640" r="21687" b="7039"/>
          <a:stretch/>
        </p:blipFill>
        <p:spPr>
          <a:xfrm>
            <a:off x="1417320" y="399128"/>
            <a:ext cx="810237" cy="82636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98EBF96-0B0E-91FE-3DFD-B95DD6A6C2B7}"/>
              </a:ext>
            </a:extLst>
          </p:cNvPr>
          <p:cNvSpPr/>
          <p:nvPr/>
        </p:nvSpPr>
        <p:spPr>
          <a:xfrm>
            <a:off x="0" y="2091074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컨셉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22B3F6-640A-9C22-D19C-13CC812A24B1}"/>
              </a:ext>
            </a:extLst>
          </p:cNvPr>
          <p:cNvSpPr/>
          <p:nvPr/>
        </p:nvSpPr>
        <p:spPr>
          <a:xfrm>
            <a:off x="0" y="3030240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1002A5-4487-409C-1704-532BFE7B43BE}"/>
              </a:ext>
            </a:extLst>
          </p:cNvPr>
          <p:cNvSpPr/>
          <p:nvPr/>
        </p:nvSpPr>
        <p:spPr>
          <a:xfrm>
            <a:off x="0" y="3969406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흐름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031024-026C-3EFF-2206-CD6554F9ABF0}"/>
              </a:ext>
            </a:extLst>
          </p:cNvPr>
          <p:cNvSpPr/>
          <p:nvPr/>
        </p:nvSpPr>
        <p:spPr>
          <a:xfrm>
            <a:off x="0" y="4908572"/>
            <a:ext cx="2247279" cy="715974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 범위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4539E8-26E6-72F2-CB1F-E336E4550772}"/>
              </a:ext>
            </a:extLst>
          </p:cNvPr>
          <p:cNvSpPr/>
          <p:nvPr/>
        </p:nvSpPr>
        <p:spPr>
          <a:xfrm>
            <a:off x="0" y="5847738"/>
            <a:ext cx="2247279" cy="71597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 일정</a:t>
            </a:r>
          </a:p>
        </p:txBody>
      </p:sp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B90D4152-4E91-9096-9146-6CDA9A14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72768"/>
              </p:ext>
            </p:extLst>
          </p:nvPr>
        </p:nvGraphicFramePr>
        <p:xfrm>
          <a:off x="2717702" y="294288"/>
          <a:ext cx="9180000" cy="626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2616926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14341502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520441069"/>
                    </a:ext>
                  </a:extLst>
                </a:gridCol>
              </a:tblGrid>
              <a:tr h="125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6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주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스테이지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재료 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-&gt;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하 이동 구현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랜덤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캐릭터 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&lt;-&gt;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우 이동 구현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이동시 포만도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‘-1’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15476"/>
                  </a:ext>
                </a:extLst>
              </a:tr>
              <a:tr h="125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주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스테이지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캐릭터 재료 수집 구현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: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수집시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포만도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‘+a’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수집 된 재료 표시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요리 완성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스테이지 부분 클리어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3885"/>
                  </a:ext>
                </a:extLst>
              </a:tr>
              <a:tr h="125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8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주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모션 추가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사운드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각 오브젝트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스프라이트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시트를 통한 움직임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각 오브젝트 및 게임 사운드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83748"/>
                  </a:ext>
                </a:extLst>
              </a:tr>
              <a:tr h="125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9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주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게임 시작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/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게임 종료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스테이지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스테이지 넘어가는 부분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게임 시작부터 게임 종료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현재 까지 만들어진 부분 완성물 연결 및 점검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7646"/>
                  </a:ext>
                </a:extLst>
              </a:tr>
              <a:tr h="125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10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주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최종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최종 점검 및 보완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0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83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684</Words>
  <Application>Microsoft Office PowerPoint</Application>
  <PresentationFormat>와이드스크린</PresentationFormat>
  <Paragraphs>174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Cooper Black</vt:lpstr>
      <vt:lpstr>세방고딕 Regular</vt:lpstr>
      <vt:lpstr>맑은 고딕</vt:lpstr>
      <vt:lpstr>세방고딕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박주연(2021182015)</dc:creator>
  <cp:lastModifiedBy>박주연(2021182015)</cp:lastModifiedBy>
  <cp:revision>10</cp:revision>
  <dcterms:created xsi:type="dcterms:W3CDTF">2022-09-25T13:10:35Z</dcterms:created>
  <dcterms:modified xsi:type="dcterms:W3CDTF">2022-10-17T17:23:13Z</dcterms:modified>
</cp:coreProperties>
</file>