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2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1CC"/>
    <a:srgbClr val="2E5B42"/>
    <a:srgbClr val="9BD1B2"/>
    <a:srgbClr val="4FA976"/>
    <a:srgbClr val="295E58"/>
    <a:srgbClr val="0D0D0D"/>
    <a:srgbClr val="082E18"/>
    <a:srgbClr val="0E2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130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330B-85E4-E97C-37A9-1F2C5699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0BC9C-9638-C4BE-8DF8-E18C3EC83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1C293-9BBB-F56B-D27D-D596712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A0B5-4088-33AE-CD9A-F61D337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FBC7-361C-E02A-ECAC-5B9DEAC5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4B1BA3-EB47-8DAA-67D2-DA7E8ECB4B9B}"/>
              </a:ext>
            </a:extLst>
          </p:cNvPr>
          <p:cNvSpPr/>
          <p:nvPr userDrawn="1"/>
        </p:nvSpPr>
        <p:spPr>
          <a:xfrm rot="5400000">
            <a:off x="3387181" y="-2559858"/>
            <a:ext cx="5424911" cy="1219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B7E0C4-EF57-157F-FEEF-7A596B5CC56D}"/>
              </a:ext>
            </a:extLst>
          </p:cNvPr>
          <p:cNvGrpSpPr/>
          <p:nvPr userDrawn="1"/>
        </p:nvGrpSpPr>
        <p:grpSpPr>
          <a:xfrm>
            <a:off x="318037" y="5844701"/>
            <a:ext cx="1078964" cy="925959"/>
            <a:chOff x="1882542" y="1604990"/>
            <a:chExt cx="2105026" cy="18065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532984F-0F77-06C0-A896-C7F0F448AAA3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F3791DE-BFD5-7C86-8D83-A9252ED26E2D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EAF4398-9DA9-48EC-10D7-0D11F4694BC5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DDA88C30-61FA-D914-D1A9-97F8646DDF7B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1056">
              <a:extLst>
                <a:ext uri="{FF2B5EF4-FFF2-40B4-BE49-F238E27FC236}">
                  <a16:creationId xmlns:a16="http://schemas.microsoft.com/office/drawing/2014/main" id="{39950003-32BA-3A25-53F7-8B751B72F38A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26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31B28-C921-C21E-0DA4-99DC7663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53150-AA05-90E1-EBB0-5D703D6E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799B5-C1E0-7E2E-EB19-4B6E50F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97D8E-F0ED-A8D6-50E4-5B60EDC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3C6FD-C90C-C806-521B-67BAAB44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C66B9-5E85-552B-BC0D-ED9D860F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1EF4A-B948-E43C-940A-5DFE8A58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36172-8DA6-6B0D-76A4-A33BC237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AEB8D-610B-6699-FE66-06186C2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6D821-950E-F1AB-9852-685FEEBA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7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EE3F-AE9B-41AE-587E-44944A1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7141B-CD6B-FC03-AE40-A49B499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9878B-72E3-5FBC-A7C6-F6955261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5409B-5062-9777-2E1D-69FE5753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7BA0B-E335-B33C-A619-C20546AF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AB1E-FDB8-5FCF-AAE3-3CE69188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A6D39-6D67-A8FB-8C61-0B633D0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A4EEB-B741-EFC8-EE36-48C32FF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281E5-8475-7CB4-8C90-4416AED4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40DF4-E615-3359-F703-8824AA2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13E4-E6EC-AB7F-B9AA-82D5E338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30B2E-FB8D-131C-C29B-9EC322036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1F828-464F-3124-A0D1-3AFE188C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25171-DE95-F0D0-FD51-FFA8F68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F11CF-5EF8-8084-0D2E-B719A848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FFB9A-8BAB-A605-29C4-0D5C5971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3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0D0C-FCE2-93E4-413D-C1EEC1A4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11C6B-F155-E40C-F21D-98A1223C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5DC0B-9290-0909-9695-BE0C5591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65C5D-9067-599A-0800-671BA38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76F79-47B5-9A0A-4C2A-FCE1F027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A2D7D-6D1E-E503-C8E3-079CDE0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B8348-65F8-1719-255F-1DEACF1E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82902-94F7-06F1-1E00-91004CDD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8ABBF-9EC1-716D-D51B-D33C06C0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2038E-A6DA-FBD9-3445-D5AEA086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1458F-7755-CACA-65A3-693B42A1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2C69E-A000-AAF5-9A0B-AF9DAF63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05212-EA1F-3AE3-98D1-4F142CE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A98EB-D372-494C-B5A8-65840FAE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39379-25CE-954A-BA3A-8BEDFDF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3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B3A1F-62A7-BABE-18E1-41FD3C5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5A8E8-167C-B0F7-EC9C-F42EC419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CDFF4-9C3B-2347-07B7-04B10FB9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8FB6A-8265-88CB-744B-1E81BE20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7D3A-0B4D-866D-5843-2178D50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7C43A-7009-EF70-DB33-947A9D31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5D57-D52F-5DEC-E061-A018D2A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87739-A968-F7AB-A96A-53B554F0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8447A-8DE5-52EE-D679-D31D6F22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DDB2-955F-9382-A7B5-94982B4D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5514E-592F-C965-C686-422F36E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A1F7-44F8-F3FB-6758-FE5B05BD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1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9782D-46C5-CDEC-6C86-1C5D768C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2F5B8-0CF1-819C-3E78-95B1967A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317EC-D341-3E5C-329E-AB180B4A2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1634-A176-4CF9-9F26-ADACAB995B0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F8B4B-34DB-980A-18AC-E84A0534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3CE6B-E0B4-0E01-198E-68489594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F3FECA-BEE0-3E59-72CA-D6D60FD9BC51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6FB120-49EE-7879-52E4-73CF095F6AF7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B065CB-2E8F-C8F4-E4FB-E6330A84BC98}"/>
              </a:ext>
            </a:extLst>
          </p:cNvPr>
          <p:cNvSpPr/>
          <p:nvPr/>
        </p:nvSpPr>
        <p:spPr>
          <a:xfrm rot="5400000">
            <a:off x="6006000" y="-1182940"/>
            <a:ext cx="180000" cy="12192001"/>
          </a:xfrm>
          <a:prstGeom prst="rect">
            <a:avLst/>
          </a:prstGeom>
          <a:solidFill>
            <a:srgbClr val="0E27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2235C-D4B8-5385-C0B4-FAB9A59C56DC}"/>
              </a:ext>
            </a:extLst>
          </p:cNvPr>
          <p:cNvGrpSpPr/>
          <p:nvPr/>
        </p:nvGrpSpPr>
        <p:grpSpPr>
          <a:xfrm>
            <a:off x="-1145406" y="4691322"/>
            <a:ext cx="14430262" cy="2629703"/>
            <a:chOff x="-1145406" y="4691322"/>
            <a:chExt cx="14430262" cy="262970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84BBC25-B015-A66C-21D0-E57C06B1F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45406" y="469135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93CC234-F1DC-7D3A-0370-30F8F1AC9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87404" y="469134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27F263D-AAA4-42BC-63CC-0815CF24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9402" y="469134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4F77079-2CD4-D496-325A-AAA00BDED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00" y="469134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9D009DD-2EAF-65F5-4893-A450E4BFC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602" y="469134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3A985A8-52E1-7F9E-03E8-B2F86685B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604" y="469134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5D27381-725A-D331-511E-C9190E2BB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606" y="469134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AFF49A4-9217-6620-7394-9A9F08CC5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0608" y="469134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E7321F5-DEFF-F0FB-DF54-9C4525582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0" y="469134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C27F066-D9F7-0C59-4BB5-141CC26D1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6612" y="4691341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6311B3-17AD-6F84-5967-091CAB94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614" y="469134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CE5036E-B27B-ED31-D250-C92EAED87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616" y="469133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644FD2-CEC4-342F-E0A9-945E06859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810" y="469133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308C837-1A4D-6EB5-6ACE-085A1C940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004" y="469133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1B6D1CB-94F9-945A-D866-E28D97618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198" y="469133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B32B27-DD5E-D1CD-58CA-C3C09631F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3392" y="469133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04D813A-6F70-C7E6-FF5D-B789DD3B3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586" y="469133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586C31-C291-EE34-6FD1-AF614A6C9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780" y="469133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875D76-1A2F-46B2-4A6B-9B2D61733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8974" y="469133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14CB3DE-D426-A676-377D-3153A5911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168" y="4691331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B73C994-8E43-B994-CD47-30B179F1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9362" y="469133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BFCA1CD-5BD4-8AF7-CE52-C6F4A3AB0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4556" y="469132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F31826B-0434-C311-A399-164860CD7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9750" y="469132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EB50FD-1CF7-7BE8-D519-AEC41DC83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4944" y="469132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AE3E114-8201-1B3B-5BF5-12EFB2CE9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0138" y="469132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6DEE53C-3C6E-721E-9F01-C532A2EE5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5332" y="469132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ECD523-C01A-706D-D467-E51AB8D02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0526" y="469132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8EF06F2-DD48-CBC4-C14C-BA8400073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5720" y="469132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F99D1F-36F3-C68E-58E0-BB57C46FA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0914" y="469132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3FAB24D-848D-65BF-5DC5-2E661525F987}"/>
              </a:ext>
            </a:extLst>
          </p:cNvPr>
          <p:cNvGrpSpPr/>
          <p:nvPr/>
        </p:nvGrpSpPr>
        <p:grpSpPr>
          <a:xfrm>
            <a:off x="-1025381" y="4691294"/>
            <a:ext cx="14885956" cy="2629703"/>
            <a:chOff x="-1025381" y="4691294"/>
            <a:chExt cx="14885956" cy="262970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10502F-695F-C57B-B099-04A959171814}"/>
                </a:ext>
              </a:extLst>
            </p:cNvPr>
            <p:cNvGrpSpPr/>
            <p:nvPr/>
          </p:nvGrpSpPr>
          <p:grpSpPr>
            <a:xfrm flipH="1">
              <a:off x="-569687" y="4691294"/>
              <a:ext cx="14430262" cy="2629703"/>
              <a:chOff x="-1145406" y="4691322"/>
              <a:chExt cx="14430262" cy="2629703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8959C63-45BD-FD5C-2493-32D374289D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145406" y="469135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ADC57E6-9CA4-941A-9E62-C95DA4F471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87404" y="469134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292321B-ED92-6710-2831-27ACAA163F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29402" y="469134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96902E0-1B7E-28F4-75AD-08DF84CD4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00" y="469134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40F3A3E-3281-BC29-20FE-8D0CCD3C9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02" y="469134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59B2B63E-2F2A-919E-D74F-BBE9F218A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4604" y="469134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E98BC5E-F42C-CF80-148D-A82DB2EE1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2606" y="469134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68CF617-94FB-55BA-210F-798C1FA75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0608" y="469134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45C2B217-096B-1206-2A47-C5601198E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0" y="469134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E3D0768-ED15-24BD-B5E4-E3D6DFE235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6612" y="4691341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83F63D7-65EF-3678-0E80-DD69C9C2B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14" y="469134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2440870-885E-07FB-87E4-BB10768593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616" y="469133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0395E5C-445C-64FE-58F7-1E27380052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7810" y="469133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9DBDF2F-F017-0BC5-2745-9EBFB54F7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004" y="469133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26EDC573-234A-1861-39B8-790210723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8198" y="469133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2F74BA4-DB21-BD58-0A8B-0E7D3B42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3392" y="469133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70BFCE3-A66F-AB8E-2802-13BE8C079E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8586" y="469133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ED5FC2F-025B-C513-3931-333E37B86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780" y="469133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58A8512-3DD3-0316-5553-70DB3A5288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8974" y="469133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4D063AD-E232-4407-85B1-7E8ABE7E2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168" y="4691331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34DDD9A-E0C7-943C-AC0D-35C6E16B61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9362" y="469133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7454953-020F-0878-CAE5-95B24BFFA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4556" y="469132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64EEE6F-EEB8-CDAC-01BC-20F3834BA4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9750" y="469132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7D41917-B368-8B1A-2B3F-7B9FC24B8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944" y="469132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E4CC364-5028-8D04-0102-F1953D0B12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0138" y="469132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1049A034-ED71-B095-F6CF-EB23D2D6A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65332" y="469132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5F41B8A6-75AF-2043-2EFB-6439013F5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20526" y="469132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3172B59-FFF9-FDD9-E3AF-854FE4F2D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75720" y="469132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927EE8F-E0CC-9ADF-C24E-0EA17FBED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0914" y="469132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171E678-D82B-717C-E3E5-3F9D5F59B1CE}"/>
                </a:ext>
              </a:extLst>
            </p:cNvPr>
            <p:cNvCxnSpPr>
              <a:cxnSpLocks/>
            </p:cNvCxnSpPr>
            <p:nvPr/>
          </p:nvCxnSpPr>
          <p:spPr>
            <a:xfrm>
              <a:off x="-1025381" y="469129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순서도: 수동 입력 66">
            <a:extLst>
              <a:ext uri="{FF2B5EF4-FFF2-40B4-BE49-F238E27FC236}">
                <a16:creationId xmlns:a16="http://schemas.microsoft.com/office/drawing/2014/main" id="{AE640C6E-4910-6B40-E07F-F7BEFED69D0A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226BAC-A0E4-AC33-19C0-FED8CE21AA11}"/>
              </a:ext>
            </a:extLst>
          </p:cNvPr>
          <p:cNvSpPr txBox="1"/>
          <p:nvPr/>
        </p:nvSpPr>
        <p:spPr>
          <a:xfrm>
            <a:off x="6001752" y="432596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 프로그래밍</a:t>
            </a:r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차 발표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BBFE47-C402-FACE-6B29-A6514ABEE2D9}"/>
              </a:ext>
            </a:extLst>
          </p:cNvPr>
          <p:cNvSpPr txBox="1"/>
          <p:nvPr/>
        </p:nvSpPr>
        <p:spPr>
          <a:xfrm>
            <a:off x="6168586" y="879613"/>
            <a:ext cx="377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1 vs 1 </a:t>
            </a:r>
            <a:r>
              <a:rPr lang="ko-KR" altLang="en-US" sz="4000" dirty="0">
                <a:solidFill>
                  <a:schemeClr val="bg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축구 게임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FB7B6A-C8E9-816C-3EB3-481B3F20A53C}"/>
              </a:ext>
            </a:extLst>
          </p:cNvPr>
          <p:cNvSpPr txBox="1"/>
          <p:nvPr/>
        </p:nvSpPr>
        <p:spPr>
          <a:xfrm>
            <a:off x="6006367" y="2282446"/>
            <a:ext cx="393191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2021182015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게임공학과</a:t>
            </a:r>
            <a:endParaRPr lang="en-US" altLang="ko-KR" sz="1400" dirty="0">
              <a:solidFill>
                <a:schemeClr val="bg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박주연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25BBDF1-0CB5-A3FF-4ECD-1E5F8B1AABFD}"/>
              </a:ext>
            </a:extLst>
          </p:cNvPr>
          <p:cNvGrpSpPr/>
          <p:nvPr/>
        </p:nvGrpSpPr>
        <p:grpSpPr>
          <a:xfrm>
            <a:off x="508536" y="2437788"/>
            <a:ext cx="2105026" cy="1806519"/>
            <a:chOff x="1882542" y="1604990"/>
            <a:chExt cx="2105026" cy="180651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5F2CD8B-D0B3-8661-5630-6D2BE5B82509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1DEE57E-DADB-16DF-735B-C49C003E3FCD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AD3811C-359C-565A-4665-F87FCEC6687E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97178640-08FE-A5F1-565F-44ADE68A6B7D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달 1056">
              <a:extLst>
                <a:ext uri="{FF2B5EF4-FFF2-40B4-BE49-F238E27FC236}">
                  <a16:creationId xmlns:a16="http://schemas.microsoft.com/office/drawing/2014/main" id="{A19E9853-A7BF-E570-E84F-D6CF40439BE8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1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2ED569-832B-89DD-68FD-797D5CFE330B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01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컨셉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7C52CC-DD51-24EC-62E5-7D8C723B7EF8}"/>
              </a:ext>
            </a:extLst>
          </p:cNvPr>
          <p:cNvSpPr/>
          <p:nvPr/>
        </p:nvSpPr>
        <p:spPr>
          <a:xfrm>
            <a:off x="578529" y="1359244"/>
            <a:ext cx="5292811" cy="4139512"/>
          </a:xfrm>
          <a:prstGeom prst="rect">
            <a:avLst/>
          </a:prstGeom>
          <a:solidFill>
            <a:schemeClr val="bg1"/>
          </a:solidFill>
          <a:ln w="76200">
            <a:solidFill>
              <a:srgbClr val="2E5B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메카닉 요소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플레이어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플레이어는 좌우이동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점프 등의 동작을 수행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볼 컨트롤 </a:t>
            </a:r>
            <a:r>
              <a:rPr lang="en-US" altLang="ko-KR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물리 엔진 </a:t>
            </a:r>
            <a:r>
              <a:rPr lang="en-US" altLang="ko-KR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충돌</a:t>
            </a:r>
            <a:r>
              <a:rPr lang="en-US" altLang="ko-KR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중력</a:t>
            </a:r>
            <a:r>
              <a:rPr lang="en-US" altLang="ko-KR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볼은 플레이어의 움직임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상호작용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에 따라 움직임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점수 계산 과 시간 계산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게임이 플레이 되는 동안 점수와 시간을 계산하고 일정 값에 도달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하면 게임을 종료함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사운드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공을 차는 소리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걷는 소리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, BGM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등을 통해 게임의 분위기 조성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EFCFAC-2F2A-5B14-23D0-D713157B126F}"/>
              </a:ext>
            </a:extLst>
          </p:cNvPr>
          <p:cNvSpPr/>
          <p:nvPr/>
        </p:nvSpPr>
        <p:spPr>
          <a:xfrm>
            <a:off x="6320660" y="1359244"/>
            <a:ext cx="5292811" cy="4139512"/>
          </a:xfrm>
          <a:prstGeom prst="rect">
            <a:avLst/>
          </a:prstGeom>
          <a:solidFill>
            <a:schemeClr val="bg1"/>
          </a:solidFill>
          <a:ln w="76200">
            <a:solidFill>
              <a:srgbClr val="2E5B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재미 요소</a:t>
            </a:r>
            <a:endParaRPr lang="en-US" altLang="ko-KR" sz="18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수비 및 태클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플레이어는 상대 플레이어의 움직임을 방해 할 수 있음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실시간 상호작용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: 2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인 플레이를 통해 서로 실시간으로 상호작용 할 수 있음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캐릭터 선택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각각 다른 능력치와 외모를 가진 선수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캐릭터</a:t>
            </a: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를 선택하여 게임의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결과를 바꿀 수 있음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단순한 조작</a:t>
            </a:r>
            <a:endParaRPr lang="en-US" altLang="ko-KR" sz="14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단순한 좌우 조작과 축구라는 게임의 룰을 크게 몰라도 플레이 가능</a:t>
            </a:r>
            <a:endParaRPr lang="en-US" altLang="ko-KR" sz="14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r"/>
            <a:endParaRPr lang="ko-KR" altLang="en-US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184F-6FCD-B2BB-1249-B2C826042872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02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흐름 </a:t>
            </a:r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: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흐름도</a:t>
            </a:r>
          </a:p>
        </p:txBody>
      </p: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E57B0CAC-46F5-3AA6-619C-9187B0129281}"/>
              </a:ext>
            </a:extLst>
          </p:cNvPr>
          <p:cNvGrpSpPr/>
          <p:nvPr/>
        </p:nvGrpSpPr>
        <p:grpSpPr>
          <a:xfrm>
            <a:off x="309772" y="1178767"/>
            <a:ext cx="11572456" cy="4500466"/>
            <a:chOff x="361478" y="1263624"/>
            <a:chExt cx="11572456" cy="450046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064D614-2089-5A19-CCFF-B49C22EF58DD}"/>
                </a:ext>
              </a:extLst>
            </p:cNvPr>
            <p:cNvGrpSpPr/>
            <p:nvPr/>
          </p:nvGrpSpPr>
          <p:grpSpPr>
            <a:xfrm>
              <a:off x="361478" y="1263624"/>
              <a:ext cx="11469044" cy="3772490"/>
              <a:chOff x="-1144312" y="1361459"/>
              <a:chExt cx="12883712" cy="4237815"/>
            </a:xfrm>
            <a:solidFill>
              <a:srgbClr val="9BD1B2"/>
            </a:solidFill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8DEE103-62D7-9446-C3A2-85321E62DD74}"/>
                  </a:ext>
                </a:extLst>
              </p:cNvPr>
              <p:cNvGrpSpPr/>
              <p:nvPr/>
            </p:nvGrpSpPr>
            <p:grpSpPr>
              <a:xfrm>
                <a:off x="452599" y="1361459"/>
                <a:ext cx="11286801" cy="4237815"/>
                <a:chOff x="578529" y="904259"/>
                <a:chExt cx="11286801" cy="4237815"/>
              </a:xfrm>
              <a:grpFill/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234E752-92BB-2FC0-BD97-89860F0DB86A}"/>
                    </a:ext>
                  </a:extLst>
                </p:cNvPr>
                <p:cNvSpPr/>
                <p:nvPr/>
              </p:nvSpPr>
              <p:spPr>
                <a:xfrm>
                  <a:off x="578529" y="262848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선택</a:t>
                  </a:r>
                </a:p>
              </p:txBody>
            </p: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FE691BEF-58CF-3AA5-EF54-D28F29E1D258}"/>
                    </a:ext>
                  </a:extLst>
                </p:cNvPr>
                <p:cNvSpPr/>
                <p:nvPr/>
              </p:nvSpPr>
              <p:spPr>
                <a:xfrm>
                  <a:off x="2175438" y="261856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게임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실행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C2615B89-384B-D15B-A247-DD9E48873ECF}"/>
                    </a:ext>
                  </a:extLst>
                </p:cNvPr>
                <p:cNvSpPr/>
                <p:nvPr/>
              </p:nvSpPr>
              <p:spPr>
                <a:xfrm>
                  <a:off x="2175438" y="4077468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게임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방법</a:t>
                  </a:r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BCB9188B-383F-763E-F88F-5AE1655FE2C1}"/>
                    </a:ext>
                  </a:extLst>
                </p:cNvPr>
                <p:cNvSpPr/>
                <p:nvPr/>
              </p:nvSpPr>
              <p:spPr>
                <a:xfrm>
                  <a:off x="3900495" y="261856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캐릭터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선택</a:t>
                  </a: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0EC58357-97B0-C6F0-2666-66B4391932C0}"/>
                    </a:ext>
                  </a:extLst>
                </p:cNvPr>
                <p:cNvSpPr/>
                <p:nvPr/>
              </p:nvSpPr>
              <p:spPr>
                <a:xfrm>
                  <a:off x="5625552" y="261856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게임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설정</a:t>
                  </a: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F3012AAE-7296-98FF-3773-8E55AB88CA15}"/>
                    </a:ext>
                  </a:extLst>
                </p:cNvPr>
                <p:cNvSpPr/>
                <p:nvPr/>
              </p:nvSpPr>
              <p:spPr>
                <a:xfrm>
                  <a:off x="7350609" y="262848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시작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카운트</a:t>
                  </a: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77CA566-AFE4-8F0F-4765-74116854A19C}"/>
                    </a:ext>
                  </a:extLst>
                </p:cNvPr>
                <p:cNvSpPr/>
                <p:nvPr/>
              </p:nvSpPr>
              <p:spPr>
                <a:xfrm>
                  <a:off x="9075666" y="262848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게임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진행</a:t>
                  </a: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E5481191-640A-EEB4-DC5B-BA3DD8CC37F5}"/>
                    </a:ext>
                  </a:extLst>
                </p:cNvPr>
                <p:cNvSpPr/>
                <p:nvPr/>
              </p:nvSpPr>
              <p:spPr>
                <a:xfrm>
                  <a:off x="9075665" y="904259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일시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정지</a:t>
                  </a: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50628424-D874-0B15-41A8-559854BF17F6}"/>
                    </a:ext>
                  </a:extLst>
                </p:cNvPr>
                <p:cNvSpPr/>
                <p:nvPr/>
              </p:nvSpPr>
              <p:spPr>
                <a:xfrm>
                  <a:off x="10800723" y="2628481"/>
                  <a:ext cx="1064607" cy="10646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게임</a:t>
                  </a:r>
                  <a:endParaRPr lang="en-US" altLang="ko-KR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endParaRPr>
                </a:p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평창체 Regular" panose="02000503000000000000" pitchFamily="2" charset="-127"/>
                      <a:ea typeface="평창체 Regular" panose="02000503000000000000" pitchFamily="2" charset="-127"/>
                    </a:rPr>
                    <a:t>결과</a:t>
                  </a:r>
                </a:p>
              </p:txBody>
            </p:sp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BDF6D6F-1AFE-2210-F91F-9A48478323FF}"/>
                  </a:ext>
                </a:extLst>
              </p:cNvPr>
              <p:cNvSpPr/>
              <p:nvPr/>
            </p:nvSpPr>
            <p:spPr>
              <a:xfrm>
                <a:off x="-1144312" y="3085681"/>
                <a:ext cx="1064607" cy="1064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평창체 Regular" panose="02000503000000000000" pitchFamily="2" charset="-127"/>
                    <a:ea typeface="평창체 Regular" panose="02000503000000000000" pitchFamily="2" charset="-127"/>
                  </a:rPr>
                  <a:t>메인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804ACB7-5DA1-F33C-343C-D9A9DB11A132}"/>
                </a:ext>
              </a:extLst>
            </p:cNvPr>
            <p:cNvGrpSpPr/>
            <p:nvPr/>
          </p:nvGrpSpPr>
          <p:grpSpPr>
            <a:xfrm>
              <a:off x="1309188" y="1737479"/>
              <a:ext cx="10053829" cy="2824781"/>
              <a:chOff x="1309188" y="1737479"/>
              <a:chExt cx="10053829" cy="2824781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144687F-7DB4-74DF-C629-D30413806D54}"/>
                  </a:ext>
                </a:extLst>
              </p:cNvPr>
              <p:cNvCxnSpPr>
                <a:cxnSpLocks/>
                <a:stCxn id="15" idx="6"/>
                <a:endCxn id="3" idx="2"/>
              </p:cNvCxnSpPr>
              <p:nvPr/>
            </p:nvCxnSpPr>
            <p:spPr>
              <a:xfrm>
                <a:off x="1309188" y="3272376"/>
                <a:ext cx="473856" cy="0"/>
              </a:xfrm>
              <a:prstGeom prst="straightConnector1">
                <a:avLst/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CCF048B6-7CF6-0138-E171-14D98CF4A91E}"/>
                  </a:ext>
                </a:extLst>
              </p:cNvPr>
              <p:cNvCxnSpPr>
                <a:stCxn id="3" idx="4"/>
                <a:endCxn id="6" idx="2"/>
              </p:cNvCxnSpPr>
              <p:nvPr/>
            </p:nvCxnSpPr>
            <p:spPr>
              <a:xfrm rot="16200000" flipH="1">
                <a:off x="2322738" y="3680390"/>
                <a:ext cx="816030" cy="947709"/>
              </a:xfrm>
              <a:prstGeom prst="bentConnector2">
                <a:avLst/>
              </a:prstGeom>
              <a:ln w="38100" cmpd="dbl">
                <a:solidFill>
                  <a:srgbClr val="2E5B4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DE7385E6-6DC0-12B6-2238-DC14040EDE40}"/>
                  </a:ext>
                </a:extLst>
              </p:cNvPr>
              <p:cNvCxnSpPr>
                <a:stCxn id="3" idx="6"/>
                <a:endCxn id="4" idx="2"/>
              </p:cNvCxnSpPr>
              <p:nvPr/>
            </p:nvCxnSpPr>
            <p:spPr>
              <a:xfrm flipV="1">
                <a:off x="2730754" y="3263545"/>
                <a:ext cx="473854" cy="8831"/>
              </a:xfrm>
              <a:prstGeom prst="straightConnector1">
                <a:avLst/>
              </a:prstGeom>
              <a:ln w="38100" cmpd="dbl">
                <a:solidFill>
                  <a:srgbClr val="2E5B4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CDDDBB5-C22D-1CEA-7BC3-F87BD9BE32D1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>
                <a:off x="4152318" y="3263545"/>
                <a:ext cx="587931" cy="0"/>
              </a:xfrm>
              <a:prstGeom prst="straightConnector1">
                <a:avLst/>
              </a:prstGeom>
              <a:ln w="38100" cmpd="dbl">
                <a:solidFill>
                  <a:srgbClr val="2E5B4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69D361A-6847-CF62-F32A-0BE9DEFACC09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5687959" y="3263545"/>
                <a:ext cx="587930" cy="0"/>
              </a:xfrm>
              <a:prstGeom prst="straightConnector1">
                <a:avLst/>
              </a:prstGeom>
              <a:ln w="38100" cmpd="dbl">
                <a:solidFill>
                  <a:srgbClr val="2E5B4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6837BA5-772F-8762-6F40-0B51D57BB3DB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7223599" y="3263545"/>
                <a:ext cx="587931" cy="8831"/>
              </a:xfrm>
              <a:prstGeom prst="straightConnector1">
                <a:avLst/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5A71556C-66AA-B3EA-E768-786C42EDDCEC}"/>
                  </a:ext>
                </a:extLst>
              </p:cNvPr>
              <p:cNvCxnSpPr>
                <a:stCxn id="9" idx="6"/>
                <a:endCxn id="10" idx="2"/>
              </p:cNvCxnSpPr>
              <p:nvPr/>
            </p:nvCxnSpPr>
            <p:spPr>
              <a:xfrm>
                <a:off x="8759240" y="3272376"/>
                <a:ext cx="587931" cy="0"/>
              </a:xfrm>
              <a:prstGeom prst="straightConnector1">
                <a:avLst/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8D14CDE-5EE0-E8B4-8558-EC3C8334446E}"/>
                  </a:ext>
                </a:extLst>
              </p:cNvPr>
              <p:cNvCxnSpPr>
                <a:stCxn id="10" idx="0"/>
                <a:endCxn id="11" idx="4"/>
              </p:cNvCxnSpPr>
              <p:nvPr/>
            </p:nvCxnSpPr>
            <p:spPr>
              <a:xfrm flipH="1" flipV="1">
                <a:off x="9821025" y="2211333"/>
                <a:ext cx="1" cy="587188"/>
              </a:xfrm>
              <a:prstGeom prst="straightConnector1">
                <a:avLst/>
              </a:prstGeom>
              <a:ln w="38100" cmpd="dbl">
                <a:solidFill>
                  <a:srgbClr val="2E5B4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5A1294B-2CA9-EE7B-BE9D-59C2603AED8C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>
                <a:off x="10294881" y="3272376"/>
                <a:ext cx="587931" cy="0"/>
              </a:xfrm>
              <a:prstGeom prst="straightConnector1">
                <a:avLst/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연결선: 꺾임 41">
                <a:extLst>
                  <a:ext uri="{FF2B5EF4-FFF2-40B4-BE49-F238E27FC236}">
                    <a16:creationId xmlns:a16="http://schemas.microsoft.com/office/drawing/2014/main" id="{746E7DAD-8BA3-E1D7-8036-AB21C058FC48}"/>
                  </a:ext>
                </a:extLst>
              </p:cNvPr>
              <p:cNvCxnSpPr>
                <a:stCxn id="11" idx="2"/>
                <a:endCxn id="3" idx="0"/>
              </p:cNvCxnSpPr>
              <p:nvPr/>
            </p:nvCxnSpPr>
            <p:spPr>
              <a:xfrm rot="10800000" flipV="1">
                <a:off x="2256900" y="1737479"/>
                <a:ext cx="7090271" cy="1061042"/>
              </a:xfrm>
              <a:prstGeom prst="bentConnector2">
                <a:avLst/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연결선: 꺾임 43">
                <a:extLst>
                  <a:ext uri="{FF2B5EF4-FFF2-40B4-BE49-F238E27FC236}">
                    <a16:creationId xmlns:a16="http://schemas.microsoft.com/office/drawing/2014/main" id="{9474EEB7-3103-C337-06E5-7CDF1F0A98FD}"/>
                  </a:ext>
                </a:extLst>
              </p:cNvPr>
              <p:cNvCxnSpPr>
                <a:stCxn id="13" idx="0"/>
                <a:endCxn id="3" idx="0"/>
              </p:cNvCxnSpPr>
              <p:nvPr/>
            </p:nvCxnSpPr>
            <p:spPr>
              <a:xfrm rot="16200000" flipV="1">
                <a:off x="6806783" y="-1751363"/>
                <a:ext cx="12700" cy="9099768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rgbClr val="2E5B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A09904-5C0B-0966-3F37-8264114659F5}"/>
                </a:ext>
              </a:extLst>
            </p:cNvPr>
            <p:cNvSpPr/>
            <p:nvPr/>
          </p:nvSpPr>
          <p:spPr>
            <a:xfrm>
              <a:off x="9487817" y="4399998"/>
              <a:ext cx="654977" cy="654976"/>
            </a:xfrm>
            <a:prstGeom prst="ellipse">
              <a:avLst/>
            </a:prstGeom>
            <a:solidFill>
              <a:srgbClr val="BDE1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평창체 Regular" panose="02000503000000000000" pitchFamily="2" charset="-127"/>
                  <a:ea typeface="평창체 Regular" panose="02000503000000000000" pitchFamily="2" charset="-127"/>
                </a:rPr>
                <a:t>리셋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9FBDF88-0D24-4283-3289-98BAF08566A1}"/>
                </a:ext>
              </a:extLst>
            </p:cNvPr>
            <p:cNvSpPr/>
            <p:nvPr/>
          </p:nvSpPr>
          <p:spPr>
            <a:xfrm>
              <a:off x="10441443" y="3690883"/>
              <a:ext cx="654977" cy="654977"/>
            </a:xfrm>
            <a:prstGeom prst="ellipse">
              <a:avLst/>
            </a:prstGeom>
            <a:solidFill>
              <a:srgbClr val="BDE1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평창체 Regular" panose="02000503000000000000" pitchFamily="2" charset="-127"/>
                  <a:ea typeface="평창체 Regular" panose="02000503000000000000" pitchFamily="2" charset="-127"/>
                </a:rPr>
                <a:t>골</a:t>
              </a:r>
              <a:endParaRPr lang="ko-KR" altLang="en-US" sz="1100" dirty="0">
                <a:latin typeface="평창체 Regular" panose="02000503000000000000" pitchFamily="2" charset="-127"/>
                <a:ea typeface="평창체 Regular" panose="02000503000000000000" pitchFamily="2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971B9C4-AFF8-3DD3-0430-7E5278C380D9}"/>
                </a:ext>
              </a:extLst>
            </p:cNvPr>
            <p:cNvSpPr/>
            <p:nvPr/>
          </p:nvSpPr>
          <p:spPr>
            <a:xfrm>
              <a:off x="10441443" y="4399998"/>
              <a:ext cx="654977" cy="654976"/>
            </a:xfrm>
            <a:prstGeom prst="ellipse">
              <a:avLst/>
            </a:prstGeom>
            <a:solidFill>
              <a:srgbClr val="BDE1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평창체 Regular" panose="02000503000000000000" pitchFamily="2" charset="-127"/>
                  <a:ea typeface="평창체 Regular" panose="02000503000000000000" pitchFamily="2" charset="-127"/>
                </a:rPr>
                <a:t>아웃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37CF97A-7E13-1EC6-FE06-AE8B83B09935}"/>
                </a:ext>
              </a:extLst>
            </p:cNvPr>
            <p:cNvSpPr/>
            <p:nvPr/>
          </p:nvSpPr>
          <p:spPr>
            <a:xfrm>
              <a:off x="11278957" y="4399998"/>
              <a:ext cx="654977" cy="654976"/>
            </a:xfrm>
            <a:prstGeom prst="ellipse">
              <a:avLst/>
            </a:prstGeom>
            <a:solidFill>
              <a:srgbClr val="BDE1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평창체 Regular" panose="02000503000000000000" pitchFamily="2" charset="-127"/>
                  <a:ea typeface="평창체 Regular" panose="02000503000000000000" pitchFamily="2" charset="-127"/>
                </a:rPr>
                <a:t>프리킥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962FD4-88D6-B8BC-A413-7B0CE2AEA3BE}"/>
                </a:ext>
              </a:extLst>
            </p:cNvPr>
            <p:cNvSpPr/>
            <p:nvPr/>
          </p:nvSpPr>
          <p:spPr>
            <a:xfrm>
              <a:off x="10441443" y="5109113"/>
              <a:ext cx="654977" cy="654977"/>
            </a:xfrm>
            <a:prstGeom prst="ellipse">
              <a:avLst/>
            </a:prstGeom>
            <a:solidFill>
              <a:srgbClr val="BDE1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평창체 Regular" panose="02000503000000000000" pitchFamily="2" charset="-127"/>
                  <a:ea typeface="평창체 Regular" panose="02000503000000000000" pitchFamily="2" charset="-127"/>
                </a:rPr>
                <a:t>콜드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864E7E5-3705-DE84-FF57-A48ED9472207}"/>
                </a:ext>
              </a:extLst>
            </p:cNvPr>
            <p:cNvCxnSpPr>
              <a:cxnSpLocks/>
              <a:stCxn id="10" idx="4"/>
              <a:endCxn id="48" idx="0"/>
            </p:cNvCxnSpPr>
            <p:nvPr/>
          </p:nvCxnSpPr>
          <p:spPr>
            <a:xfrm flipH="1">
              <a:off x="9815306" y="3746230"/>
              <a:ext cx="5720" cy="653768"/>
            </a:xfrm>
            <a:prstGeom prst="straightConnector1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D29E530-E4E1-074B-99F0-FAFB532E8C58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 flipV="1">
              <a:off x="10142794" y="4018372"/>
              <a:ext cx="298649" cy="709114"/>
            </a:xfrm>
            <a:prstGeom prst="bentConnector3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6168875-BDD8-718B-904C-308FEAF679D7}"/>
                </a:ext>
              </a:extLst>
            </p:cNvPr>
            <p:cNvCxnSpPr>
              <a:stCxn id="48" idx="6"/>
              <a:endCxn id="52" idx="2"/>
            </p:cNvCxnSpPr>
            <p:nvPr/>
          </p:nvCxnSpPr>
          <p:spPr>
            <a:xfrm>
              <a:off x="10142794" y="4727486"/>
              <a:ext cx="298649" cy="709116"/>
            </a:xfrm>
            <a:prstGeom prst="bentConnector3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E6CAB1E-EA56-412A-494E-BB51F67EA28B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10142794" y="4727486"/>
              <a:ext cx="298649" cy="0"/>
            </a:xfrm>
            <a:prstGeom prst="straightConnector1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5B164B0C-3353-5443-34CE-E0E2D779CF07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11096420" y="4727486"/>
              <a:ext cx="182537" cy="0"/>
            </a:xfrm>
            <a:prstGeom prst="straightConnector1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F6E1DF69-EA9B-2719-A7D3-38A49C0FE722}"/>
                </a:ext>
              </a:extLst>
            </p:cNvPr>
            <p:cNvCxnSpPr>
              <a:stCxn id="51" idx="0"/>
              <a:endCxn id="49" idx="6"/>
            </p:cNvCxnSpPr>
            <p:nvPr/>
          </p:nvCxnSpPr>
          <p:spPr>
            <a:xfrm rot="16200000" flipV="1">
              <a:off x="11160620" y="3954172"/>
              <a:ext cx="381626" cy="510026"/>
            </a:xfrm>
            <a:prstGeom prst="bentConnector2">
              <a:avLst/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D52426DF-387F-EFE5-8E8F-ABFE48305F0F}"/>
                </a:ext>
              </a:extLst>
            </p:cNvPr>
            <p:cNvCxnSpPr>
              <a:stCxn id="51" idx="4"/>
              <a:endCxn id="48" idx="4"/>
            </p:cNvCxnSpPr>
            <p:nvPr/>
          </p:nvCxnSpPr>
          <p:spPr>
            <a:xfrm rot="5400000">
              <a:off x="10710876" y="4159404"/>
              <a:ext cx="12700" cy="1791140"/>
            </a:xfrm>
            <a:prstGeom prst="bentConnector3">
              <a:avLst>
                <a:gd name="adj1" fmla="val 6550000"/>
              </a:avLst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연결선: 꺾임 1033">
              <a:extLst>
                <a:ext uri="{FF2B5EF4-FFF2-40B4-BE49-F238E27FC236}">
                  <a16:creationId xmlns:a16="http://schemas.microsoft.com/office/drawing/2014/main" id="{7FDD2434-37D8-5E10-DC44-34B4DAF6076E}"/>
                </a:ext>
              </a:extLst>
            </p:cNvPr>
            <p:cNvCxnSpPr>
              <a:stCxn id="52" idx="6"/>
              <a:endCxn id="49" idx="6"/>
            </p:cNvCxnSpPr>
            <p:nvPr/>
          </p:nvCxnSpPr>
          <p:spPr>
            <a:xfrm flipV="1">
              <a:off x="11096420" y="4018372"/>
              <a:ext cx="12700" cy="1418230"/>
            </a:xfrm>
            <a:prstGeom prst="bentConnector3">
              <a:avLst>
                <a:gd name="adj1" fmla="val 7500000"/>
              </a:avLst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연결선: 꺾임 1039">
              <a:extLst>
                <a:ext uri="{FF2B5EF4-FFF2-40B4-BE49-F238E27FC236}">
                  <a16:creationId xmlns:a16="http://schemas.microsoft.com/office/drawing/2014/main" id="{C1ED2DC0-E680-2CBE-2F87-59CD1E0C8DB6}"/>
                </a:ext>
              </a:extLst>
            </p:cNvPr>
            <p:cNvCxnSpPr>
              <a:cxnSpLocks/>
              <a:stCxn id="49" idx="7"/>
              <a:endCxn id="48" idx="4"/>
            </p:cNvCxnSpPr>
            <p:nvPr/>
          </p:nvCxnSpPr>
          <p:spPr>
            <a:xfrm rot="16200000" flipH="1" flipV="1">
              <a:off x="9773818" y="3828290"/>
              <a:ext cx="1268172" cy="1185195"/>
            </a:xfrm>
            <a:prstGeom prst="bentConnector5">
              <a:avLst>
                <a:gd name="adj1" fmla="val 0"/>
                <a:gd name="adj2" fmla="val -88909"/>
                <a:gd name="adj3" fmla="val 164843"/>
              </a:avLst>
            </a:prstGeom>
            <a:ln w="12700">
              <a:solidFill>
                <a:srgbClr val="2E5B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7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77CA1-B3A9-7EE0-FE27-3579B1A3ECC6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02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흐름 </a:t>
            </a:r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: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실행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73EEB-1D15-9CE4-68E0-3F723736FD37}"/>
              </a:ext>
            </a:extLst>
          </p:cNvPr>
          <p:cNvSpPr/>
          <p:nvPr/>
        </p:nvSpPr>
        <p:spPr>
          <a:xfrm>
            <a:off x="3303398" y="979788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실행 후 처음으로 나오는 메인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마우스 클릭시에 화면이 넘어 감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캐릭터가 움직이며 공을 가지고 놀고 있음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58E29E-F400-73A8-F446-F8ECD30EEEDB}"/>
              </a:ext>
            </a:extLst>
          </p:cNvPr>
          <p:cNvSpPr/>
          <p:nvPr/>
        </p:nvSpPr>
        <p:spPr>
          <a:xfrm>
            <a:off x="3303398" y="2749321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모드 선택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 실행 버튼과 게임 방법 버튼이 위치함</a:t>
            </a: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클릭 시 각 화면으로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4DB40-C65B-944D-FD87-D5B82D05F734}"/>
              </a:ext>
            </a:extLst>
          </p:cNvPr>
          <p:cNvSpPr/>
          <p:nvPr/>
        </p:nvSpPr>
        <p:spPr>
          <a:xfrm>
            <a:off x="3303398" y="4518854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캐릭터 선택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- 2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명의 플레이어가 각 캐릭터를 선택 가능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좌측 버튼 클릭 시 이전 화면으로 복귀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우측 버튼 클릭 시 다음 화면으로 이동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23B21-9584-57DD-3691-7CABC56305A4}"/>
              </a:ext>
            </a:extLst>
          </p:cNvPr>
          <p:cNvSpPr/>
          <p:nvPr/>
        </p:nvSpPr>
        <p:spPr>
          <a:xfrm>
            <a:off x="9094598" y="979788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스테이지 설정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 시간 설정</a:t>
            </a: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(1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/3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/5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 화면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9E4A8-0B7B-0EA6-DFD1-06EE8B4E2E47}"/>
              </a:ext>
            </a:extLst>
          </p:cNvPr>
          <p:cNvSpPr/>
          <p:nvPr/>
        </p:nvSpPr>
        <p:spPr>
          <a:xfrm>
            <a:off x="9094598" y="2749321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스타트 카운트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- 3,2,1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카운트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CDE880-9FFA-9979-179A-0C5B40BC42B3}"/>
              </a:ext>
            </a:extLst>
          </p:cNvPr>
          <p:cNvSpPr/>
          <p:nvPr/>
        </p:nvSpPr>
        <p:spPr>
          <a:xfrm>
            <a:off x="9094598" y="4518854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764848-AF34-CABC-D671-38714FC7B5F5}"/>
              </a:ext>
            </a:extLst>
          </p:cNvPr>
          <p:cNvGrpSpPr/>
          <p:nvPr/>
        </p:nvGrpSpPr>
        <p:grpSpPr>
          <a:xfrm>
            <a:off x="407798" y="979788"/>
            <a:ext cx="2689604" cy="1578576"/>
            <a:chOff x="407798" y="979788"/>
            <a:chExt cx="2689604" cy="1578576"/>
          </a:xfrm>
        </p:grpSpPr>
        <p:pic>
          <p:nvPicPr>
            <p:cNvPr id="20" name="그림 19" descr="텍스트, 스크린샷, 로고, 브랜드이(가) 표시된 사진&#10;&#10;자동 생성된 설명">
              <a:extLst>
                <a:ext uri="{FF2B5EF4-FFF2-40B4-BE49-F238E27FC236}">
                  <a16:creationId xmlns:a16="http://schemas.microsoft.com/office/drawing/2014/main" id="{A7EE27D0-1B7A-035E-DCA9-F3FA9150C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29" y="981951"/>
              <a:ext cx="2360802" cy="157641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A24033-4159-B932-3CB5-57E4EF36BC23}"/>
                </a:ext>
              </a:extLst>
            </p:cNvPr>
            <p:cNvSpPr/>
            <p:nvPr/>
          </p:nvSpPr>
          <p:spPr>
            <a:xfrm>
              <a:off x="407798" y="979788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1B01AD-11B1-8EFE-25D6-675813652531}"/>
              </a:ext>
            </a:extLst>
          </p:cNvPr>
          <p:cNvGrpSpPr/>
          <p:nvPr/>
        </p:nvGrpSpPr>
        <p:grpSpPr>
          <a:xfrm>
            <a:off x="407798" y="2748976"/>
            <a:ext cx="2689604" cy="1578332"/>
            <a:chOff x="407798" y="2748976"/>
            <a:chExt cx="2689604" cy="1578332"/>
          </a:xfrm>
        </p:grpSpPr>
        <p:pic>
          <p:nvPicPr>
            <p:cNvPr id="22" name="그림 2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9C95DA27-FEBC-C394-3057-1C460810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30" y="2748976"/>
              <a:ext cx="2360802" cy="157833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F8D8D0-7550-8D62-7588-CC57ECAFB7D6}"/>
                </a:ext>
              </a:extLst>
            </p:cNvPr>
            <p:cNvSpPr/>
            <p:nvPr/>
          </p:nvSpPr>
          <p:spPr>
            <a:xfrm>
              <a:off x="407798" y="2749321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736401-64DF-C1C2-ABB2-07F0A601C9C9}"/>
              </a:ext>
            </a:extLst>
          </p:cNvPr>
          <p:cNvGrpSpPr/>
          <p:nvPr/>
        </p:nvGrpSpPr>
        <p:grpSpPr>
          <a:xfrm>
            <a:off x="407798" y="4518854"/>
            <a:ext cx="2689604" cy="1575146"/>
            <a:chOff x="407798" y="4518854"/>
            <a:chExt cx="2689604" cy="1575146"/>
          </a:xfrm>
        </p:grpSpPr>
        <p:pic>
          <p:nvPicPr>
            <p:cNvPr id="24" name="그림 23" descr="텍스트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9EFA4AB0-20FA-AC79-D9A7-79BB2887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30" y="4522042"/>
              <a:ext cx="2360802" cy="157195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8EDFEF-C9FC-E84B-197E-D9E3F13118FB}"/>
                </a:ext>
              </a:extLst>
            </p:cNvPr>
            <p:cNvSpPr/>
            <p:nvPr/>
          </p:nvSpPr>
          <p:spPr>
            <a:xfrm>
              <a:off x="407798" y="4518854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EBA718-D476-479E-B1CD-FF8C143EF010}"/>
              </a:ext>
            </a:extLst>
          </p:cNvPr>
          <p:cNvGrpSpPr/>
          <p:nvPr/>
        </p:nvGrpSpPr>
        <p:grpSpPr>
          <a:xfrm>
            <a:off x="6198998" y="979442"/>
            <a:ext cx="2689604" cy="1575146"/>
            <a:chOff x="6198998" y="979442"/>
            <a:chExt cx="2689604" cy="1575146"/>
          </a:xfrm>
        </p:grpSpPr>
        <p:pic>
          <p:nvPicPr>
            <p:cNvPr id="26" name="그림 25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FD79B093-25B0-E535-AF3D-6689BBF7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729" y="979442"/>
              <a:ext cx="2366983" cy="15748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EEE625-6B01-3920-A86C-F548C50BA7B3}"/>
                </a:ext>
              </a:extLst>
            </p:cNvPr>
            <p:cNvSpPr/>
            <p:nvPr/>
          </p:nvSpPr>
          <p:spPr>
            <a:xfrm>
              <a:off x="6198998" y="979788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056C10-4DFB-E401-35E0-E9199498423D}"/>
              </a:ext>
            </a:extLst>
          </p:cNvPr>
          <p:cNvGrpSpPr/>
          <p:nvPr/>
        </p:nvGrpSpPr>
        <p:grpSpPr>
          <a:xfrm>
            <a:off x="6198998" y="2748976"/>
            <a:ext cx="2689604" cy="1575145"/>
            <a:chOff x="6198998" y="2748976"/>
            <a:chExt cx="2689604" cy="1575145"/>
          </a:xfrm>
        </p:grpSpPr>
        <p:pic>
          <p:nvPicPr>
            <p:cNvPr id="28" name="그림 27" descr="로고, 상징, 그래픽, 폰트이(가) 표시된 사진&#10;&#10;자동 생성된 설명">
              <a:extLst>
                <a:ext uri="{FF2B5EF4-FFF2-40B4-BE49-F238E27FC236}">
                  <a16:creationId xmlns:a16="http://schemas.microsoft.com/office/drawing/2014/main" id="{98AEA864-4C86-F0E0-D4DE-0F26101E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729" y="2748976"/>
              <a:ext cx="2366983" cy="15748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5F3FD8-16EA-FB0F-936A-E91C7CB2380E}"/>
                </a:ext>
              </a:extLst>
            </p:cNvPr>
            <p:cNvSpPr/>
            <p:nvPr/>
          </p:nvSpPr>
          <p:spPr>
            <a:xfrm>
              <a:off x="6198998" y="2749321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E33-CC7D-9F9E-5F20-C009E50179E2}"/>
              </a:ext>
            </a:extLst>
          </p:cNvPr>
          <p:cNvGrpSpPr/>
          <p:nvPr/>
        </p:nvGrpSpPr>
        <p:grpSpPr>
          <a:xfrm>
            <a:off x="6198998" y="4518507"/>
            <a:ext cx="2689604" cy="1575147"/>
            <a:chOff x="6198998" y="4518507"/>
            <a:chExt cx="2689604" cy="1575147"/>
          </a:xfrm>
        </p:grpSpPr>
        <p:pic>
          <p:nvPicPr>
            <p:cNvPr id="30" name="그림 29" descr="만화 영화, 클립아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329FAD8B-D2A4-4C07-83A1-1AE3D98F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729" y="4518507"/>
              <a:ext cx="2354131" cy="157195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285A9E-2ECF-73BB-98DF-488FFC86580D}"/>
                </a:ext>
              </a:extLst>
            </p:cNvPr>
            <p:cNvSpPr/>
            <p:nvPr/>
          </p:nvSpPr>
          <p:spPr>
            <a:xfrm>
              <a:off x="6198998" y="4518854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2723D7-2727-7A02-35AB-2B490C0AD161}"/>
              </a:ext>
            </a:extLst>
          </p:cNvPr>
          <p:cNvGrpSpPr/>
          <p:nvPr/>
        </p:nvGrpSpPr>
        <p:grpSpPr>
          <a:xfrm>
            <a:off x="451691" y="5844701"/>
            <a:ext cx="945309" cy="813335"/>
            <a:chOff x="2143298" y="1604990"/>
            <a:chExt cx="1844270" cy="15867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5FDF2C-0EBF-0FB2-A90C-FE60E89F5FD0}"/>
                </a:ext>
              </a:extLst>
            </p:cNvPr>
            <p:cNvGrpSpPr/>
            <p:nvPr/>
          </p:nvGrpSpPr>
          <p:grpSpPr>
            <a:xfrm>
              <a:off x="2400776" y="1604990"/>
              <a:ext cx="1586792" cy="1586792"/>
              <a:chOff x="791284" y="2571807"/>
              <a:chExt cx="1586792" cy="158679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8A0EA74-D611-8D27-7362-5A5E4D9F70C1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883CF8B4-471B-8B23-0D0D-469B1FAEAEC2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달 1056">
              <a:extLst>
                <a:ext uri="{FF2B5EF4-FFF2-40B4-BE49-F238E27FC236}">
                  <a16:creationId xmlns:a16="http://schemas.microsoft.com/office/drawing/2014/main" id="{99B7516A-C741-B7E4-5A1F-1D78B13688CF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0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77CA1-B3A9-7EE0-FE27-3579B1A3ECC6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02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흐름 </a:t>
            </a:r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: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73EEB-1D15-9CE4-68E0-3F723736FD37}"/>
              </a:ext>
            </a:extLst>
          </p:cNvPr>
          <p:cNvSpPr/>
          <p:nvPr/>
        </p:nvSpPr>
        <p:spPr>
          <a:xfrm>
            <a:off x="3303398" y="979788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 : 0, </a:t>
            </a: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시간 종료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콜드 골 메시지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한 골이라도 득점 시 게임 종료</a:t>
            </a:r>
            <a:endParaRPr lang="en-US" altLang="ko-KR" sz="1000" dirty="0">
              <a:solidFill>
                <a:schemeClr val="tx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58E29E-F400-73A8-F446-F8ECD30EEEDB}"/>
              </a:ext>
            </a:extLst>
          </p:cNvPr>
          <p:cNvSpPr/>
          <p:nvPr/>
        </p:nvSpPr>
        <p:spPr>
          <a:xfrm>
            <a:off x="3303398" y="2749321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골키핑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캐릭터가 앞에 있을 경우 공 전진 불가능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4DB40-C65B-944D-FD87-D5B82D05F734}"/>
              </a:ext>
            </a:extLst>
          </p:cNvPr>
          <p:cNvSpPr/>
          <p:nvPr/>
        </p:nvSpPr>
        <p:spPr>
          <a:xfrm>
            <a:off x="3303398" y="4518854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카메라 이동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카메라는 공을 중심으로 이동함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23B21-9584-57DD-3691-7CABC56305A4}"/>
              </a:ext>
            </a:extLst>
          </p:cNvPr>
          <p:cNvSpPr/>
          <p:nvPr/>
        </p:nvSpPr>
        <p:spPr>
          <a:xfrm>
            <a:off x="9094598" y="979788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골 화면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공이 골대에 들어가면 골 메시지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9E4A8-0B7B-0EA6-DFD1-06EE8B4E2E47}"/>
              </a:ext>
            </a:extLst>
          </p:cNvPr>
          <p:cNvSpPr/>
          <p:nvPr/>
        </p:nvSpPr>
        <p:spPr>
          <a:xfrm>
            <a:off x="9094598" y="2749321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상대 플레이어 방해</a:t>
            </a:r>
            <a:endParaRPr lang="en-US" altLang="ko-KR" sz="1000" dirty="0">
              <a:solidFill>
                <a:schemeClr val="tx1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상대 플레이어의 머리를 밟으면 이동 멈춤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CDE880-9FFA-9979-179A-0C5B40BC42B3}"/>
              </a:ext>
            </a:extLst>
          </p:cNvPr>
          <p:cNvSpPr/>
          <p:nvPr/>
        </p:nvSpPr>
        <p:spPr>
          <a:xfrm>
            <a:off x="9094598" y="4518854"/>
            <a:ext cx="2689604" cy="157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일시 정지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74FBBF-BA35-D1CB-174C-5BC54885E9C1}"/>
              </a:ext>
            </a:extLst>
          </p:cNvPr>
          <p:cNvGrpSpPr/>
          <p:nvPr/>
        </p:nvGrpSpPr>
        <p:grpSpPr>
          <a:xfrm>
            <a:off x="407798" y="979788"/>
            <a:ext cx="2689604" cy="1574801"/>
            <a:chOff x="407798" y="979788"/>
            <a:chExt cx="2689604" cy="1574801"/>
          </a:xfrm>
        </p:grpSpPr>
        <p:pic>
          <p:nvPicPr>
            <p:cNvPr id="7" name="그림 6" descr="클립아트, 텍스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CA9FAE1C-E14C-90A6-AC50-24CE91B4D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88" y="979789"/>
              <a:ext cx="2361243" cy="15748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A24033-4159-B932-3CB5-57E4EF36BC23}"/>
                </a:ext>
              </a:extLst>
            </p:cNvPr>
            <p:cNvSpPr/>
            <p:nvPr/>
          </p:nvSpPr>
          <p:spPr>
            <a:xfrm>
              <a:off x="407798" y="979788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7D5D6A-7170-735F-7A4A-A933E0C386BB}"/>
              </a:ext>
            </a:extLst>
          </p:cNvPr>
          <p:cNvGrpSpPr/>
          <p:nvPr/>
        </p:nvGrpSpPr>
        <p:grpSpPr>
          <a:xfrm>
            <a:off x="407798" y="2749321"/>
            <a:ext cx="2689604" cy="1580540"/>
            <a:chOff x="407798" y="2749321"/>
            <a:chExt cx="2689604" cy="1580540"/>
          </a:xfrm>
        </p:grpSpPr>
        <p:pic>
          <p:nvPicPr>
            <p:cNvPr id="18" name="그림 17" descr="텍스트, 만화 영화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9A9AD289-B8B0-362A-3B54-1B730DB5A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88" y="2749321"/>
              <a:ext cx="2361243" cy="15805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F8D8D0-7550-8D62-7588-CC57ECAFB7D6}"/>
                </a:ext>
              </a:extLst>
            </p:cNvPr>
            <p:cNvSpPr/>
            <p:nvPr/>
          </p:nvSpPr>
          <p:spPr>
            <a:xfrm>
              <a:off x="407798" y="2749321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C11E81-C4C0-24CE-6A9C-5ED7C21B693F}"/>
              </a:ext>
            </a:extLst>
          </p:cNvPr>
          <p:cNvGrpSpPr/>
          <p:nvPr/>
        </p:nvGrpSpPr>
        <p:grpSpPr>
          <a:xfrm>
            <a:off x="407798" y="4494790"/>
            <a:ext cx="2689604" cy="1598864"/>
            <a:chOff x="407798" y="4494790"/>
            <a:chExt cx="2689604" cy="1598864"/>
          </a:xfrm>
        </p:grpSpPr>
        <p:pic>
          <p:nvPicPr>
            <p:cNvPr id="21" name="그림 20" descr="도표, 스크린샷, 텍스트, 디자인이(가) 표시된 사진&#10;&#10;자동 생성된 설명">
              <a:extLst>
                <a:ext uri="{FF2B5EF4-FFF2-40B4-BE49-F238E27FC236}">
                  <a16:creationId xmlns:a16="http://schemas.microsoft.com/office/drawing/2014/main" id="{2326F0CB-9F43-164B-4DB2-BC0378A4C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88" y="4494790"/>
              <a:ext cx="2394425" cy="159886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8EDFEF-C9FC-E84B-197E-D9E3F13118FB}"/>
                </a:ext>
              </a:extLst>
            </p:cNvPr>
            <p:cNvSpPr/>
            <p:nvPr/>
          </p:nvSpPr>
          <p:spPr>
            <a:xfrm>
              <a:off x="407798" y="4518854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D375AE-4450-8052-E2E2-42FEE1CEB924}"/>
              </a:ext>
            </a:extLst>
          </p:cNvPr>
          <p:cNvGrpSpPr/>
          <p:nvPr/>
        </p:nvGrpSpPr>
        <p:grpSpPr>
          <a:xfrm>
            <a:off x="6198998" y="968784"/>
            <a:ext cx="2689604" cy="1585804"/>
            <a:chOff x="6198998" y="968784"/>
            <a:chExt cx="2689604" cy="1585804"/>
          </a:xfrm>
        </p:grpSpPr>
        <p:pic>
          <p:nvPicPr>
            <p:cNvPr id="25" name="그림 24" descr="텍스트, 도표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5A2CFBD6-FBED-9456-8D24-8CE2307EE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288" y="968784"/>
              <a:ext cx="2361243" cy="158182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EEE625-6B01-3920-A86C-F548C50BA7B3}"/>
                </a:ext>
              </a:extLst>
            </p:cNvPr>
            <p:cNvSpPr/>
            <p:nvPr/>
          </p:nvSpPr>
          <p:spPr>
            <a:xfrm>
              <a:off x="6198998" y="979788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FF9EE9-DF04-0145-E6FC-C1084A94F6A8}"/>
              </a:ext>
            </a:extLst>
          </p:cNvPr>
          <p:cNvGrpSpPr/>
          <p:nvPr/>
        </p:nvGrpSpPr>
        <p:grpSpPr>
          <a:xfrm>
            <a:off x="6198998" y="2749321"/>
            <a:ext cx="2689604" cy="1574801"/>
            <a:chOff x="6198998" y="2749321"/>
            <a:chExt cx="2689604" cy="1574801"/>
          </a:xfrm>
        </p:grpSpPr>
        <p:pic>
          <p:nvPicPr>
            <p:cNvPr id="29" name="그림 28" descr="만화 영화, 클립아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02956D3D-F2E8-5F69-B7C5-42717CFC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288" y="2749322"/>
              <a:ext cx="2361243" cy="15748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5F3FD8-16EA-FB0F-936A-E91C7CB2380E}"/>
                </a:ext>
              </a:extLst>
            </p:cNvPr>
            <p:cNvSpPr/>
            <p:nvPr/>
          </p:nvSpPr>
          <p:spPr>
            <a:xfrm>
              <a:off x="6198998" y="2749321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2723D7-2727-7A02-35AB-2B490C0AD161}"/>
              </a:ext>
            </a:extLst>
          </p:cNvPr>
          <p:cNvGrpSpPr/>
          <p:nvPr/>
        </p:nvGrpSpPr>
        <p:grpSpPr>
          <a:xfrm>
            <a:off x="451691" y="5844701"/>
            <a:ext cx="945309" cy="813335"/>
            <a:chOff x="2143298" y="1604990"/>
            <a:chExt cx="1844270" cy="15867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5FDF2C-0EBF-0FB2-A90C-FE60E89F5FD0}"/>
                </a:ext>
              </a:extLst>
            </p:cNvPr>
            <p:cNvGrpSpPr/>
            <p:nvPr/>
          </p:nvGrpSpPr>
          <p:grpSpPr>
            <a:xfrm>
              <a:off x="2400776" y="1604990"/>
              <a:ext cx="1586792" cy="1586792"/>
              <a:chOff x="791284" y="2571807"/>
              <a:chExt cx="1586792" cy="158679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8A0EA74-D611-8D27-7362-5A5E4D9F70C1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883CF8B4-471B-8B23-0D0D-469B1FAEAEC2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달 1056">
              <a:extLst>
                <a:ext uri="{FF2B5EF4-FFF2-40B4-BE49-F238E27FC236}">
                  <a16:creationId xmlns:a16="http://schemas.microsoft.com/office/drawing/2014/main" id="{99B7516A-C741-B7E4-5A1F-1D78B13688CF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E571533-52FD-09EF-E53A-E3D3C464FF5E}"/>
              </a:ext>
            </a:extLst>
          </p:cNvPr>
          <p:cNvGrpSpPr/>
          <p:nvPr/>
        </p:nvGrpSpPr>
        <p:grpSpPr>
          <a:xfrm>
            <a:off x="6198998" y="4512023"/>
            <a:ext cx="2689604" cy="1581632"/>
            <a:chOff x="6198998" y="4512023"/>
            <a:chExt cx="2689604" cy="1581632"/>
          </a:xfrm>
        </p:grpSpPr>
        <p:pic>
          <p:nvPicPr>
            <p:cNvPr id="32" name="그림 31" descr="텍스트, 스크린샷, 폰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20106DFD-4D88-2D12-3A79-2F2A7A5F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288" y="4512023"/>
              <a:ext cx="2377252" cy="158163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285A9E-2ECF-73BB-98DF-488FFC86580D}"/>
                </a:ext>
              </a:extLst>
            </p:cNvPr>
            <p:cNvSpPr/>
            <p:nvPr/>
          </p:nvSpPr>
          <p:spPr>
            <a:xfrm>
              <a:off x="6198998" y="4518854"/>
              <a:ext cx="2689604" cy="1574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EF2AC-E7D2-B124-E2B8-BBFD387D9BB8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03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167A7E-B367-660D-8AFF-C46F25B8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01544"/>
              </p:ext>
            </p:extLst>
          </p:nvPr>
        </p:nvGraphicFramePr>
        <p:xfrm>
          <a:off x="578529" y="1134969"/>
          <a:ext cx="11034942" cy="478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71">
                  <a:extLst>
                    <a:ext uri="{9D8B030D-6E8A-4147-A177-3AD203B41FA5}">
                      <a16:colId xmlns:a16="http://schemas.microsoft.com/office/drawing/2014/main" val="4237701383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1215244634"/>
                    </a:ext>
                  </a:extLst>
                </a:gridCol>
                <a:gridCol w="8456614">
                  <a:extLst>
                    <a:ext uri="{9D8B030D-6E8A-4147-A177-3AD203B41FA5}">
                      <a16:colId xmlns:a16="http://schemas.microsoft.com/office/drawing/2014/main" val="1308555187"/>
                    </a:ext>
                  </a:extLst>
                </a:gridCol>
              </a:tblGrid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878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10.16 -10.22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리소스 정리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캐릭터 움직임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(1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명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),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공 튀기기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009262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10.23 – 10.29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골 판정 유무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골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/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아웃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와 그에 따른 콜드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프리킥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자리 리셋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점수 추가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36648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10.30 – 10.05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추가 캐릭터 구현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(4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명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) :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속도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점프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75211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10.06 – 10.12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메인 화면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실행 화면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설명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2989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10.13 – 10.19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스테이지 설정 화면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시작 카운트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플레이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02110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6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10.20 – 10.26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플레이어 선택 화면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구현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프레임 워크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16044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7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10.27 – 11.03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테스트 및 피드백 내용 추가</a:t>
                      </a:r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, </a:t>
                      </a:r>
                      <a:r>
                        <a:rPr lang="ko-KR" altLang="en-US" sz="140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게임 사운드 추가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41147"/>
                  </a:ext>
                </a:extLst>
              </a:tr>
              <a:tr h="531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8</a:t>
                      </a:r>
                      <a:r>
                        <a:rPr lang="ko-KR" altLang="en-US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11.04 – 11.10</a:t>
                      </a:r>
                      <a:endParaRPr lang="ko-KR" altLang="en-US" sz="1400" dirty="0">
                        <a:latin typeface="평창체 Regular" panose="02000503000000000000" pitchFamily="2" charset="-127"/>
                        <a:ea typeface="평창체 Regular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평창체 Regular" panose="02000503000000000000" pitchFamily="2" charset="-127"/>
                          <a:ea typeface="평창체 Regular" panose="02000503000000000000" pitchFamily="2" charset="-127"/>
                        </a:rPr>
                        <a:t>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893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DFB7D83-A509-450C-02CD-521673FB72CA}"/>
              </a:ext>
            </a:extLst>
          </p:cNvPr>
          <p:cNvGrpSpPr/>
          <p:nvPr/>
        </p:nvGrpSpPr>
        <p:grpSpPr>
          <a:xfrm>
            <a:off x="451691" y="5844701"/>
            <a:ext cx="945309" cy="813335"/>
            <a:chOff x="2143298" y="1604990"/>
            <a:chExt cx="1844270" cy="15867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664AD91-AA3A-B9D0-B45A-40D8A95DB983}"/>
                </a:ext>
              </a:extLst>
            </p:cNvPr>
            <p:cNvGrpSpPr/>
            <p:nvPr/>
          </p:nvGrpSpPr>
          <p:grpSpPr>
            <a:xfrm>
              <a:off x="2400776" y="1604990"/>
              <a:ext cx="1586792" cy="1586792"/>
              <a:chOff x="791284" y="2571807"/>
              <a:chExt cx="1586792" cy="158679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5AAE02A-7B33-0062-E681-5F4815FAA013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743AC554-CE96-FC8B-0B5F-E54E54D76D7A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달 1056">
              <a:extLst>
                <a:ext uri="{FF2B5EF4-FFF2-40B4-BE49-F238E27FC236}">
                  <a16:creationId xmlns:a16="http://schemas.microsoft.com/office/drawing/2014/main" id="{629CCDA1-3486-934D-3F69-F7FFFB03CBAD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7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95C13-E172-E92B-CEE1-7A320F75152D}"/>
              </a:ext>
            </a:extLst>
          </p:cNvPr>
          <p:cNvSpPr txBox="1"/>
          <p:nvPr/>
        </p:nvSpPr>
        <p:spPr>
          <a:xfrm>
            <a:off x="578529" y="126989"/>
            <a:ext cx="1103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04 | </a:t>
            </a:r>
            <a:r>
              <a:rPr lang="ko-KR" altLang="en-US" sz="32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게임 기획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E0B795-6340-F64D-CAEA-C4FB0786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52141"/>
              </p:ext>
            </p:extLst>
          </p:nvPr>
        </p:nvGraphicFramePr>
        <p:xfrm>
          <a:off x="578528" y="1065654"/>
          <a:ext cx="10837234" cy="471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64">
                  <a:extLst>
                    <a:ext uri="{9D8B030D-6E8A-4147-A177-3AD203B41FA5}">
                      <a16:colId xmlns:a16="http://schemas.microsoft.com/office/drawing/2014/main" val="4122037290"/>
                    </a:ext>
                  </a:extLst>
                </a:gridCol>
                <a:gridCol w="8413070">
                  <a:extLst>
                    <a:ext uri="{9D8B030D-6E8A-4147-A177-3AD203B41FA5}">
                      <a16:colId xmlns:a16="http://schemas.microsoft.com/office/drawing/2014/main" val="3562435"/>
                    </a:ext>
                  </a:extLst>
                </a:gridCol>
              </a:tblGrid>
              <a:tr h="919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게임 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1 vs 1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축구 게임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28753"/>
                  </a:ext>
                </a:extLst>
              </a:tr>
              <a:tr h="919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게임 타겟층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간단한 스포츠 게임을 친구와 함께 즐기고 싶은 유저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65734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게임 개요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1 vs 1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축구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게임은 플레이어가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로 경쟁하는 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횡스크롤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 축구 게임으로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, 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두 플레이어가 제한 된 시간안에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골을 얼마나 많이 넣는 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’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가  승리 조건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평창체 Bold" panose="020B0803000000000000" pitchFamily="50" charset="-127"/>
                        <a:ea typeface="평창체 Bold" panose="020B0803000000000000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평창체 Bold" panose="020B0803000000000000" pitchFamily="50" charset="-127"/>
                        <a:ea typeface="평창체 Bold" panose="020B0803000000000000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*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기존에 있는 플래쉬 게임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‘1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1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축구 게임 브라질 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＇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평창체 Bold" panose="020B0803000000000000" pitchFamily="50" charset="-127"/>
                          <a:ea typeface="평창체 Bold" panose="020B0803000000000000" pitchFamily="50" charset="-127"/>
                        </a:rPr>
                        <a:t>을 리메이크하였음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평창체 Bold" panose="020B0803000000000000" pitchFamily="50" charset="-127"/>
                        <a:ea typeface="평창체 Bold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E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3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560</Words>
  <Application>Microsoft Office PowerPoint</Application>
  <PresentationFormat>와이드스크린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평창체 Bold</vt:lpstr>
      <vt:lpstr>평창체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ZOOY@ON _</dc:creator>
  <cp:lastModifiedBy>ZOOY@ON _</cp:lastModifiedBy>
  <cp:revision>10</cp:revision>
  <dcterms:created xsi:type="dcterms:W3CDTF">2023-10-06T09:56:15Z</dcterms:created>
  <dcterms:modified xsi:type="dcterms:W3CDTF">2023-10-15T09:51:36Z</dcterms:modified>
</cp:coreProperties>
</file>