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88" r:id="rId15"/>
    <p:sldId id="270" r:id="rId16"/>
    <p:sldId id="271" r:id="rId17"/>
    <p:sldId id="272" r:id="rId18"/>
    <p:sldId id="273" r:id="rId19"/>
    <p:sldId id="274" r:id="rId20"/>
    <p:sldId id="275" r:id="rId21"/>
    <p:sldId id="284" r:id="rId22"/>
    <p:sldId id="28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21192E-E82E-4044-A515-7A12E6BEF74A}">
  <a:tblStyle styleId="{5921192E-E82E-4044-A515-7A12E6BEF74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78293" autoAdjust="0"/>
  </p:normalViewPr>
  <p:slideViewPr>
    <p:cSldViewPr snapToGrid="0">
      <p:cViewPr>
        <p:scale>
          <a:sx n="100" d="100"/>
          <a:sy n="100" d="100"/>
        </p:scale>
        <p:origin x="408" y="-63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b3275259f_2_8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le cadre de mon projet de stage de fin d’année , je vais vous </a:t>
            </a:r>
            <a:r>
              <a:rPr lang="fr-FR" dirty="0" err="1"/>
              <a:t>presenter</a:t>
            </a:r>
            <a:r>
              <a:rPr lang="fr-FR" dirty="0"/>
              <a:t> ce projet intitulé «  </a:t>
            </a:r>
            <a:r>
              <a:rPr lang="fr-FR" dirty="0" err="1"/>
              <a:t>Vehicle</a:t>
            </a:r>
            <a:r>
              <a:rPr lang="fr-FR" dirty="0"/>
              <a:t> State Manager »</a:t>
            </a:r>
          </a:p>
          <a:p>
            <a:pPr marL="0" lvl="0" indent="0" algn="l" rtl="0">
              <a:spcBef>
                <a:spcPts val="0"/>
              </a:spcBef>
              <a:spcAft>
                <a:spcPts val="0"/>
              </a:spcAft>
              <a:buNone/>
            </a:pPr>
            <a:r>
              <a:rPr lang="fr-FR" dirty="0"/>
              <a:t>Je commence cette </a:t>
            </a:r>
            <a:r>
              <a:rPr lang="fr-FR" dirty="0" err="1"/>
              <a:t>presentation</a:t>
            </a:r>
            <a:r>
              <a:rPr lang="fr-FR" dirty="0"/>
              <a:t> tout d’abord en vous exposant le plan détaillé de  ce projet </a:t>
            </a:r>
            <a:endParaRPr dirty="0"/>
          </a:p>
        </p:txBody>
      </p:sp>
      <p:sp>
        <p:nvSpPr>
          <p:cNvPr id="198" name="Google Shape;198;g25b3275259f_2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d21641550_0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fr" sz="1000" dirty="0">
                <a:solidFill>
                  <a:schemeClr val="dk1"/>
                </a:solidFill>
              </a:rPr>
              <a:t>Qt est un framework complet et multiplateforme développé en C++ avec lequel tous types d'applications pourront être réalisées</a:t>
            </a:r>
            <a:endParaRPr sz="1000" dirty="0">
              <a:solidFill>
                <a:schemeClr val="dk1"/>
              </a:solidFill>
            </a:endParaRPr>
          </a:p>
          <a:p>
            <a:pPr marL="0" lvl="0" indent="0" algn="l" rtl="0">
              <a:spcBef>
                <a:spcPts val="0"/>
              </a:spcBef>
              <a:spcAft>
                <a:spcPts val="0"/>
              </a:spcAft>
              <a:buNone/>
            </a:pPr>
            <a:r>
              <a:rPr lang="fr" sz="1000" dirty="0">
                <a:solidFill>
                  <a:schemeClr val="dk1"/>
                </a:solidFill>
              </a:rPr>
              <a:t>Qt est largement utilisé pour créer des applications avec une interface graphique utilisateur (GUI) moderne et conviviale.</a:t>
            </a:r>
            <a:endParaRPr sz="1000" dirty="0">
              <a:solidFill>
                <a:schemeClr val="dk1"/>
              </a:solidFill>
            </a:endParaRPr>
          </a:p>
          <a:p>
            <a:pPr marL="0" lvl="0" indent="0" algn="l" rtl="0">
              <a:spcBef>
                <a:spcPts val="0"/>
              </a:spcBef>
              <a:spcAft>
                <a:spcPts val="0"/>
              </a:spcAft>
              <a:buNone/>
            </a:pPr>
            <a:r>
              <a:rPr lang="fr-FR" sz="1000" dirty="0">
                <a:solidFill>
                  <a:schemeClr val="dk1"/>
                </a:solidFill>
                <a:highlight>
                  <a:srgbClr val="F7F7F8"/>
                </a:highlight>
                <a:latin typeface="Roboto"/>
                <a:ea typeface="Roboto"/>
                <a:cs typeface="Roboto"/>
                <a:sym typeface="Roboto"/>
              </a:rPr>
              <a:t>I</a:t>
            </a:r>
            <a:r>
              <a:rPr lang="fr" sz="1000" dirty="0">
                <a:solidFill>
                  <a:schemeClr val="dk1"/>
                </a:solidFill>
                <a:highlight>
                  <a:srgbClr val="F7F7F8"/>
                </a:highlight>
                <a:latin typeface="Roboto"/>
                <a:ea typeface="Roboto"/>
                <a:cs typeface="Roboto"/>
                <a:sym typeface="Roboto"/>
              </a:rPr>
              <a:t>l est caractérise par une large gamme de fonctionnalités puisq’il est livré avec un ensemble complet de bibliothèques qui couvrent une grande variété de fonctionnalités</a:t>
            </a:r>
            <a:endParaRPr sz="1000" dirty="0">
              <a:solidFill>
                <a:schemeClr val="dk1"/>
              </a:solidFill>
              <a:highlight>
                <a:srgbClr val="F7F7F8"/>
              </a:highlight>
              <a:latin typeface="Roboto"/>
              <a:ea typeface="Roboto"/>
              <a:cs typeface="Roboto"/>
              <a:sym typeface="Roboto"/>
            </a:endParaRPr>
          </a:p>
          <a:p>
            <a:pPr marL="0" lvl="0" indent="0" algn="l" rtl="0">
              <a:spcBef>
                <a:spcPts val="0"/>
              </a:spcBef>
              <a:spcAft>
                <a:spcPts val="0"/>
              </a:spcAft>
              <a:buClr>
                <a:schemeClr val="dk1"/>
              </a:buClr>
              <a:buFont typeface="Arial"/>
              <a:buNone/>
            </a:pPr>
            <a:r>
              <a:rPr lang="fr" sz="1000" dirty="0">
                <a:solidFill>
                  <a:schemeClr val="dk1"/>
                </a:solidFill>
                <a:highlight>
                  <a:srgbClr val="F7F7F8"/>
                </a:highlight>
                <a:latin typeface="Roboto"/>
                <a:ea typeface="Roboto"/>
                <a:cs typeface="Roboto"/>
                <a:sym typeface="Roboto"/>
              </a:rPr>
              <a:t>//Performance et efficacité : // Sans oublier qu’il est connu aussi  pour sa performance élevée et son efficacité. /*Il est optimisé pour un fonctionnement fluide et rapide, ce qui est essentiel pour les applications nécessitant des performances élevées, comme les applications graphiques*/</a:t>
            </a:r>
            <a:endParaRPr sz="1000" dirty="0">
              <a:solidFill>
                <a:schemeClr val="dk1"/>
              </a:solidFill>
              <a:highlight>
                <a:srgbClr val="F7F7F8"/>
              </a:highlight>
              <a:latin typeface="Roboto"/>
              <a:ea typeface="Roboto"/>
              <a:cs typeface="Roboto"/>
              <a:sym typeface="Roboto"/>
            </a:endParaRPr>
          </a:p>
          <a:p>
            <a:pPr marL="0" lvl="0" indent="0" algn="l" rtl="0">
              <a:spcBef>
                <a:spcPts val="0"/>
              </a:spcBef>
              <a:spcAft>
                <a:spcPts val="0"/>
              </a:spcAft>
              <a:buNone/>
            </a:pPr>
            <a:endParaRPr sz="1000" dirty="0"/>
          </a:p>
        </p:txBody>
      </p:sp>
      <p:sp>
        <p:nvSpPr>
          <p:cNvPr id="299" name="Google Shape;299;g25d21641550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5d21641550_0_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fr" sz="1000" dirty="0">
                <a:solidFill>
                  <a:srgbClr val="4D5156"/>
                </a:solidFill>
                <a:highlight>
                  <a:srgbClr val="FFFFFF"/>
                </a:highlight>
              </a:rPr>
              <a:t>MQTT est conçu pour les applications IoT (Internet of Things) et M2M (Machine-to-Machine) afin de permettre une communication efficace entre les appareils.</a:t>
            </a:r>
            <a:endParaRPr sz="1000" dirty="0">
              <a:solidFill>
                <a:srgbClr val="4D5156"/>
              </a:solidFill>
              <a:highlight>
                <a:srgbClr val="FFFFFF"/>
              </a:highlight>
            </a:endParaRPr>
          </a:p>
          <a:p>
            <a:pPr marL="0" lvl="0" indent="0" algn="l" rtl="0">
              <a:spcBef>
                <a:spcPts val="0"/>
              </a:spcBef>
              <a:spcAft>
                <a:spcPts val="0"/>
              </a:spcAft>
              <a:buClr>
                <a:schemeClr val="dk1"/>
              </a:buClr>
              <a:buFont typeface="Arial"/>
              <a:buNone/>
            </a:pPr>
            <a:r>
              <a:rPr lang="fr" sz="1000" dirty="0">
                <a:solidFill>
                  <a:schemeClr val="dk1"/>
                </a:solidFill>
                <a:highlight>
                  <a:srgbClr val="F7F7F8"/>
                </a:highlight>
                <a:latin typeface="Roboto"/>
                <a:ea typeface="Roboto"/>
                <a:cs typeface="Roboto"/>
                <a:sym typeface="Roboto"/>
              </a:rPr>
              <a:t>MQTT offre différents niveaux de qualité de service pour la livraison des messages, ce qui permet d'adapter la fiabilité de la communication en fonction des exigences de l'application.  : At most once (au plus une fois), At least once (au moins une fois) et Exactly once (exactement une fois). Cela permet de choisir le niveau de fiabilité nécessaire en fonction des exigences de l'application.</a:t>
            </a:r>
            <a:endParaRPr sz="800" dirty="0">
              <a:solidFill>
                <a:schemeClr val="dk1"/>
              </a:solidFill>
              <a:highlight>
                <a:srgbClr val="FFFFFF"/>
              </a:highlight>
            </a:endParaRPr>
          </a:p>
          <a:p>
            <a:pPr marL="0" lvl="0" indent="0" algn="l" rtl="0">
              <a:spcBef>
                <a:spcPts val="0"/>
              </a:spcBef>
              <a:spcAft>
                <a:spcPts val="0"/>
              </a:spcAft>
              <a:buNone/>
            </a:pPr>
            <a:r>
              <a:rPr lang="fr-FR" dirty="0"/>
              <a:t>Enfin </a:t>
            </a:r>
            <a:r>
              <a:rPr lang="fr-FR" b="0" i="0" dirty="0">
                <a:solidFill>
                  <a:srgbClr val="374151"/>
                </a:solidFill>
                <a:effectLst/>
                <a:latin typeface="Söhne"/>
              </a:rPr>
              <a:t>la sécurité est également prise en compte dans ce protocole.</a:t>
            </a:r>
            <a:endParaRPr dirty="0"/>
          </a:p>
        </p:txBody>
      </p:sp>
      <p:sp>
        <p:nvSpPr>
          <p:cNvPr id="306" name="Google Shape;306;g25d21641550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d21641550_0_1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374151"/>
                </a:solidFill>
                <a:effectLst/>
                <a:latin typeface="Söhne"/>
              </a:rPr>
              <a:t>Voici un </a:t>
            </a:r>
            <a:r>
              <a:rPr lang="fr-FR" b="0" i="0" dirty="0" err="1">
                <a:solidFill>
                  <a:srgbClr val="374151"/>
                </a:solidFill>
                <a:effectLst/>
                <a:latin typeface="Söhne"/>
              </a:rPr>
              <a:t>schema</a:t>
            </a:r>
            <a:r>
              <a:rPr lang="fr-FR" b="0" i="0" dirty="0">
                <a:solidFill>
                  <a:srgbClr val="374151"/>
                </a:solidFill>
                <a:effectLst/>
                <a:latin typeface="Söhne"/>
              </a:rPr>
              <a:t> qui résume le processus de ce projet</a:t>
            </a:r>
            <a:endParaRPr lang="fr" dirty="0"/>
          </a:p>
          <a:p>
            <a:pPr marL="0" lvl="0" indent="0" algn="l" rtl="0">
              <a:spcBef>
                <a:spcPts val="0"/>
              </a:spcBef>
              <a:spcAft>
                <a:spcPts val="0"/>
              </a:spcAft>
              <a:buNone/>
            </a:pPr>
            <a:r>
              <a:rPr lang="fr" dirty="0"/>
              <a:t>//////Ce schema explique le principe de mqtt dans notre projet </a:t>
            </a:r>
          </a:p>
          <a:p>
            <a:pPr marL="0" lvl="0" indent="0" algn="l" rtl="0">
              <a:spcBef>
                <a:spcPts val="0"/>
              </a:spcBef>
              <a:spcAft>
                <a:spcPts val="0"/>
              </a:spcAft>
              <a:buNone/>
            </a:pPr>
            <a:r>
              <a:rPr lang="fr" dirty="0"/>
              <a:t>Tout d ’abord il y a publication </a:t>
            </a:r>
          </a:p>
          <a:p>
            <a:pPr marL="0" lvl="0" indent="0" algn="l" rtl="0">
              <a:spcBef>
                <a:spcPts val="0"/>
              </a:spcBef>
              <a:spcAft>
                <a:spcPts val="0"/>
              </a:spcAft>
              <a:buNone/>
            </a:pPr>
            <a:r>
              <a:rPr lang="fr-FR" b="0" i="0" dirty="0">
                <a:solidFill>
                  <a:srgbClr val="374151"/>
                </a:solidFill>
                <a:effectLst/>
                <a:latin typeface="Söhne"/>
              </a:rPr>
              <a:t>MQTT broker agit comme intermédiaire entre les éditeurs et les abonnés et envoient les données </a:t>
            </a:r>
            <a:r>
              <a:rPr lang="fr-FR" b="0" i="0" dirty="0" err="1">
                <a:solidFill>
                  <a:srgbClr val="374151"/>
                </a:solidFill>
                <a:effectLst/>
                <a:latin typeface="Söhne"/>
              </a:rPr>
              <a:t>recus</a:t>
            </a:r>
            <a:r>
              <a:rPr lang="fr-FR" b="0" i="0" dirty="0">
                <a:solidFill>
                  <a:srgbClr val="374151"/>
                </a:solidFill>
                <a:effectLst/>
                <a:latin typeface="Söhne"/>
              </a:rPr>
              <a:t> vers l’application QT lors de son </a:t>
            </a:r>
            <a:r>
              <a:rPr lang="fr-FR" b="0" i="0" dirty="0" err="1">
                <a:solidFill>
                  <a:srgbClr val="374151"/>
                </a:solidFill>
                <a:effectLst/>
                <a:latin typeface="Söhne"/>
              </a:rPr>
              <a:t>aboonement</a:t>
            </a:r>
            <a:r>
              <a:rPr lang="fr-FR" b="0" i="0" dirty="0">
                <a:solidFill>
                  <a:srgbClr val="374151"/>
                </a:solidFill>
                <a:effectLst/>
                <a:latin typeface="Söhne"/>
              </a:rPr>
              <a:t> sur le </a:t>
            </a:r>
            <a:r>
              <a:rPr lang="fr-FR" b="0" i="0" dirty="0" err="1">
                <a:solidFill>
                  <a:srgbClr val="374151"/>
                </a:solidFill>
                <a:effectLst/>
                <a:latin typeface="Söhne"/>
              </a:rPr>
              <a:t>meme</a:t>
            </a:r>
            <a:r>
              <a:rPr lang="fr-FR" b="0" i="0" dirty="0">
                <a:solidFill>
                  <a:srgbClr val="374151"/>
                </a:solidFill>
                <a:effectLst/>
                <a:latin typeface="Söhne"/>
              </a:rPr>
              <a:t> sujet.</a:t>
            </a:r>
          </a:p>
          <a:p>
            <a:pPr marL="0" lvl="0" indent="0" algn="l" rtl="0">
              <a:spcBef>
                <a:spcPts val="0"/>
              </a:spcBef>
              <a:spcAft>
                <a:spcPts val="0"/>
              </a:spcAft>
              <a:buNone/>
            </a:pPr>
            <a:endParaRPr dirty="0"/>
          </a:p>
        </p:txBody>
      </p:sp>
      <p:sp>
        <p:nvSpPr>
          <p:cNvPr id="314" name="Google Shape;314;g25d21641550_0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5ec158c6a2_1_3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l’implementation du protocole MQTT en QT etait  a aide de la bibliothèque QTmqtt puisq’il est un module</a:t>
            </a:r>
            <a:r>
              <a:rPr lang="fr" sz="1200" dirty="0">
                <a:solidFill>
                  <a:srgbClr val="374151"/>
                </a:solidFill>
                <a:highlight>
                  <a:srgbClr val="F7F7F8"/>
                </a:highlight>
                <a:latin typeface="Roboto"/>
                <a:ea typeface="Roboto"/>
                <a:cs typeface="Roboto"/>
                <a:sym typeface="Roboto"/>
              </a:rPr>
              <a:t>   // … on peut aussi beeficier du support de la communauté QT </a:t>
            </a:r>
            <a:endParaRPr dirty="0"/>
          </a:p>
        </p:txBody>
      </p:sp>
      <p:sp>
        <p:nvSpPr>
          <p:cNvPr id="329" name="Google Shape;329;g25ec158c6a2_1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4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5e01785edc_0_5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25e01785edc_0_5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5ec158c6a2_1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2" name="Google Shape;342;g25ec158c6a2_1_270:notes"/>
          <p:cNvSpPr txBox="1">
            <a:spLocks noGrp="1"/>
          </p:cNvSpPr>
          <p:nvPr>
            <p:ph type="body" idx="1"/>
          </p:nvPr>
        </p:nvSpPr>
        <p:spPr>
          <a:xfrm>
            <a:off x="685800" y="4400640"/>
            <a:ext cx="5486400" cy="36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200" b="0" strike="noStrike" dirty="0">
                <a:latin typeface="Arial"/>
                <a:ea typeface="Arial"/>
                <a:cs typeface="Arial"/>
                <a:sym typeface="Arial"/>
              </a:rPr>
              <a:t>Comme il a été mentionné , ce projet est divisé en plusieurs taches </a:t>
            </a:r>
          </a:p>
          <a:p>
            <a:pPr marL="0" lvl="0" indent="0" algn="l" rtl="0">
              <a:lnSpc>
                <a:spcPct val="100000"/>
              </a:lnSpc>
              <a:spcBef>
                <a:spcPts val="0"/>
              </a:spcBef>
              <a:spcAft>
                <a:spcPts val="0"/>
              </a:spcAft>
              <a:buSzPts val="1400"/>
              <a:buNone/>
            </a:pPr>
            <a:r>
              <a:rPr lang="fr-FR" sz="1200" b="0" strike="noStrike" dirty="0">
                <a:latin typeface="Arial"/>
                <a:ea typeface="Arial"/>
                <a:cs typeface="Arial"/>
                <a:sym typeface="Arial"/>
              </a:rPr>
              <a:t>Pour commencer j’ai entamé une formation en QT et MQTT j’ai passé ensuite a la </a:t>
            </a:r>
            <a:r>
              <a:rPr lang="fr-FR" sz="1200" b="0" strike="noStrike" dirty="0" err="1">
                <a:latin typeface="Arial"/>
                <a:ea typeface="Arial"/>
                <a:cs typeface="Arial"/>
                <a:sym typeface="Arial"/>
              </a:rPr>
              <a:t>creation</a:t>
            </a:r>
            <a:r>
              <a:rPr lang="fr-FR" sz="1200" b="0" strike="noStrike" dirty="0">
                <a:latin typeface="Arial"/>
                <a:ea typeface="Arial"/>
                <a:cs typeface="Arial"/>
                <a:sym typeface="Arial"/>
              </a:rPr>
              <a:t> d’une interface utilisateur en prenant en compte les besoins </a:t>
            </a:r>
            <a:r>
              <a:rPr lang="fr-FR" sz="1200" b="0" strike="noStrike" dirty="0" err="1">
                <a:latin typeface="Arial"/>
                <a:ea typeface="Arial"/>
                <a:cs typeface="Arial"/>
                <a:sym typeface="Arial"/>
              </a:rPr>
              <a:t>specifiques</a:t>
            </a:r>
            <a:r>
              <a:rPr lang="fr-FR" sz="1200" b="0" strike="noStrike" dirty="0">
                <a:latin typeface="Arial"/>
                <a:ea typeface="Arial"/>
                <a:cs typeface="Arial"/>
                <a:sym typeface="Arial"/>
              </a:rPr>
              <a:t> du projet . Une fois la </a:t>
            </a:r>
            <a:r>
              <a:rPr lang="fr-FR" sz="1200" b="0" strike="noStrike" dirty="0" err="1">
                <a:latin typeface="Arial"/>
                <a:ea typeface="Arial"/>
                <a:cs typeface="Arial"/>
                <a:sym typeface="Arial"/>
              </a:rPr>
              <a:t>creation</a:t>
            </a:r>
            <a:r>
              <a:rPr lang="fr-FR" sz="1200" b="0" strike="noStrike" dirty="0">
                <a:latin typeface="Arial"/>
                <a:ea typeface="Arial"/>
                <a:cs typeface="Arial"/>
                <a:sym typeface="Arial"/>
              </a:rPr>
              <a:t> de l’interface est terminé j’ai passé a  .. Par la suite </a:t>
            </a:r>
          </a:p>
          <a:p>
            <a:pPr marL="0" lvl="0" indent="0" algn="l" rtl="0">
              <a:lnSpc>
                <a:spcPct val="100000"/>
              </a:lnSpc>
              <a:spcBef>
                <a:spcPts val="0"/>
              </a:spcBef>
              <a:spcAft>
                <a:spcPts val="0"/>
              </a:spcAft>
              <a:buSzPts val="1400"/>
              <a:buNone/>
            </a:pPr>
            <a:r>
              <a:rPr lang="fr-FR" sz="1200" b="0" strike="noStrike" dirty="0">
                <a:latin typeface="Arial"/>
                <a:ea typeface="Arial"/>
                <a:cs typeface="Arial"/>
                <a:sym typeface="Arial"/>
              </a:rPr>
              <a:t>Il me reste donc a </a:t>
            </a:r>
            <a:r>
              <a:rPr lang="fr-FR" sz="1200" b="0" strike="noStrike" dirty="0" err="1">
                <a:latin typeface="Arial"/>
                <a:ea typeface="Arial"/>
                <a:cs typeface="Arial"/>
                <a:sym typeface="Arial"/>
              </a:rPr>
              <a:t>etablir</a:t>
            </a:r>
            <a:r>
              <a:rPr lang="fr-FR" sz="1200" b="0" strike="noStrike" dirty="0">
                <a:latin typeface="Arial"/>
                <a:ea typeface="Arial"/>
                <a:cs typeface="Arial"/>
                <a:sym typeface="Arial"/>
              </a:rPr>
              <a:t> la connexion .. En Mode WIFI et </a:t>
            </a:r>
            <a:endParaRPr sz="1200" b="0" strike="noStrike" dirty="0">
              <a:latin typeface="Arial"/>
              <a:ea typeface="Arial"/>
              <a:cs typeface="Arial"/>
              <a:sym typeface="Arial"/>
            </a:endParaRPr>
          </a:p>
        </p:txBody>
      </p:sp>
      <p:sp>
        <p:nvSpPr>
          <p:cNvPr id="343" name="Google Shape;343;g25ec158c6a2_1_270:notes"/>
          <p:cNvSpPr txBox="1"/>
          <p:nvPr/>
        </p:nvSpPr>
        <p:spPr>
          <a:xfrm>
            <a:off x="3884760" y="8685360"/>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5ebc37bdd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5ebc37bdd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5ebc37bdda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5ebc37bdd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374151"/>
                </a:solidFill>
                <a:effectLst/>
                <a:latin typeface="Söhne"/>
              </a:rPr>
              <a:t>Le schéma que nous avons ici montre les données </a:t>
            </a:r>
            <a:r>
              <a:rPr lang="fr-FR" b="0" i="0" dirty="0" err="1">
                <a:solidFill>
                  <a:srgbClr val="374151"/>
                </a:solidFill>
                <a:effectLst/>
                <a:latin typeface="Söhne"/>
              </a:rPr>
              <a:t>recupéres</a:t>
            </a:r>
            <a:r>
              <a:rPr lang="fr-FR" b="0" i="0" dirty="0">
                <a:solidFill>
                  <a:srgbClr val="374151"/>
                </a:solidFill>
                <a:effectLst/>
                <a:latin typeface="Söhne"/>
              </a:rPr>
              <a:t>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5ebc37bdd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5ebc37bdd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5ec158c6a2_1_3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25ec158c6a2_1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5b3275259f_2_1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Je </a:t>
            </a:r>
            <a:r>
              <a:rPr lang="fr-FR" dirty="0" err="1"/>
              <a:t>debute</a:t>
            </a:r>
            <a:r>
              <a:rPr lang="fr-FR" dirty="0"/>
              <a:t> par le contexte </a:t>
            </a:r>
            <a:r>
              <a:rPr lang="fr-FR" dirty="0" err="1"/>
              <a:t>general</a:t>
            </a:r>
            <a:r>
              <a:rPr lang="fr-FR" dirty="0"/>
              <a:t> qui mettra en </a:t>
            </a:r>
            <a:r>
              <a:rPr lang="fr-FR" dirty="0" err="1"/>
              <a:t>lumiere</a:t>
            </a:r>
            <a:r>
              <a:rPr lang="fr-FR" dirty="0"/>
              <a:t> l’importance de cette </a:t>
            </a:r>
            <a:r>
              <a:rPr lang="fr-FR" dirty="0" err="1"/>
              <a:t>realisation</a:t>
            </a:r>
            <a:r>
              <a:rPr lang="fr-FR" dirty="0"/>
              <a:t> </a:t>
            </a:r>
          </a:p>
          <a:p>
            <a:pPr marL="0" lvl="0" indent="0" algn="l" rtl="0">
              <a:spcBef>
                <a:spcPts val="0"/>
              </a:spcBef>
              <a:spcAft>
                <a:spcPts val="0"/>
              </a:spcAft>
              <a:buNone/>
            </a:pPr>
            <a:r>
              <a:rPr lang="fr-FR" dirty="0"/>
              <a:t>Ensuite on passe a la 2eme partie qui est l’analyse et la conception </a:t>
            </a:r>
          </a:p>
          <a:p>
            <a:pPr marL="0" lvl="0" indent="0" algn="l" rtl="0">
              <a:spcBef>
                <a:spcPts val="0"/>
              </a:spcBef>
              <a:spcAft>
                <a:spcPts val="0"/>
              </a:spcAft>
              <a:buNone/>
            </a:pPr>
            <a:r>
              <a:rPr lang="fr-FR" dirty="0"/>
              <a:t>La 3eme partie illustre les technologies utilisées</a:t>
            </a:r>
          </a:p>
          <a:p>
            <a:pPr marL="0" lvl="0" indent="0" algn="l" rtl="0">
              <a:spcBef>
                <a:spcPts val="0"/>
              </a:spcBef>
              <a:spcAft>
                <a:spcPts val="0"/>
              </a:spcAft>
              <a:buNone/>
            </a:pPr>
            <a:r>
              <a:rPr lang="fr-FR" dirty="0"/>
              <a:t>Quant a la 4eme partie est consacré a l’avancement du projet</a:t>
            </a:r>
          </a:p>
          <a:p>
            <a:pPr marL="0" lvl="0" indent="0" algn="l" rtl="0">
              <a:spcBef>
                <a:spcPts val="0"/>
              </a:spcBef>
              <a:spcAft>
                <a:spcPts val="0"/>
              </a:spcAft>
              <a:buNone/>
            </a:pPr>
            <a:r>
              <a:rPr lang="fr-FR" dirty="0"/>
              <a:t>Enfin , on  termine cette </a:t>
            </a:r>
            <a:r>
              <a:rPr lang="fr-FR" dirty="0" err="1"/>
              <a:t>presentation</a:t>
            </a:r>
            <a:r>
              <a:rPr lang="fr-FR" dirty="0"/>
              <a:t> par une conclusion </a:t>
            </a:r>
            <a:r>
              <a:rPr lang="fr-FR" dirty="0" err="1"/>
              <a:t>generale</a:t>
            </a:r>
            <a:r>
              <a:rPr lang="fr-FR" dirty="0"/>
              <a:t> </a:t>
            </a:r>
            <a:endParaRPr dirty="0"/>
          </a:p>
        </p:txBody>
      </p:sp>
      <p:sp>
        <p:nvSpPr>
          <p:cNvPr id="210" name="Google Shape;210;g25b3275259f_2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5b3275259f_2_18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b="0" i="0" u="none" strike="noStrike" dirty="0">
                <a:solidFill>
                  <a:srgbClr val="595959"/>
                </a:solidFill>
                <a:effectLst/>
                <a:latin typeface="Century Gothic" panose="020B0502020202020204" pitchFamily="34" charset="0"/>
              </a:rPr>
              <a:t>Tel qu’il a été mentionné dans notre présentation, j’réussi à </a:t>
            </a:r>
            <a:r>
              <a:rPr lang="fr-FR" sz="1800" b="0" i="0" u="none" strike="noStrike" dirty="0" err="1">
                <a:solidFill>
                  <a:srgbClr val="595959"/>
                </a:solidFill>
                <a:effectLst/>
                <a:latin typeface="Century Gothic" panose="020B0502020202020204" pitchFamily="34" charset="0"/>
              </a:rPr>
              <a:t>Develoopper</a:t>
            </a:r>
            <a:r>
              <a:rPr lang="fr-FR" sz="1800" b="0" i="0" u="none" strike="noStrike" dirty="0">
                <a:solidFill>
                  <a:srgbClr val="595959"/>
                </a:solidFill>
                <a:effectLst/>
                <a:latin typeface="Century Gothic" panose="020B0502020202020204" pitchFamily="34" charset="0"/>
              </a:rPr>
              <a:t> ..</a:t>
            </a:r>
            <a:endParaRPr lang="fr-FR" sz="1100" b="0" i="0" dirty="0">
              <a:solidFill>
                <a:srgbClr val="374151"/>
              </a:solidFill>
              <a:effectLst/>
              <a:latin typeface="Century Gothic" panose="020B0502020202020204" pitchFamily="34" charset="0"/>
            </a:endParaRPr>
          </a:p>
          <a:p>
            <a:pPr marL="0" lvl="0" indent="0" algn="l" rtl="0">
              <a:spcBef>
                <a:spcPts val="0"/>
              </a:spcBef>
              <a:spcAft>
                <a:spcPts val="0"/>
              </a:spcAft>
              <a:buNone/>
            </a:pPr>
            <a:endParaRPr dirty="0"/>
          </a:p>
        </p:txBody>
      </p:sp>
      <p:sp>
        <p:nvSpPr>
          <p:cNvPr id="519" name="Google Shape;519;g25b3275259f_2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5ebc37bdd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5ebc37bdd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45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b3275259f_2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Revenons maintenant au contexte </a:t>
            </a:r>
            <a:r>
              <a:rPr lang="fr-FR" dirty="0" err="1"/>
              <a:t>géneral</a:t>
            </a:r>
            <a:endParaRPr dirty="0"/>
          </a:p>
        </p:txBody>
      </p:sp>
      <p:sp>
        <p:nvSpPr>
          <p:cNvPr id="229" name="Google Shape;229;g25b3275259f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d21641550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notre projet, il est </a:t>
            </a:r>
            <a:r>
              <a:rPr lang="fr-FR" dirty="0" err="1"/>
              <a:t>necessaire</a:t>
            </a:r>
            <a:r>
              <a:rPr lang="fr-FR" dirty="0"/>
              <a:t>  … Face a cette problématique il est essentiel de trouver une solution </a:t>
            </a:r>
          </a:p>
        </p:txBody>
      </p:sp>
      <p:sp>
        <p:nvSpPr>
          <p:cNvPr id="235" name="Google Shape;235;g25d2164155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d21641550_0_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Se </a:t>
            </a:r>
            <a:r>
              <a:rPr lang="fr-FR" dirty="0" err="1"/>
              <a:t>presente</a:t>
            </a:r>
            <a:r>
              <a:rPr lang="fr-FR" dirty="0"/>
              <a:t> comme solution</a:t>
            </a:r>
            <a:endParaRPr dirty="0"/>
          </a:p>
        </p:txBody>
      </p:sp>
      <p:sp>
        <p:nvSpPr>
          <p:cNvPr id="244" name="Google Shape;244;g25d21641550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eded0697c_0_2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Poursuivons avec  l’analyse et la conception</a:t>
            </a:r>
            <a:endParaRPr dirty="0"/>
          </a:p>
        </p:txBody>
      </p:sp>
      <p:sp>
        <p:nvSpPr>
          <p:cNvPr id="253" name="Google Shape;253;g25eded0697c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5eded0697c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9" name="Google Shape;259;g25eded0697c_0_182:notes"/>
          <p:cNvSpPr txBox="1">
            <a:spLocks noGrp="1"/>
          </p:cNvSpPr>
          <p:nvPr>
            <p:ph type="body" idx="1"/>
          </p:nvPr>
        </p:nvSpPr>
        <p:spPr>
          <a:xfrm>
            <a:off x="685800" y="4400640"/>
            <a:ext cx="5486400" cy="3600300"/>
          </a:xfrm>
          <a:prstGeom prst="rect">
            <a:avLst/>
          </a:prstGeom>
          <a:noFill/>
          <a:ln>
            <a:noFill/>
          </a:ln>
        </p:spPr>
        <p:txBody>
          <a:bodyPr spcFirstLastPara="1" wrap="square" lIns="91425" tIns="45700" rIns="91425" bIns="45700" anchor="t" anchorCtr="0">
            <a:noAutofit/>
          </a:bodyPr>
          <a:lstStyle/>
          <a:p>
            <a:pPr marL="457200" lvl="0" indent="-285750" algn="just" rtl="0">
              <a:lnSpc>
                <a:spcPct val="100000"/>
              </a:lnSpc>
              <a:spcBef>
                <a:spcPts val="0"/>
              </a:spcBef>
              <a:spcAft>
                <a:spcPts val="0"/>
              </a:spcAft>
              <a:buClr>
                <a:srgbClr val="546472"/>
              </a:buClr>
              <a:buSzPts val="900"/>
              <a:buFont typeface="Century Gothic"/>
              <a:buAutoNum type="arabicPeriod"/>
            </a:pPr>
            <a:r>
              <a:rPr lang="fr-FR" dirty="0"/>
              <a:t>L’utilisateur doit  </a:t>
            </a:r>
            <a:r>
              <a:rPr lang="fr-FR" dirty="0" err="1"/>
              <a:t>selectionner</a:t>
            </a:r>
            <a:r>
              <a:rPr lang="fr-FR" dirty="0"/>
              <a:t> le mode GSM ou wifi et il s’</a:t>
            </a:r>
            <a:r>
              <a:rPr lang="fr-FR" dirty="0" err="1"/>
              <a:t>ithetifie</a:t>
            </a:r>
            <a:endParaRPr dirty="0"/>
          </a:p>
          <a:p>
            <a:pPr marL="457200" lvl="0" indent="-285750" algn="just" rtl="0">
              <a:lnSpc>
                <a:spcPct val="100000"/>
              </a:lnSpc>
              <a:spcBef>
                <a:spcPts val="0"/>
              </a:spcBef>
              <a:spcAft>
                <a:spcPts val="0"/>
              </a:spcAft>
              <a:buClr>
                <a:srgbClr val="546472"/>
              </a:buClr>
              <a:buSzPts val="900"/>
              <a:buFont typeface="Century Gothic"/>
              <a:buAutoNum type="arabicPeriod"/>
            </a:pPr>
            <a:r>
              <a:rPr lang="fr" sz="2000" dirty="0">
                <a:solidFill>
                  <a:srgbClr val="546472"/>
                </a:solidFill>
                <a:latin typeface="Century Gothic"/>
                <a:ea typeface="Century Gothic"/>
                <a:cs typeface="Century Gothic"/>
                <a:sym typeface="Century Gothic"/>
              </a:rPr>
              <a:t>Etablissement de connexion entre TGU-R et MQTT.</a:t>
            </a:r>
            <a:endParaRPr dirty="0"/>
          </a:p>
          <a:p>
            <a:pPr marL="457200" lvl="0" indent="-285750" algn="just" rtl="0">
              <a:lnSpc>
                <a:spcPct val="100000"/>
              </a:lnSpc>
              <a:spcBef>
                <a:spcPts val="0"/>
              </a:spcBef>
              <a:spcAft>
                <a:spcPts val="0"/>
              </a:spcAft>
              <a:buClr>
                <a:srgbClr val="546472"/>
              </a:buClr>
              <a:buSzPts val="900"/>
              <a:buFont typeface="Century Gothic"/>
              <a:buAutoNum type="arabicPeriod"/>
            </a:pPr>
            <a:r>
              <a:rPr lang="fr" sz="2000" dirty="0">
                <a:solidFill>
                  <a:srgbClr val="546472"/>
                </a:solidFill>
                <a:latin typeface="Century Gothic"/>
                <a:ea typeface="Century Gothic"/>
                <a:cs typeface="Century Gothic"/>
                <a:sym typeface="Century Gothic"/>
              </a:rPr>
              <a:t>Notre application recupere les informations des TGU-R</a:t>
            </a:r>
            <a:endParaRPr dirty="0"/>
          </a:p>
          <a:p>
            <a:pPr marL="457200" lvl="0" indent="-285750" algn="just" rtl="0">
              <a:lnSpc>
                <a:spcPct val="100000"/>
              </a:lnSpc>
              <a:spcBef>
                <a:spcPts val="0"/>
              </a:spcBef>
              <a:spcAft>
                <a:spcPts val="0"/>
              </a:spcAft>
              <a:buClr>
                <a:srgbClr val="546472"/>
              </a:buClr>
              <a:buSzPts val="900"/>
              <a:buFont typeface="Century Gothic"/>
              <a:buAutoNum type="arabicPeriod"/>
            </a:pPr>
            <a:r>
              <a:rPr lang="fr-FR" sz="2000" dirty="0">
                <a:solidFill>
                  <a:srgbClr val="546472"/>
                </a:solidFill>
                <a:latin typeface="Century Gothic"/>
                <a:ea typeface="Century Gothic"/>
                <a:cs typeface="Century Gothic"/>
                <a:sym typeface="Century Gothic"/>
              </a:rPr>
              <a:t>Affichage des </a:t>
            </a:r>
            <a:r>
              <a:rPr lang="fr-FR" sz="2000" dirty="0" err="1">
                <a:solidFill>
                  <a:srgbClr val="546472"/>
                </a:solidFill>
                <a:latin typeface="Century Gothic"/>
                <a:ea typeface="Century Gothic"/>
                <a:cs typeface="Century Gothic"/>
                <a:sym typeface="Century Gothic"/>
              </a:rPr>
              <a:t>donnees</a:t>
            </a:r>
            <a:r>
              <a:rPr lang="fr-FR" sz="2000" dirty="0">
                <a:solidFill>
                  <a:srgbClr val="546472"/>
                </a:solidFill>
                <a:latin typeface="Century Gothic"/>
                <a:ea typeface="Century Gothic"/>
                <a:cs typeface="Century Gothic"/>
                <a:sym typeface="Century Gothic"/>
              </a:rPr>
              <a:t> et </a:t>
            </a:r>
            <a:r>
              <a:rPr lang="fr-FR" sz="2000" dirty="0" err="1">
                <a:solidFill>
                  <a:srgbClr val="546472"/>
                </a:solidFill>
                <a:latin typeface="Century Gothic"/>
                <a:ea typeface="Century Gothic"/>
                <a:cs typeface="Century Gothic"/>
                <a:sym typeface="Century Gothic"/>
              </a:rPr>
              <a:t>lancemment</a:t>
            </a:r>
            <a:r>
              <a:rPr lang="fr-FR" sz="2000" dirty="0">
                <a:solidFill>
                  <a:srgbClr val="546472"/>
                </a:solidFill>
                <a:latin typeface="Century Gothic"/>
                <a:ea typeface="Century Gothic"/>
                <a:cs typeface="Century Gothic"/>
                <a:sym typeface="Century Gothic"/>
              </a:rPr>
              <a:t> des sessions ..</a:t>
            </a:r>
            <a:endParaRPr dirty="0"/>
          </a:p>
        </p:txBody>
      </p:sp>
      <p:sp>
        <p:nvSpPr>
          <p:cNvPr id="260" name="Google Shape;260;g25eded0697c_0_182:notes"/>
          <p:cNvSpPr txBox="1"/>
          <p:nvPr/>
        </p:nvSpPr>
        <p:spPr>
          <a:xfrm>
            <a:off x="3884760" y="8685360"/>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eded0697c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5eded0697c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374151"/>
                </a:solidFill>
                <a:effectLst/>
                <a:latin typeface="Söhne"/>
              </a:rPr>
              <a:t>Ce diagramme de classe illustre parfaitement la conception du projet</a:t>
            </a:r>
          </a:p>
          <a:p>
            <a:pPr marL="0" lvl="0" indent="0" algn="l" rtl="0">
              <a:spcBef>
                <a:spcPts val="0"/>
              </a:spcBef>
              <a:spcAft>
                <a:spcPts val="0"/>
              </a:spcAft>
              <a:buNone/>
            </a:pPr>
            <a:r>
              <a:rPr lang="fr-FR" b="0" i="0" dirty="0">
                <a:solidFill>
                  <a:srgbClr val="374151"/>
                </a:solidFill>
                <a:effectLst/>
                <a:latin typeface="Söhne"/>
              </a:rPr>
              <a:t>Cette classe est définie avec un constructeur prenant un pointeur vers un objet de type </a:t>
            </a:r>
            <a:r>
              <a:rPr lang="fr-FR" dirty="0" err="1"/>
              <a:t>Qwidget</a:t>
            </a:r>
            <a:r>
              <a:rPr lang="fr-FR" b="0" i="0" dirty="0">
                <a:solidFill>
                  <a:srgbClr val="000000"/>
                </a:solidFill>
                <a:effectLst/>
                <a:latin typeface="Arial"/>
              </a:rPr>
              <a:t> </a:t>
            </a:r>
            <a:r>
              <a:rPr lang="fr-FR" b="0" i="0" dirty="0">
                <a:solidFill>
                  <a:srgbClr val="374151"/>
                </a:solidFill>
                <a:effectLst/>
                <a:latin typeface="Söhne"/>
              </a:rPr>
              <a:t>en tant que paramètre parent, lui permettant ainsi de gérer l'interface graphique de la fenêtre principale</a:t>
            </a:r>
          </a:p>
          <a:p>
            <a:pPr marL="0" lvl="0" indent="0" algn="l" rtl="0">
              <a:spcBef>
                <a:spcPts val="0"/>
              </a:spcBef>
              <a:spcAft>
                <a:spcPts val="0"/>
              </a:spcAft>
              <a:buNone/>
            </a:pPr>
            <a:r>
              <a:rPr lang="fr-FR" b="0" i="0" dirty="0">
                <a:solidFill>
                  <a:srgbClr val="374151"/>
                </a:solidFill>
                <a:effectLst/>
                <a:latin typeface="Söhne"/>
              </a:rPr>
              <a:t>Un aspect intéressant de notre conception est la relation d'agrégation entre les classes </a:t>
            </a:r>
            <a:r>
              <a:rPr lang="fr-FR" b="0" i="0" dirty="0" err="1">
                <a:solidFill>
                  <a:srgbClr val="374151"/>
                </a:solidFill>
                <a:effectLst/>
                <a:latin typeface="Söhne"/>
              </a:rPr>
              <a:t>MainWindow</a:t>
            </a:r>
            <a:r>
              <a:rPr lang="fr-FR" b="0" i="0" dirty="0">
                <a:solidFill>
                  <a:srgbClr val="374151"/>
                </a:solidFill>
                <a:effectLst/>
                <a:latin typeface="Söhne"/>
              </a:rPr>
              <a:t> ET </a:t>
            </a:r>
            <a:r>
              <a:rPr lang="fr-FR" b="0" i="0" dirty="0" err="1">
                <a:solidFill>
                  <a:srgbClr val="374151"/>
                </a:solidFill>
                <a:effectLst/>
                <a:latin typeface="Söhne"/>
              </a:rPr>
              <a:t>TGURdata</a:t>
            </a:r>
            <a:r>
              <a:rPr lang="fr-FR" b="0" i="0" dirty="0">
                <a:solidFill>
                  <a:srgbClr val="374151"/>
                </a:solidFill>
                <a:effectLst/>
                <a:latin typeface="Söhne"/>
              </a:rPr>
              <a:t> et la  structure Configuration..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d21641550_0_1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la partie qui suit nous allons aborder les technologies utilisées</a:t>
            </a:r>
            <a:endParaRPr dirty="0"/>
          </a:p>
        </p:txBody>
      </p:sp>
      <p:sp>
        <p:nvSpPr>
          <p:cNvPr id="293" name="Google Shape;293;g25d21641550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ge de garde_visuel" type="blank">
  <p:cSld name="BLANK">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r="60515"/>
          <a:stretch/>
        </p:blipFill>
        <p:spPr>
          <a:xfrm rot="-5400000">
            <a:off x="3293129" y="-3293131"/>
            <a:ext cx="2564606" cy="9150866"/>
          </a:xfrm>
          <a:prstGeom prst="rect">
            <a:avLst/>
          </a:prstGeom>
          <a:noFill/>
          <a:ln>
            <a:noFill/>
          </a:ln>
        </p:spPr>
      </p:pic>
      <p:sp>
        <p:nvSpPr>
          <p:cNvPr id="58" name="Google Shape;58;p14"/>
          <p:cNvSpPr/>
          <p:nvPr/>
        </p:nvSpPr>
        <p:spPr>
          <a:xfrm>
            <a:off x="6154063" y="892969"/>
            <a:ext cx="2275284" cy="1678781"/>
          </a:xfrm>
          <a:prstGeom prst="rect">
            <a:avLst/>
          </a:prstGeom>
          <a:solidFill>
            <a:srgbClr val="BDD24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9" name="Google Shape;59;p14"/>
          <p:cNvSpPr/>
          <p:nvPr/>
        </p:nvSpPr>
        <p:spPr>
          <a:xfrm>
            <a:off x="703659" y="1263423"/>
            <a:ext cx="7347347" cy="2600325"/>
          </a:xfrm>
          <a:prstGeom prst="rect">
            <a:avLst/>
          </a:prstGeom>
          <a:solidFill>
            <a:srgbClr val="54647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60" name="Google Shape;60;p14"/>
          <p:cNvCxnSpPr/>
          <p:nvPr/>
        </p:nvCxnSpPr>
        <p:spPr>
          <a:xfrm>
            <a:off x="2672386" y="4644131"/>
            <a:ext cx="6478480" cy="0"/>
          </a:xfrm>
          <a:prstGeom prst="straightConnector1">
            <a:avLst/>
          </a:prstGeom>
          <a:noFill/>
          <a:ln w="19050" cap="flat" cmpd="sng">
            <a:solidFill>
              <a:srgbClr val="546472"/>
            </a:solidFill>
            <a:prstDash val="solid"/>
            <a:miter lim="800000"/>
            <a:headEnd type="none" w="sm" len="sm"/>
            <a:tailEnd type="none" w="sm" len="sm"/>
          </a:ln>
        </p:spPr>
      </p:cxnSp>
      <p:pic>
        <p:nvPicPr>
          <p:cNvPr id="61" name="Google Shape;61;p14"/>
          <p:cNvPicPr preferRelativeResize="0"/>
          <p:nvPr/>
        </p:nvPicPr>
        <p:blipFill rotWithShape="1">
          <a:blip r:embed="rId3">
            <a:alphaModFix/>
          </a:blip>
          <a:srcRect/>
          <a:stretch/>
        </p:blipFill>
        <p:spPr>
          <a:xfrm>
            <a:off x="-209666" y="-312545"/>
            <a:ext cx="2013974" cy="12055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5"/>
        <p:cNvGrpSpPr/>
        <p:nvPr/>
      </p:nvGrpSpPr>
      <p:grpSpPr>
        <a:xfrm>
          <a:off x="0" y="0"/>
          <a:ext cx="0" cy="0"/>
          <a:chOff x="0" y="0"/>
          <a:chExt cx="0" cy="0"/>
        </a:xfrm>
      </p:grpSpPr>
      <p:sp>
        <p:nvSpPr>
          <p:cNvPr id="156" name="Google Shape;156;p32"/>
          <p:cNvSpPr txBox="1">
            <a:spLocks noGrp="1"/>
          </p:cNvSpPr>
          <p:nvPr>
            <p:ph type="subTitle" idx="1"/>
          </p:nvPr>
        </p:nvSpPr>
        <p:spPr>
          <a:xfrm>
            <a:off x="457110" y="205200"/>
            <a:ext cx="8229300" cy="39810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57"/>
        <p:cNvGrpSpPr/>
        <p:nvPr/>
      </p:nvGrpSpPr>
      <p:grpSpPr>
        <a:xfrm>
          <a:off x="0" y="0"/>
          <a:ext cx="0" cy="0"/>
          <a:chOff x="0" y="0"/>
          <a:chExt cx="0" cy="0"/>
        </a:xfrm>
      </p:grpSpPr>
      <p:sp>
        <p:nvSpPr>
          <p:cNvPr id="158" name="Google Shape;158;p33"/>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9" name="Google Shape;159;p33"/>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60" name="Google Shape;160;p33"/>
          <p:cNvSpPr txBox="1">
            <a:spLocks noGrp="1"/>
          </p:cNvSpPr>
          <p:nvPr>
            <p:ph type="body" idx="2"/>
          </p:nvPr>
        </p:nvSpPr>
        <p:spPr>
          <a:xfrm>
            <a:off x="4673970" y="1203390"/>
            <a:ext cx="4015800" cy="2983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61" name="Google Shape;161;p33"/>
          <p:cNvSpPr txBox="1">
            <a:spLocks noGrp="1"/>
          </p:cNvSpPr>
          <p:nvPr>
            <p:ph type="body" idx="3"/>
          </p:nvPr>
        </p:nvSpPr>
        <p:spPr>
          <a:xfrm>
            <a:off x="457110" y="276156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4" name="Google Shape;164;p34"/>
          <p:cNvSpPr txBox="1">
            <a:spLocks noGrp="1"/>
          </p:cNvSpPr>
          <p:nvPr>
            <p:ph type="body" idx="1"/>
          </p:nvPr>
        </p:nvSpPr>
        <p:spPr>
          <a:xfrm>
            <a:off x="457110" y="1203390"/>
            <a:ext cx="4015800" cy="2983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65" name="Google Shape;165;p34"/>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66" name="Google Shape;166;p34"/>
          <p:cNvSpPr txBox="1">
            <a:spLocks noGrp="1"/>
          </p:cNvSpPr>
          <p:nvPr>
            <p:ph type="body" idx="3"/>
          </p:nvPr>
        </p:nvSpPr>
        <p:spPr>
          <a:xfrm>
            <a:off x="4673970" y="276156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7"/>
        <p:cNvGrpSpPr/>
        <p:nvPr/>
      </p:nvGrpSpPr>
      <p:grpSpPr>
        <a:xfrm>
          <a:off x="0" y="0"/>
          <a:ext cx="0" cy="0"/>
          <a:chOff x="0" y="0"/>
          <a:chExt cx="0" cy="0"/>
        </a:xfrm>
      </p:grpSpPr>
      <p:sp>
        <p:nvSpPr>
          <p:cNvPr id="168" name="Google Shape;168;p35"/>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9" name="Google Shape;169;p35"/>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70" name="Google Shape;170;p35"/>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71" name="Google Shape;171;p35"/>
          <p:cNvSpPr txBox="1">
            <a:spLocks noGrp="1"/>
          </p:cNvSpPr>
          <p:nvPr>
            <p:ph type="body" idx="3"/>
          </p:nvPr>
        </p:nvSpPr>
        <p:spPr>
          <a:xfrm>
            <a:off x="457110" y="276156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4" name="Google Shape;174;p36"/>
          <p:cNvSpPr txBox="1">
            <a:spLocks noGrp="1"/>
          </p:cNvSpPr>
          <p:nvPr>
            <p:ph type="body" idx="1"/>
          </p:nvPr>
        </p:nvSpPr>
        <p:spPr>
          <a:xfrm>
            <a:off x="457110" y="120339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75" name="Google Shape;175;p36"/>
          <p:cNvSpPr txBox="1">
            <a:spLocks noGrp="1"/>
          </p:cNvSpPr>
          <p:nvPr>
            <p:ph type="body" idx="2"/>
          </p:nvPr>
        </p:nvSpPr>
        <p:spPr>
          <a:xfrm>
            <a:off x="457110" y="2761560"/>
            <a:ext cx="82293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76"/>
        <p:cNvGrpSpPr/>
        <p:nvPr/>
      </p:nvGrpSpPr>
      <p:grpSpPr>
        <a:xfrm>
          <a:off x="0" y="0"/>
          <a:ext cx="0" cy="0"/>
          <a:chOff x="0" y="0"/>
          <a:chExt cx="0" cy="0"/>
        </a:xfrm>
      </p:grpSpPr>
      <p:sp>
        <p:nvSpPr>
          <p:cNvPr id="177" name="Google Shape;177;p37"/>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8" name="Google Shape;178;p37"/>
          <p:cNvSpPr txBox="1">
            <a:spLocks noGrp="1"/>
          </p:cNvSpPr>
          <p:nvPr>
            <p:ph type="body" idx="1"/>
          </p:nvPr>
        </p:nvSpPr>
        <p:spPr>
          <a:xfrm>
            <a:off x="45711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79" name="Google Shape;179;p37"/>
          <p:cNvSpPr txBox="1">
            <a:spLocks noGrp="1"/>
          </p:cNvSpPr>
          <p:nvPr>
            <p:ph type="body" idx="2"/>
          </p:nvPr>
        </p:nvSpPr>
        <p:spPr>
          <a:xfrm>
            <a:off x="4673970" y="120339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0" name="Google Shape;180;p37"/>
          <p:cNvSpPr txBox="1">
            <a:spLocks noGrp="1"/>
          </p:cNvSpPr>
          <p:nvPr>
            <p:ph type="body" idx="3"/>
          </p:nvPr>
        </p:nvSpPr>
        <p:spPr>
          <a:xfrm>
            <a:off x="457110" y="276156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1" name="Google Shape;181;p37"/>
          <p:cNvSpPr txBox="1">
            <a:spLocks noGrp="1"/>
          </p:cNvSpPr>
          <p:nvPr>
            <p:ph type="body" idx="4"/>
          </p:nvPr>
        </p:nvSpPr>
        <p:spPr>
          <a:xfrm>
            <a:off x="4673970" y="2761560"/>
            <a:ext cx="40158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2"/>
        <p:cNvGrpSpPr/>
        <p:nvPr/>
      </p:nvGrpSpPr>
      <p:grpSpPr>
        <a:xfrm>
          <a:off x="0" y="0"/>
          <a:ext cx="0" cy="0"/>
          <a:chOff x="0" y="0"/>
          <a:chExt cx="0" cy="0"/>
        </a:xfrm>
      </p:grpSpPr>
      <p:sp>
        <p:nvSpPr>
          <p:cNvPr id="183" name="Google Shape;183;p38"/>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4" name="Google Shape;184;p38"/>
          <p:cNvSpPr txBox="1">
            <a:spLocks noGrp="1"/>
          </p:cNvSpPr>
          <p:nvPr>
            <p:ph type="body" idx="1"/>
          </p:nvPr>
        </p:nvSpPr>
        <p:spPr>
          <a:xfrm>
            <a:off x="457110" y="120339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5" name="Google Shape;185;p38"/>
          <p:cNvSpPr txBox="1">
            <a:spLocks noGrp="1"/>
          </p:cNvSpPr>
          <p:nvPr>
            <p:ph type="body" idx="2"/>
          </p:nvPr>
        </p:nvSpPr>
        <p:spPr>
          <a:xfrm>
            <a:off x="3239730" y="120339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6" name="Google Shape;186;p38"/>
          <p:cNvSpPr txBox="1">
            <a:spLocks noGrp="1"/>
          </p:cNvSpPr>
          <p:nvPr>
            <p:ph type="body" idx="3"/>
          </p:nvPr>
        </p:nvSpPr>
        <p:spPr>
          <a:xfrm>
            <a:off x="6022350" y="120339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7" name="Google Shape;187;p38"/>
          <p:cNvSpPr txBox="1">
            <a:spLocks noGrp="1"/>
          </p:cNvSpPr>
          <p:nvPr>
            <p:ph type="body" idx="4"/>
          </p:nvPr>
        </p:nvSpPr>
        <p:spPr>
          <a:xfrm>
            <a:off x="457110" y="276156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8" name="Google Shape;188;p38"/>
          <p:cNvSpPr txBox="1">
            <a:spLocks noGrp="1"/>
          </p:cNvSpPr>
          <p:nvPr>
            <p:ph type="body" idx="5"/>
          </p:nvPr>
        </p:nvSpPr>
        <p:spPr>
          <a:xfrm>
            <a:off x="3239730" y="276156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89" name="Google Shape;189;p38"/>
          <p:cNvSpPr txBox="1">
            <a:spLocks noGrp="1"/>
          </p:cNvSpPr>
          <p:nvPr>
            <p:ph type="body" idx="6"/>
          </p:nvPr>
        </p:nvSpPr>
        <p:spPr>
          <a:xfrm>
            <a:off x="6022350" y="2761560"/>
            <a:ext cx="2649900" cy="14226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ge de garde_visuel_foncé">
  <p:cSld name="Page de garde_visuel_foncé">
    <p:spTree>
      <p:nvGrpSpPr>
        <p:cNvPr id="1" name="Shape 62"/>
        <p:cNvGrpSpPr/>
        <p:nvPr/>
      </p:nvGrpSpPr>
      <p:grpSpPr>
        <a:xfrm>
          <a:off x="0" y="0"/>
          <a:ext cx="0" cy="0"/>
          <a:chOff x="0" y="0"/>
          <a:chExt cx="0" cy="0"/>
        </a:xfrm>
      </p:grpSpPr>
      <p:pic>
        <p:nvPicPr>
          <p:cNvPr id="63" name="Google Shape;63;p15"/>
          <p:cNvPicPr preferRelativeResize="0"/>
          <p:nvPr/>
        </p:nvPicPr>
        <p:blipFill rotWithShape="1">
          <a:blip r:embed="rId2">
            <a:alphaModFix/>
          </a:blip>
          <a:srcRect r="60515"/>
          <a:stretch/>
        </p:blipFill>
        <p:spPr>
          <a:xfrm rot="-5400000">
            <a:off x="3293129" y="-3293131"/>
            <a:ext cx="2564606" cy="9150866"/>
          </a:xfrm>
          <a:prstGeom prst="rect">
            <a:avLst/>
          </a:prstGeom>
          <a:noFill/>
          <a:ln>
            <a:noFill/>
          </a:ln>
        </p:spPr>
      </p:pic>
      <p:sp>
        <p:nvSpPr>
          <p:cNvPr id="64" name="Google Shape;64;p15"/>
          <p:cNvSpPr/>
          <p:nvPr/>
        </p:nvSpPr>
        <p:spPr>
          <a:xfrm>
            <a:off x="6154063" y="892969"/>
            <a:ext cx="2275284" cy="1678781"/>
          </a:xfrm>
          <a:prstGeom prst="rect">
            <a:avLst/>
          </a:prstGeom>
          <a:solidFill>
            <a:srgbClr val="BDD24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5" name="Google Shape;65;p15"/>
          <p:cNvSpPr/>
          <p:nvPr/>
        </p:nvSpPr>
        <p:spPr>
          <a:xfrm>
            <a:off x="703659" y="1263423"/>
            <a:ext cx="7347347" cy="2600325"/>
          </a:xfrm>
          <a:prstGeom prst="rect">
            <a:avLst/>
          </a:prstGeom>
          <a:solidFill>
            <a:srgbClr val="000D2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66" name="Google Shape;66;p15"/>
          <p:cNvCxnSpPr/>
          <p:nvPr/>
        </p:nvCxnSpPr>
        <p:spPr>
          <a:xfrm>
            <a:off x="2672386" y="4644131"/>
            <a:ext cx="6478480" cy="0"/>
          </a:xfrm>
          <a:prstGeom prst="straightConnector1">
            <a:avLst/>
          </a:prstGeom>
          <a:noFill/>
          <a:ln w="19050" cap="flat" cmpd="sng">
            <a:solidFill>
              <a:srgbClr val="546472"/>
            </a:solidFill>
            <a:prstDash val="solid"/>
            <a:miter lim="800000"/>
            <a:headEnd type="none" w="sm" len="sm"/>
            <a:tailEnd type="none" w="sm" len="sm"/>
          </a:ln>
        </p:spPr>
      </p:cxnSp>
      <p:pic>
        <p:nvPicPr>
          <p:cNvPr id="67" name="Google Shape;67;p15"/>
          <p:cNvPicPr preferRelativeResize="0"/>
          <p:nvPr/>
        </p:nvPicPr>
        <p:blipFill rotWithShape="1">
          <a:blip r:embed="rId3">
            <a:alphaModFix/>
          </a:blip>
          <a:srcRect/>
          <a:stretch/>
        </p:blipFill>
        <p:spPr>
          <a:xfrm>
            <a:off x="95250" y="85974"/>
            <a:ext cx="1743538" cy="5109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age de garde_claire">
  <p:cSld name="Page de garde_claire">
    <p:spTree>
      <p:nvGrpSpPr>
        <p:cNvPr id="1" name="Shape 68"/>
        <p:cNvGrpSpPr/>
        <p:nvPr/>
      </p:nvGrpSpPr>
      <p:grpSpPr>
        <a:xfrm>
          <a:off x="0" y="0"/>
          <a:ext cx="0" cy="0"/>
          <a:chOff x="0" y="0"/>
          <a:chExt cx="0" cy="0"/>
        </a:xfrm>
      </p:grpSpPr>
      <p:cxnSp>
        <p:nvCxnSpPr>
          <p:cNvPr id="69" name="Google Shape;69;p16"/>
          <p:cNvCxnSpPr/>
          <p:nvPr/>
        </p:nvCxnSpPr>
        <p:spPr>
          <a:xfrm>
            <a:off x="0" y="499369"/>
            <a:ext cx="8555855" cy="0"/>
          </a:xfrm>
          <a:prstGeom prst="straightConnector1">
            <a:avLst/>
          </a:prstGeom>
          <a:noFill/>
          <a:ln w="19050" cap="flat" cmpd="sng">
            <a:solidFill>
              <a:srgbClr val="546472"/>
            </a:solidFill>
            <a:prstDash val="solid"/>
            <a:miter lim="800000"/>
            <a:headEnd type="none" w="sm" len="sm"/>
            <a:tailEnd type="none" w="sm" len="sm"/>
          </a:ln>
        </p:spPr>
      </p:cxnSp>
      <p:cxnSp>
        <p:nvCxnSpPr>
          <p:cNvPr id="70" name="Google Shape;70;p16"/>
          <p:cNvCxnSpPr/>
          <p:nvPr/>
        </p:nvCxnSpPr>
        <p:spPr>
          <a:xfrm>
            <a:off x="1950868" y="4644131"/>
            <a:ext cx="6478480" cy="0"/>
          </a:xfrm>
          <a:prstGeom prst="straightConnector1">
            <a:avLst/>
          </a:prstGeom>
          <a:noFill/>
          <a:ln w="19050" cap="flat" cmpd="sng">
            <a:solidFill>
              <a:srgbClr val="546472"/>
            </a:solidFill>
            <a:prstDash val="solid"/>
            <a:miter lim="800000"/>
            <a:headEnd type="none" w="sm" len="sm"/>
            <a:tailEnd type="none" w="sm" len="sm"/>
          </a:ln>
        </p:spPr>
      </p:cxnSp>
      <p:sp>
        <p:nvSpPr>
          <p:cNvPr id="71" name="Google Shape;71;p16"/>
          <p:cNvSpPr/>
          <p:nvPr/>
        </p:nvSpPr>
        <p:spPr>
          <a:xfrm>
            <a:off x="1757779" y="4587536"/>
            <a:ext cx="113190" cy="113190"/>
          </a:xfrm>
          <a:prstGeom prst="ellipse">
            <a:avLst/>
          </a:prstGeom>
          <a:solidFill>
            <a:srgbClr val="54647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2" name="Google Shape;72;p16"/>
          <p:cNvSpPr/>
          <p:nvPr/>
        </p:nvSpPr>
        <p:spPr>
          <a:xfrm>
            <a:off x="1564690" y="4587536"/>
            <a:ext cx="113190" cy="113190"/>
          </a:xfrm>
          <a:prstGeom prst="ellipse">
            <a:avLst/>
          </a:prstGeom>
          <a:solidFill>
            <a:srgbClr val="54647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3" name="Google Shape;73;p16"/>
          <p:cNvSpPr/>
          <p:nvPr/>
        </p:nvSpPr>
        <p:spPr>
          <a:xfrm>
            <a:off x="1371601" y="4587536"/>
            <a:ext cx="113190" cy="11319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74" name="Google Shape;74;p16"/>
          <p:cNvPicPr preferRelativeResize="0"/>
          <p:nvPr/>
        </p:nvPicPr>
        <p:blipFill rotWithShape="1">
          <a:blip r:embed="rId2">
            <a:alphaModFix/>
          </a:blip>
          <a:srcRect/>
          <a:stretch/>
        </p:blipFill>
        <p:spPr>
          <a:xfrm>
            <a:off x="95463" y="48011"/>
            <a:ext cx="1855405" cy="404478"/>
          </a:xfrm>
          <a:prstGeom prst="rect">
            <a:avLst/>
          </a:prstGeom>
          <a:noFill/>
          <a:ln>
            <a:noFill/>
          </a:ln>
        </p:spPr>
      </p:pic>
      <p:sp>
        <p:nvSpPr>
          <p:cNvPr id="75" name="Google Shape;75;p16"/>
          <p:cNvSpPr/>
          <p:nvPr/>
        </p:nvSpPr>
        <p:spPr>
          <a:xfrm>
            <a:off x="8336132" y="0"/>
            <a:ext cx="807868" cy="5143500"/>
          </a:xfrm>
          <a:prstGeom prst="rect">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mmaire_clair">
  <p:cSld name="Sommaire_clair">
    <p:spTree>
      <p:nvGrpSpPr>
        <p:cNvPr id="1" name="Shape 85"/>
        <p:cNvGrpSpPr/>
        <p:nvPr/>
      </p:nvGrpSpPr>
      <p:grpSpPr>
        <a:xfrm>
          <a:off x="0" y="0"/>
          <a:ext cx="0" cy="0"/>
          <a:chOff x="0" y="0"/>
          <a:chExt cx="0" cy="0"/>
        </a:xfrm>
      </p:grpSpPr>
      <p:sp>
        <p:nvSpPr>
          <p:cNvPr id="86" name="Google Shape;86;p18"/>
          <p:cNvSpPr txBox="1"/>
          <p:nvPr/>
        </p:nvSpPr>
        <p:spPr>
          <a:xfrm>
            <a:off x="235757" y="-39290"/>
            <a:ext cx="6411897" cy="530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3000" b="1">
                <a:solidFill>
                  <a:srgbClr val="546472"/>
                </a:solidFill>
                <a:latin typeface="Century Gothic"/>
                <a:ea typeface="Century Gothic"/>
                <a:cs typeface="Century Gothic"/>
                <a:sym typeface="Century Gothic"/>
              </a:rPr>
              <a:t>Sommaire</a:t>
            </a:r>
            <a:endParaRPr sz="1100"/>
          </a:p>
        </p:txBody>
      </p:sp>
      <p:cxnSp>
        <p:nvCxnSpPr>
          <p:cNvPr id="87" name="Google Shape;87;p18"/>
          <p:cNvCxnSpPr/>
          <p:nvPr/>
        </p:nvCxnSpPr>
        <p:spPr>
          <a:xfrm>
            <a:off x="0" y="499369"/>
            <a:ext cx="8555855" cy="0"/>
          </a:xfrm>
          <a:prstGeom prst="straightConnector1">
            <a:avLst/>
          </a:prstGeom>
          <a:noFill/>
          <a:ln w="19050" cap="flat" cmpd="sng">
            <a:solidFill>
              <a:srgbClr val="546472"/>
            </a:solidFill>
            <a:prstDash val="solid"/>
            <a:miter lim="800000"/>
            <a:headEnd type="none" w="sm" len="sm"/>
            <a:tailEnd type="none" w="sm" len="sm"/>
          </a:ln>
        </p:spPr>
      </p:cxnSp>
      <p:cxnSp>
        <p:nvCxnSpPr>
          <p:cNvPr id="88" name="Google Shape;88;p18"/>
          <p:cNvCxnSpPr/>
          <p:nvPr/>
        </p:nvCxnSpPr>
        <p:spPr>
          <a:xfrm>
            <a:off x="0" y="4644131"/>
            <a:ext cx="8429348" cy="0"/>
          </a:xfrm>
          <a:prstGeom prst="straightConnector1">
            <a:avLst/>
          </a:prstGeom>
          <a:noFill/>
          <a:ln w="19050" cap="flat" cmpd="sng">
            <a:solidFill>
              <a:srgbClr val="546472"/>
            </a:solidFill>
            <a:prstDash val="solid"/>
            <a:miter lim="800000"/>
            <a:headEnd type="none" w="sm" len="sm"/>
            <a:tailEnd type="none" w="sm" len="sm"/>
          </a:ln>
        </p:spPr>
      </p:cxnSp>
      <p:sp>
        <p:nvSpPr>
          <p:cNvPr id="89" name="Google Shape;89;p18"/>
          <p:cNvSpPr/>
          <p:nvPr/>
        </p:nvSpPr>
        <p:spPr>
          <a:xfrm>
            <a:off x="8336132" y="446103"/>
            <a:ext cx="807868" cy="106531"/>
          </a:xfrm>
          <a:prstGeom prst="rect">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0" name="Google Shape;90;p18"/>
          <p:cNvPicPr preferRelativeResize="0"/>
          <p:nvPr/>
        </p:nvPicPr>
        <p:blipFill rotWithShape="1">
          <a:blip r:embed="rId2">
            <a:alphaModFix/>
          </a:blip>
          <a:srcRect l="12965" t="35609" r="7664" b="30526"/>
          <a:stretch/>
        </p:blipFill>
        <p:spPr>
          <a:xfrm>
            <a:off x="7932131" y="75878"/>
            <a:ext cx="1174998" cy="3000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age pour contenu_claire">
  <p:cSld name="Page pour contenu_claire">
    <p:spTree>
      <p:nvGrpSpPr>
        <p:cNvPr id="1" name="Shape 104"/>
        <p:cNvGrpSpPr/>
        <p:nvPr/>
      </p:nvGrpSpPr>
      <p:grpSpPr>
        <a:xfrm>
          <a:off x="0" y="0"/>
          <a:ext cx="0" cy="0"/>
          <a:chOff x="0" y="0"/>
          <a:chExt cx="0" cy="0"/>
        </a:xfrm>
      </p:grpSpPr>
      <p:cxnSp>
        <p:nvCxnSpPr>
          <p:cNvPr id="105" name="Google Shape;105;p21"/>
          <p:cNvCxnSpPr/>
          <p:nvPr/>
        </p:nvCxnSpPr>
        <p:spPr>
          <a:xfrm>
            <a:off x="0" y="499369"/>
            <a:ext cx="8555855" cy="0"/>
          </a:xfrm>
          <a:prstGeom prst="straightConnector1">
            <a:avLst/>
          </a:prstGeom>
          <a:noFill/>
          <a:ln w="19050" cap="flat" cmpd="sng">
            <a:solidFill>
              <a:srgbClr val="546472"/>
            </a:solidFill>
            <a:prstDash val="solid"/>
            <a:miter lim="800000"/>
            <a:headEnd type="none" w="sm" len="sm"/>
            <a:tailEnd type="none" w="sm" len="sm"/>
          </a:ln>
        </p:spPr>
      </p:cxnSp>
      <p:cxnSp>
        <p:nvCxnSpPr>
          <p:cNvPr id="106" name="Google Shape;106;p21"/>
          <p:cNvCxnSpPr/>
          <p:nvPr/>
        </p:nvCxnSpPr>
        <p:spPr>
          <a:xfrm>
            <a:off x="0" y="4644131"/>
            <a:ext cx="8429348" cy="0"/>
          </a:xfrm>
          <a:prstGeom prst="straightConnector1">
            <a:avLst/>
          </a:prstGeom>
          <a:noFill/>
          <a:ln w="19050" cap="flat" cmpd="sng">
            <a:solidFill>
              <a:srgbClr val="546472"/>
            </a:solidFill>
            <a:prstDash val="solid"/>
            <a:miter lim="800000"/>
            <a:headEnd type="none" w="sm" len="sm"/>
            <a:tailEnd type="none" w="sm" len="sm"/>
          </a:ln>
        </p:spPr>
      </p:cxnSp>
      <p:sp>
        <p:nvSpPr>
          <p:cNvPr id="107" name="Google Shape;107;p21"/>
          <p:cNvSpPr/>
          <p:nvPr/>
        </p:nvSpPr>
        <p:spPr>
          <a:xfrm>
            <a:off x="8336132" y="446103"/>
            <a:ext cx="807868" cy="106531"/>
          </a:xfrm>
          <a:prstGeom prst="rect">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08" name="Google Shape;108;p21"/>
          <p:cNvPicPr preferRelativeResize="0"/>
          <p:nvPr/>
        </p:nvPicPr>
        <p:blipFill rotWithShape="1">
          <a:blip r:embed="rId2">
            <a:alphaModFix/>
          </a:blip>
          <a:srcRect l="12965" t="35609" r="7664" b="30526"/>
          <a:stretch/>
        </p:blipFill>
        <p:spPr>
          <a:xfrm>
            <a:off x="7932131" y="75878"/>
            <a:ext cx="1174998" cy="30008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5" name="Google Shape;145;p28"/>
          <p:cNvSpPr txBox="1">
            <a:spLocks noGrp="1"/>
          </p:cNvSpPr>
          <p:nvPr>
            <p:ph type="subTitle" idx="1"/>
          </p:nvPr>
        </p:nvSpPr>
        <p:spPr>
          <a:xfrm>
            <a:off x="457110" y="1203390"/>
            <a:ext cx="8229300" cy="29832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8" name="Google Shape;148;p29"/>
          <p:cNvSpPr txBox="1">
            <a:spLocks noGrp="1"/>
          </p:cNvSpPr>
          <p:nvPr>
            <p:ph type="body" idx="1"/>
          </p:nvPr>
        </p:nvSpPr>
        <p:spPr>
          <a:xfrm>
            <a:off x="457110" y="1203390"/>
            <a:ext cx="8229300" cy="2983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 name="Google Shape;151;p30"/>
          <p:cNvSpPr txBox="1">
            <a:spLocks noGrp="1"/>
          </p:cNvSpPr>
          <p:nvPr>
            <p:ph type="body" idx="1"/>
          </p:nvPr>
        </p:nvSpPr>
        <p:spPr>
          <a:xfrm>
            <a:off x="457110" y="1203390"/>
            <a:ext cx="4015800" cy="2983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
        <p:nvSpPr>
          <p:cNvPr id="152" name="Google Shape;152;p30"/>
          <p:cNvSpPr txBox="1">
            <a:spLocks noGrp="1"/>
          </p:cNvSpPr>
          <p:nvPr>
            <p:ph type="body" idx="2"/>
          </p:nvPr>
        </p:nvSpPr>
        <p:spPr>
          <a:xfrm>
            <a:off x="4673970" y="1203390"/>
            <a:ext cx="4015800" cy="2983200"/>
          </a:xfrm>
          <a:prstGeom prst="rect">
            <a:avLst/>
          </a:prstGeom>
          <a:noFill/>
          <a:ln>
            <a:noFill/>
          </a:ln>
        </p:spPr>
        <p:txBody>
          <a:bodyPr spcFirstLastPara="1" wrap="square" lIns="0" tIns="0" rIns="0" bIns="0" anchor="t" anchorCtr="0">
            <a:normAutofit/>
          </a:bodyPr>
          <a:lstStyle>
            <a:lvl1pPr marL="457200" lvl="0" indent="-228600" algn="l" rtl="0">
              <a:lnSpc>
                <a:spcPct val="100000"/>
              </a:lnSpc>
              <a:spcBef>
                <a:spcPts val="0"/>
              </a:spcBef>
              <a:spcAft>
                <a:spcPts val="0"/>
              </a:spcAft>
              <a:buSzPts val="1100"/>
              <a:buNone/>
              <a:defRPr/>
            </a:lvl1pPr>
            <a:lvl2pPr marL="914400" lvl="1" indent="-228600" algn="l" rtl="0">
              <a:lnSpc>
                <a:spcPct val="100000"/>
              </a:lnSpc>
              <a:spcBef>
                <a:spcPts val="0"/>
              </a:spcBef>
              <a:spcAft>
                <a:spcPts val="0"/>
              </a:spcAft>
              <a:buSzPts val="1100"/>
              <a:buNone/>
              <a:defRPr/>
            </a:lvl2pPr>
            <a:lvl3pPr marL="1371600" lvl="2" indent="-228600" algn="l" rtl="0">
              <a:lnSpc>
                <a:spcPct val="100000"/>
              </a:lnSpc>
              <a:spcBef>
                <a:spcPts val="0"/>
              </a:spcBef>
              <a:spcAft>
                <a:spcPts val="0"/>
              </a:spcAft>
              <a:buSzPts val="1100"/>
              <a:buNone/>
              <a:defRPr/>
            </a:lvl3pPr>
            <a:lvl4pPr marL="1828800" lvl="3" indent="-228600" algn="l" rtl="0">
              <a:lnSpc>
                <a:spcPct val="100000"/>
              </a:lnSpc>
              <a:spcBef>
                <a:spcPts val="0"/>
              </a:spcBef>
              <a:spcAft>
                <a:spcPts val="0"/>
              </a:spcAft>
              <a:buSzPts val="1100"/>
              <a:buNone/>
              <a:defRPr/>
            </a:lvl4pPr>
            <a:lvl5pPr marL="2286000" lvl="4" indent="-228600" algn="l" rtl="0">
              <a:lnSpc>
                <a:spcPct val="100000"/>
              </a:lnSpc>
              <a:spcBef>
                <a:spcPts val="0"/>
              </a:spcBef>
              <a:spcAft>
                <a:spcPts val="0"/>
              </a:spcAft>
              <a:buSzPts val="1100"/>
              <a:buNone/>
              <a:defRPr/>
            </a:lvl5pPr>
            <a:lvl6pPr marL="2743200" lvl="5" indent="-228600" algn="l" rtl="0">
              <a:lnSpc>
                <a:spcPct val="100000"/>
              </a:lnSpc>
              <a:spcBef>
                <a:spcPts val="0"/>
              </a:spcBef>
              <a:spcAft>
                <a:spcPts val="0"/>
              </a:spcAft>
              <a:buSzPts val="1100"/>
              <a:buNone/>
              <a:defRPr/>
            </a:lvl6pPr>
            <a:lvl7pPr marL="3200400" lvl="6" indent="-228600" algn="l" rtl="0">
              <a:lnSpc>
                <a:spcPct val="100000"/>
              </a:lnSpc>
              <a:spcBef>
                <a:spcPts val="0"/>
              </a:spcBef>
              <a:spcAft>
                <a:spcPts val="0"/>
              </a:spcAft>
              <a:buSzPts val="1100"/>
              <a:buNone/>
              <a:defRPr/>
            </a:lvl7pPr>
            <a:lvl8pPr marL="3657600" lvl="7" indent="-228600" algn="l" rtl="0">
              <a:lnSpc>
                <a:spcPct val="100000"/>
              </a:lnSpc>
              <a:spcBef>
                <a:spcPts val="0"/>
              </a:spcBef>
              <a:spcAft>
                <a:spcPts val="0"/>
              </a:spcAft>
              <a:buSzPts val="1100"/>
              <a:buNone/>
              <a:defRPr/>
            </a:lvl8pPr>
            <a:lvl9pPr marL="4114800" lvl="8" indent="-228600" algn="l" rtl="0">
              <a:lnSpc>
                <a:spcPct val="100000"/>
              </a:lnSpc>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cxnSp>
        <p:nvCxnSpPr>
          <p:cNvPr id="133" name="Google Shape;133;p26"/>
          <p:cNvCxnSpPr/>
          <p:nvPr/>
        </p:nvCxnSpPr>
        <p:spPr>
          <a:xfrm>
            <a:off x="0" y="499500"/>
            <a:ext cx="8556000" cy="300"/>
          </a:xfrm>
          <a:prstGeom prst="straightConnector1">
            <a:avLst/>
          </a:prstGeom>
          <a:noFill/>
          <a:ln w="19075" cap="flat" cmpd="sng">
            <a:solidFill>
              <a:srgbClr val="546472"/>
            </a:solidFill>
            <a:prstDash val="solid"/>
            <a:miter lim="8000"/>
            <a:headEnd type="none" w="sm" len="sm"/>
            <a:tailEnd type="none" w="sm" len="sm"/>
          </a:ln>
        </p:spPr>
      </p:cxnSp>
      <p:cxnSp>
        <p:nvCxnSpPr>
          <p:cNvPr id="134" name="Google Shape;134;p26"/>
          <p:cNvCxnSpPr/>
          <p:nvPr/>
        </p:nvCxnSpPr>
        <p:spPr>
          <a:xfrm>
            <a:off x="1950750" y="4644000"/>
            <a:ext cx="6478800" cy="300"/>
          </a:xfrm>
          <a:prstGeom prst="straightConnector1">
            <a:avLst/>
          </a:prstGeom>
          <a:noFill/>
          <a:ln w="19075" cap="flat" cmpd="sng">
            <a:solidFill>
              <a:srgbClr val="546472"/>
            </a:solidFill>
            <a:prstDash val="solid"/>
            <a:miter lim="8000"/>
            <a:headEnd type="none" w="sm" len="sm"/>
            <a:tailEnd type="none" w="sm" len="sm"/>
          </a:ln>
        </p:spPr>
      </p:cxnSp>
      <p:sp>
        <p:nvSpPr>
          <p:cNvPr id="135" name="Google Shape;135;p26"/>
          <p:cNvSpPr/>
          <p:nvPr/>
        </p:nvSpPr>
        <p:spPr>
          <a:xfrm>
            <a:off x="1757700" y="4587570"/>
            <a:ext cx="113130" cy="113130"/>
          </a:xfrm>
          <a:custGeom>
            <a:avLst/>
            <a:gdLst/>
            <a:ahLst/>
            <a:cxnLst/>
            <a:rect l="l" t="t" r="r" b="b"/>
            <a:pathLst>
              <a:path w="21600" h="21600" extrusionOk="0">
                <a:moveTo>
                  <a:pt x="0" y="10800"/>
                </a:moveTo>
                <a:close/>
              </a:path>
            </a:pathLst>
          </a:custGeom>
          <a:solidFill>
            <a:srgbClr val="546472"/>
          </a:solidFill>
          <a:ln>
            <a:noFill/>
          </a:ln>
        </p:spPr>
      </p:sp>
      <p:sp>
        <p:nvSpPr>
          <p:cNvPr id="136" name="Google Shape;136;p26"/>
          <p:cNvSpPr/>
          <p:nvPr/>
        </p:nvSpPr>
        <p:spPr>
          <a:xfrm>
            <a:off x="1564650" y="4587570"/>
            <a:ext cx="113130" cy="113130"/>
          </a:xfrm>
          <a:custGeom>
            <a:avLst/>
            <a:gdLst/>
            <a:ahLst/>
            <a:cxnLst/>
            <a:rect l="l" t="t" r="r" b="b"/>
            <a:pathLst>
              <a:path w="21600" h="21600" extrusionOk="0">
                <a:moveTo>
                  <a:pt x="0" y="10800"/>
                </a:moveTo>
                <a:close/>
              </a:path>
            </a:pathLst>
          </a:custGeom>
          <a:solidFill>
            <a:srgbClr val="546472"/>
          </a:solidFill>
          <a:ln>
            <a:noFill/>
          </a:ln>
        </p:spPr>
      </p:sp>
      <p:sp>
        <p:nvSpPr>
          <p:cNvPr id="137" name="Google Shape;137;p26"/>
          <p:cNvSpPr/>
          <p:nvPr/>
        </p:nvSpPr>
        <p:spPr>
          <a:xfrm>
            <a:off x="1371600" y="4587570"/>
            <a:ext cx="113130" cy="113130"/>
          </a:xfrm>
          <a:custGeom>
            <a:avLst/>
            <a:gdLst/>
            <a:ahLst/>
            <a:cxnLst/>
            <a:rect l="l" t="t" r="r" b="b"/>
            <a:pathLst>
              <a:path w="21600" h="21600" extrusionOk="0">
                <a:moveTo>
                  <a:pt x="0" y="10800"/>
                </a:moveTo>
                <a:close/>
              </a:path>
            </a:pathLst>
          </a:custGeom>
          <a:solidFill>
            <a:srgbClr val="A1CD3C"/>
          </a:solidFill>
          <a:ln>
            <a:noFill/>
          </a:ln>
        </p:spPr>
      </p:sp>
      <p:pic>
        <p:nvPicPr>
          <p:cNvPr id="138" name="Google Shape;138;p26"/>
          <p:cNvPicPr preferRelativeResize="0"/>
          <p:nvPr/>
        </p:nvPicPr>
        <p:blipFill rotWithShape="1">
          <a:blip r:embed="rId14">
            <a:alphaModFix/>
          </a:blip>
          <a:srcRect/>
          <a:stretch/>
        </p:blipFill>
        <p:spPr>
          <a:xfrm>
            <a:off x="95580" y="48060"/>
            <a:ext cx="1855439" cy="404460"/>
          </a:xfrm>
          <a:prstGeom prst="rect">
            <a:avLst/>
          </a:prstGeom>
          <a:noFill/>
          <a:ln>
            <a:noFill/>
          </a:ln>
        </p:spPr>
      </p:pic>
      <p:sp>
        <p:nvSpPr>
          <p:cNvPr id="139" name="Google Shape;139;p26"/>
          <p:cNvSpPr/>
          <p:nvPr/>
        </p:nvSpPr>
        <p:spPr>
          <a:xfrm>
            <a:off x="8336250" y="0"/>
            <a:ext cx="807840" cy="5143500"/>
          </a:xfrm>
          <a:custGeom>
            <a:avLst/>
            <a:gdLst/>
            <a:ahLst/>
            <a:cxnLst/>
            <a:rect l="l" t="t" r="r" b="b"/>
            <a:pathLst>
              <a:path w="21600" h="21600" extrusionOk="0">
                <a:moveTo>
                  <a:pt x="0" y="0"/>
                </a:moveTo>
                <a:lnTo>
                  <a:pt x="21600" y="0"/>
                </a:lnTo>
                <a:lnTo>
                  <a:pt x="21600" y="21600"/>
                </a:lnTo>
                <a:lnTo>
                  <a:pt x="0" y="21600"/>
                </a:lnTo>
                <a:close/>
              </a:path>
            </a:pathLst>
          </a:custGeom>
          <a:solidFill>
            <a:srgbClr val="A1CD3C"/>
          </a:solidFill>
          <a:ln>
            <a:noFill/>
          </a:ln>
        </p:spPr>
      </p:sp>
      <p:sp>
        <p:nvSpPr>
          <p:cNvPr id="140" name="Google Shape;140;p26"/>
          <p:cNvSpPr txBox="1">
            <a:spLocks noGrp="1"/>
          </p:cNvSpPr>
          <p:nvPr>
            <p:ph type="title"/>
          </p:nvPr>
        </p:nvSpPr>
        <p:spPr>
          <a:xfrm>
            <a:off x="457110" y="205200"/>
            <a:ext cx="8229300" cy="858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26"/>
          <p:cNvSpPr txBox="1">
            <a:spLocks noGrp="1"/>
          </p:cNvSpPr>
          <p:nvPr>
            <p:ph type="body" idx="1"/>
          </p:nvPr>
        </p:nvSpPr>
        <p:spPr>
          <a:xfrm>
            <a:off x="457110" y="1203390"/>
            <a:ext cx="8229300" cy="29832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0"/>
          <p:cNvSpPr txBox="1"/>
          <p:nvPr/>
        </p:nvSpPr>
        <p:spPr>
          <a:xfrm>
            <a:off x="919625" y="1565000"/>
            <a:ext cx="6838200" cy="731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4300" b="1">
                <a:solidFill>
                  <a:srgbClr val="BDD248"/>
                </a:solidFill>
                <a:latin typeface="Century Gothic"/>
                <a:ea typeface="Century Gothic"/>
                <a:cs typeface="Century Gothic"/>
                <a:sym typeface="Century Gothic"/>
              </a:rPr>
              <a:t>VEHICLE STATE MANAGER</a:t>
            </a:r>
            <a:endParaRPr sz="4300"/>
          </a:p>
        </p:txBody>
      </p:sp>
      <p:sp>
        <p:nvSpPr>
          <p:cNvPr id="201" name="Google Shape;201;p40"/>
          <p:cNvSpPr txBox="1"/>
          <p:nvPr/>
        </p:nvSpPr>
        <p:spPr>
          <a:xfrm>
            <a:off x="720706" y="3398119"/>
            <a:ext cx="64119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400" b="1">
                <a:solidFill>
                  <a:schemeClr val="lt1"/>
                </a:solidFill>
                <a:latin typeface="Century Gothic"/>
                <a:ea typeface="Century Gothic"/>
                <a:cs typeface="Century Gothic"/>
                <a:sym typeface="Century Gothic"/>
              </a:rPr>
              <a:t>Réalisé par: Aicha Kammoun</a:t>
            </a:r>
            <a:endParaRPr sz="2400"/>
          </a:p>
        </p:txBody>
      </p:sp>
      <p:sp>
        <p:nvSpPr>
          <p:cNvPr id="202" name="Google Shape;202;p40"/>
          <p:cNvSpPr/>
          <p:nvPr/>
        </p:nvSpPr>
        <p:spPr>
          <a:xfrm>
            <a:off x="0" y="4979194"/>
            <a:ext cx="501580" cy="16446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rgbClr val="546472"/>
              </a:buClr>
              <a:buSzPts val="600"/>
              <a:buFont typeface="Noto Sans Symbols"/>
              <a:buNone/>
            </a:pPr>
            <a:r>
              <a:rPr lang="fr" sz="600" b="1" u="none">
                <a:solidFill>
                  <a:srgbClr val="546472"/>
                </a:solidFill>
                <a:latin typeface="Century Gothic"/>
                <a:ea typeface="Century Gothic"/>
                <a:cs typeface="Century Gothic"/>
                <a:sym typeface="Century Gothic"/>
              </a:rPr>
              <a:t>TR0014_G</a:t>
            </a:r>
            <a:endParaRPr sz="600" b="1" u="none">
              <a:solidFill>
                <a:srgbClr val="546472"/>
              </a:solidFill>
              <a:latin typeface="Century Gothic"/>
              <a:ea typeface="Century Gothic"/>
              <a:cs typeface="Century Gothic"/>
              <a:sym typeface="Century Gothic"/>
            </a:endParaRPr>
          </a:p>
        </p:txBody>
      </p:sp>
      <p:sp>
        <p:nvSpPr>
          <p:cNvPr id="203" name="Google Shape;203;p40"/>
          <p:cNvSpPr/>
          <p:nvPr/>
        </p:nvSpPr>
        <p:spPr>
          <a:xfrm>
            <a:off x="6197356" y="4941094"/>
            <a:ext cx="129778" cy="133350"/>
          </a:xfrm>
          <a:prstGeom prst="roundRect">
            <a:avLst>
              <a:gd name="adj" fmla="val 16667"/>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u="none">
              <a:solidFill>
                <a:schemeClr val="lt1"/>
              </a:solidFill>
              <a:latin typeface="Calibri"/>
              <a:ea typeface="Calibri"/>
              <a:cs typeface="Calibri"/>
              <a:sym typeface="Calibri"/>
            </a:endParaRPr>
          </a:p>
        </p:txBody>
      </p:sp>
      <p:sp>
        <p:nvSpPr>
          <p:cNvPr id="204" name="Google Shape;204;p40"/>
          <p:cNvSpPr/>
          <p:nvPr/>
        </p:nvSpPr>
        <p:spPr>
          <a:xfrm>
            <a:off x="6898633" y="4938713"/>
            <a:ext cx="129779" cy="133350"/>
          </a:xfrm>
          <a:prstGeom prst="roundRect">
            <a:avLst>
              <a:gd name="adj" fmla="val 16667"/>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u="none">
              <a:solidFill>
                <a:schemeClr val="lt1"/>
              </a:solidFill>
              <a:latin typeface="Calibri"/>
              <a:ea typeface="Calibri"/>
              <a:cs typeface="Calibri"/>
              <a:sym typeface="Calibri"/>
            </a:endParaRPr>
          </a:p>
        </p:txBody>
      </p:sp>
      <p:sp>
        <p:nvSpPr>
          <p:cNvPr id="205" name="Google Shape;205;p40"/>
          <p:cNvSpPr/>
          <p:nvPr/>
        </p:nvSpPr>
        <p:spPr>
          <a:xfrm>
            <a:off x="7390362" y="4933950"/>
            <a:ext cx="129778" cy="133350"/>
          </a:xfrm>
          <a:prstGeom prst="roundRect">
            <a:avLst>
              <a:gd name="adj" fmla="val 16667"/>
            </a:avLst>
          </a:prstGeom>
          <a:solidFill>
            <a:srgbClr val="BDD248"/>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u="none">
              <a:solidFill>
                <a:schemeClr val="lt1"/>
              </a:solidFill>
              <a:latin typeface="Calibri"/>
              <a:ea typeface="Calibri"/>
              <a:cs typeface="Calibri"/>
              <a:sym typeface="Calibri"/>
            </a:endParaRPr>
          </a:p>
        </p:txBody>
      </p:sp>
      <p:sp>
        <p:nvSpPr>
          <p:cNvPr id="206" name="Google Shape;206;p40"/>
          <p:cNvSpPr/>
          <p:nvPr/>
        </p:nvSpPr>
        <p:spPr>
          <a:xfrm>
            <a:off x="7902331" y="4929188"/>
            <a:ext cx="129778" cy="133350"/>
          </a:xfrm>
          <a:prstGeom prst="roundRect">
            <a:avLst>
              <a:gd name="adj" fmla="val 16667"/>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u="none">
              <a:solidFill>
                <a:schemeClr val="lt1"/>
              </a:solidFill>
              <a:latin typeface="Calibri"/>
              <a:ea typeface="Calibri"/>
              <a:cs typeface="Calibri"/>
              <a:sym typeface="Calibri"/>
            </a:endParaRPr>
          </a:p>
        </p:txBody>
      </p:sp>
      <p:sp>
        <p:nvSpPr>
          <p:cNvPr id="207" name="Google Shape;207;p40"/>
          <p:cNvSpPr/>
          <p:nvPr/>
        </p:nvSpPr>
        <p:spPr>
          <a:xfrm>
            <a:off x="8633375" y="4933950"/>
            <a:ext cx="128588" cy="133350"/>
          </a:xfrm>
          <a:prstGeom prst="roundRect">
            <a:avLst>
              <a:gd name="adj" fmla="val 16667"/>
            </a:avLst>
          </a:prstGeom>
          <a:solidFill>
            <a:schemeClr val="lt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u="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49"/>
          <p:cNvSpPr txBox="1"/>
          <p:nvPr/>
        </p:nvSpPr>
        <p:spPr>
          <a:xfrm>
            <a:off x="2653750" y="1675366"/>
            <a:ext cx="5662347" cy="1792768"/>
          </a:xfrm>
          <a:prstGeom prst="rect">
            <a:avLst/>
          </a:prstGeom>
          <a:solidFill>
            <a:schemeClr val="lt1"/>
          </a:solidFill>
          <a:ln>
            <a:noFill/>
          </a:ln>
        </p:spPr>
        <p:txBody>
          <a:bodyPr spcFirstLastPara="1" wrap="square" lIns="68575" tIns="34275" rIns="68575" bIns="34275" anchor="t" anchorCtr="0">
            <a:spAutoFit/>
          </a:bodyPr>
          <a:lstStyle/>
          <a:p>
            <a:pPr marL="457200" marR="0" lvl="0" indent="-342900" algn="l" rtl="0">
              <a:lnSpc>
                <a:spcPct val="200000"/>
              </a:lnSpc>
              <a:spcBef>
                <a:spcPts val="0"/>
              </a:spcBef>
              <a:spcAft>
                <a:spcPts val="0"/>
              </a:spcAft>
              <a:buClr>
                <a:srgbClr val="040C28"/>
              </a:buClr>
              <a:buSzPts val="1800"/>
              <a:buChar char="●"/>
            </a:pPr>
            <a:r>
              <a:rPr lang="fr" dirty="0">
                <a:solidFill>
                  <a:srgbClr val="040C28"/>
                </a:solidFill>
                <a:latin typeface="Century Gothic" panose="020B0502020202020204" pitchFamily="34" charset="0"/>
              </a:rPr>
              <a:t>Framework complet et multiplateforme développé en C++ </a:t>
            </a:r>
            <a:endParaRPr dirty="0">
              <a:solidFill>
                <a:srgbClr val="040C28"/>
              </a:solidFill>
              <a:latin typeface="Century Gothic" panose="020B0502020202020204" pitchFamily="34" charset="0"/>
            </a:endParaRPr>
          </a:p>
          <a:p>
            <a:pPr marL="457200" marR="0" lvl="0" indent="-342900" algn="l" rtl="0">
              <a:lnSpc>
                <a:spcPct val="200000"/>
              </a:lnSpc>
              <a:spcBef>
                <a:spcPts val="0"/>
              </a:spcBef>
              <a:spcAft>
                <a:spcPts val="0"/>
              </a:spcAft>
              <a:buClr>
                <a:srgbClr val="040C28"/>
              </a:buClr>
              <a:buSzPts val="1800"/>
              <a:buChar char="●"/>
            </a:pPr>
            <a:r>
              <a:rPr lang="fr" dirty="0">
                <a:solidFill>
                  <a:srgbClr val="040C28"/>
                </a:solidFill>
                <a:latin typeface="Century Gothic" panose="020B0502020202020204" pitchFamily="34" charset="0"/>
              </a:rPr>
              <a:t>Interface utilisateur moderne et conviviale </a:t>
            </a:r>
            <a:endParaRPr dirty="0">
              <a:solidFill>
                <a:srgbClr val="040C28"/>
              </a:solidFill>
              <a:latin typeface="Century Gothic" panose="020B0502020202020204" pitchFamily="34" charset="0"/>
            </a:endParaRPr>
          </a:p>
          <a:p>
            <a:pPr marL="457200" marR="0" lvl="0" indent="-342900" algn="l" rtl="0">
              <a:lnSpc>
                <a:spcPct val="200000"/>
              </a:lnSpc>
              <a:spcBef>
                <a:spcPts val="0"/>
              </a:spcBef>
              <a:spcAft>
                <a:spcPts val="0"/>
              </a:spcAft>
              <a:buClr>
                <a:srgbClr val="040C28"/>
              </a:buClr>
              <a:buSzPts val="1800"/>
              <a:buChar char="●"/>
            </a:pPr>
            <a:r>
              <a:rPr lang="fr" dirty="0">
                <a:solidFill>
                  <a:srgbClr val="040C28"/>
                </a:solidFill>
                <a:latin typeface="Century Gothic" panose="020B0502020202020204" pitchFamily="34" charset="0"/>
              </a:rPr>
              <a:t>Large gamme de fonctionnalités</a:t>
            </a:r>
            <a:endParaRPr dirty="0">
              <a:solidFill>
                <a:srgbClr val="040C28"/>
              </a:solidFill>
              <a:latin typeface="Century Gothic" panose="020B0502020202020204" pitchFamily="34" charset="0"/>
            </a:endParaRPr>
          </a:p>
          <a:p>
            <a:pPr marL="457200" marR="0" lvl="0" indent="-342900" algn="l" rtl="0">
              <a:lnSpc>
                <a:spcPct val="200000"/>
              </a:lnSpc>
              <a:spcBef>
                <a:spcPts val="0"/>
              </a:spcBef>
              <a:spcAft>
                <a:spcPts val="0"/>
              </a:spcAft>
              <a:buClr>
                <a:srgbClr val="040C28"/>
              </a:buClr>
              <a:buSzPts val="1800"/>
              <a:buChar char="●"/>
            </a:pPr>
            <a:r>
              <a:rPr lang="fr" dirty="0">
                <a:solidFill>
                  <a:srgbClr val="040C28"/>
                </a:solidFill>
                <a:latin typeface="Century Gothic" panose="020B0502020202020204" pitchFamily="34" charset="0"/>
              </a:rPr>
              <a:t>Performance et efficacité </a:t>
            </a:r>
            <a:endParaRPr dirty="0">
              <a:solidFill>
                <a:srgbClr val="040C28"/>
              </a:solidFill>
              <a:latin typeface="Century Gothic" panose="020B0502020202020204" pitchFamily="34" charset="0"/>
            </a:endParaRPr>
          </a:p>
        </p:txBody>
      </p:sp>
      <p:pic>
        <p:nvPicPr>
          <p:cNvPr id="303" name="Google Shape;303;p49"/>
          <p:cNvPicPr preferRelativeResize="0"/>
          <p:nvPr/>
        </p:nvPicPr>
        <p:blipFill>
          <a:blip r:embed="rId3">
            <a:alphaModFix/>
          </a:blip>
          <a:stretch>
            <a:fillRect/>
          </a:stretch>
        </p:blipFill>
        <p:spPr>
          <a:xfrm>
            <a:off x="565350" y="1856650"/>
            <a:ext cx="1619774" cy="143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p:nvPr/>
        </p:nvSpPr>
        <p:spPr>
          <a:xfrm>
            <a:off x="1131903" y="1151878"/>
            <a:ext cx="64119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p>
        </p:txBody>
      </p:sp>
      <p:sp>
        <p:nvSpPr>
          <p:cNvPr id="309" name="Google Shape;309;p50"/>
          <p:cNvSpPr txBox="1"/>
          <p:nvPr/>
        </p:nvSpPr>
        <p:spPr>
          <a:xfrm>
            <a:off x="2524329" y="1027650"/>
            <a:ext cx="5800323" cy="3387352"/>
          </a:xfrm>
          <a:prstGeom prst="rect">
            <a:avLst/>
          </a:prstGeom>
          <a:noFill/>
          <a:ln>
            <a:noFill/>
          </a:ln>
        </p:spPr>
        <p:txBody>
          <a:bodyPr spcFirstLastPara="1" wrap="square" lIns="68575" tIns="34275" rIns="68575" bIns="34275" anchor="t" anchorCtr="0">
            <a:noAutofit/>
          </a:bodyPr>
          <a:lstStyle/>
          <a:p>
            <a:pPr marL="457200" marR="0" lvl="0" indent="-342900" algn="l" rtl="0">
              <a:lnSpc>
                <a:spcPct val="200000"/>
              </a:lnSpc>
              <a:spcBef>
                <a:spcPts val="0"/>
              </a:spcBef>
              <a:spcAft>
                <a:spcPts val="0"/>
              </a:spcAft>
              <a:buClr>
                <a:srgbClr val="4D5156"/>
              </a:buClr>
              <a:buSzPts val="1800"/>
              <a:buChar char="●"/>
            </a:pPr>
            <a:r>
              <a:rPr lang="fr" dirty="0">
                <a:solidFill>
                  <a:srgbClr val="4D5156"/>
                </a:solidFill>
                <a:highlight>
                  <a:srgbClr val="FFFFFF"/>
                </a:highlight>
                <a:latin typeface="Century Gothic" panose="020B0502020202020204" pitchFamily="34" charset="0"/>
              </a:rPr>
              <a:t>Légèreté: Protocole de communication de messagerie légère</a:t>
            </a:r>
            <a:endParaRPr dirty="0">
              <a:solidFill>
                <a:srgbClr val="4D5156"/>
              </a:solidFill>
              <a:highlight>
                <a:srgbClr val="FFFFFF"/>
              </a:highlight>
              <a:latin typeface="Century Gothic" panose="020B0502020202020204" pitchFamily="34" charset="0"/>
            </a:endParaRPr>
          </a:p>
          <a:p>
            <a:pPr marL="457200" marR="0" lvl="0" indent="-342900" algn="l" rtl="0">
              <a:lnSpc>
                <a:spcPct val="200000"/>
              </a:lnSpc>
              <a:spcBef>
                <a:spcPts val="0"/>
              </a:spcBef>
              <a:spcAft>
                <a:spcPts val="0"/>
              </a:spcAft>
              <a:buClr>
                <a:srgbClr val="4D5156"/>
              </a:buClr>
              <a:buSzPts val="1800"/>
              <a:buChar char="●"/>
            </a:pPr>
            <a:r>
              <a:rPr lang="fr" dirty="0">
                <a:solidFill>
                  <a:srgbClr val="4D5156"/>
                </a:solidFill>
                <a:highlight>
                  <a:srgbClr val="FFFFFF"/>
                </a:highlight>
                <a:latin typeface="Century Gothic" panose="020B0502020202020204" pitchFamily="34" charset="0"/>
              </a:rPr>
              <a:t>Communication asynchrone</a:t>
            </a:r>
            <a:r>
              <a:rPr lang="fr" dirty="0">
                <a:solidFill>
                  <a:srgbClr val="374151"/>
                </a:solidFill>
                <a:highlight>
                  <a:srgbClr val="F7F7F8"/>
                </a:highlight>
                <a:latin typeface="Century Gothic" panose="020B0502020202020204" pitchFamily="34" charset="0"/>
                <a:ea typeface="Roboto"/>
                <a:cs typeface="Roboto"/>
                <a:sym typeface="Roboto"/>
              </a:rPr>
              <a:t> </a:t>
            </a:r>
            <a:r>
              <a:rPr lang="fr" dirty="0">
                <a:solidFill>
                  <a:srgbClr val="4D5156"/>
                </a:solidFill>
                <a:highlight>
                  <a:srgbClr val="FFFFFF"/>
                </a:highlight>
                <a:latin typeface="Century Gothic" panose="020B0502020202020204" pitchFamily="34" charset="0"/>
              </a:rPr>
              <a:t>: MQTT suit le modèle de publication/abonnement, ce qui permet une communication asynchrone entre les appareils</a:t>
            </a:r>
            <a:endParaRPr dirty="0">
              <a:solidFill>
                <a:srgbClr val="4D5156"/>
              </a:solidFill>
              <a:highlight>
                <a:srgbClr val="FFFFFF"/>
              </a:highlight>
              <a:latin typeface="Century Gothic" panose="020B0502020202020204" pitchFamily="34" charset="0"/>
            </a:endParaRPr>
          </a:p>
          <a:p>
            <a:pPr marL="457200" marR="0" lvl="0" indent="-342900" algn="l" rtl="0">
              <a:lnSpc>
                <a:spcPct val="200000"/>
              </a:lnSpc>
              <a:spcBef>
                <a:spcPts val="0"/>
              </a:spcBef>
              <a:spcAft>
                <a:spcPts val="0"/>
              </a:spcAft>
              <a:buClr>
                <a:srgbClr val="4D5156"/>
              </a:buClr>
              <a:buSzPts val="1800"/>
              <a:buChar char="●"/>
            </a:pPr>
            <a:r>
              <a:rPr lang="fr" dirty="0">
                <a:solidFill>
                  <a:srgbClr val="4D5156"/>
                </a:solidFill>
                <a:highlight>
                  <a:srgbClr val="FFFFFF"/>
                </a:highlight>
                <a:latin typeface="Century Gothic" panose="020B0502020202020204" pitchFamily="34" charset="0"/>
              </a:rPr>
              <a:t>Fiabilité et qualité de service :MQTT offre différents niveaux de qualité de service pour la livraison des messages</a:t>
            </a:r>
            <a:endParaRPr dirty="0">
              <a:solidFill>
                <a:srgbClr val="4D5156"/>
              </a:solidFill>
              <a:highlight>
                <a:srgbClr val="FFFFFF"/>
              </a:highlight>
              <a:latin typeface="Century Gothic" panose="020B0502020202020204" pitchFamily="34" charset="0"/>
            </a:endParaRPr>
          </a:p>
          <a:p>
            <a:pPr marL="457200" marR="0" lvl="0" indent="-342900" algn="l" rtl="0">
              <a:lnSpc>
                <a:spcPct val="200000"/>
              </a:lnSpc>
              <a:spcBef>
                <a:spcPts val="0"/>
              </a:spcBef>
              <a:spcAft>
                <a:spcPts val="0"/>
              </a:spcAft>
              <a:buClr>
                <a:srgbClr val="4D5156"/>
              </a:buClr>
              <a:buSzPts val="1800"/>
              <a:buChar char="●"/>
            </a:pPr>
            <a:r>
              <a:rPr lang="fr" dirty="0">
                <a:solidFill>
                  <a:srgbClr val="4D5156"/>
                </a:solidFill>
                <a:highlight>
                  <a:srgbClr val="FFFFFF"/>
                </a:highlight>
                <a:latin typeface="Century Gothic" panose="020B0502020202020204" pitchFamily="34" charset="0"/>
              </a:rPr>
              <a:t>Sécurité</a:t>
            </a:r>
            <a:endParaRPr dirty="0">
              <a:solidFill>
                <a:srgbClr val="4D5156"/>
              </a:solidFill>
              <a:highlight>
                <a:srgbClr val="FFFFFF"/>
              </a:highlight>
              <a:latin typeface="Century Gothic" panose="020B0502020202020204" pitchFamily="34" charset="0"/>
            </a:endParaRPr>
          </a:p>
          <a:p>
            <a:pPr marL="0" marR="0" lvl="0" indent="0" algn="l" rtl="0">
              <a:lnSpc>
                <a:spcPct val="115000"/>
              </a:lnSpc>
              <a:spcBef>
                <a:spcPts val="0"/>
              </a:spcBef>
              <a:spcAft>
                <a:spcPts val="0"/>
              </a:spcAft>
              <a:buNone/>
            </a:pPr>
            <a:endParaRPr sz="1800" dirty="0">
              <a:solidFill>
                <a:srgbClr val="4D5156"/>
              </a:solidFill>
              <a:highlight>
                <a:srgbClr val="FFFFFF"/>
              </a:highlight>
            </a:endParaRPr>
          </a:p>
        </p:txBody>
      </p:sp>
      <p:pic>
        <p:nvPicPr>
          <p:cNvPr id="310" name="Google Shape;310;p50"/>
          <p:cNvPicPr preferRelativeResize="0"/>
          <p:nvPr/>
        </p:nvPicPr>
        <p:blipFill>
          <a:blip r:embed="rId3">
            <a:alphaModFix/>
          </a:blip>
          <a:stretch>
            <a:fillRect/>
          </a:stretch>
        </p:blipFill>
        <p:spPr>
          <a:xfrm>
            <a:off x="428649" y="2272220"/>
            <a:ext cx="2092130" cy="95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p:nvPr/>
        </p:nvSpPr>
        <p:spPr>
          <a:xfrm>
            <a:off x="4549425" y="1660509"/>
            <a:ext cx="1866800" cy="615523"/>
          </a:xfrm>
          <a:prstGeom prst="rect">
            <a:avLst/>
          </a:prstGeom>
          <a:noFill/>
          <a:ln>
            <a:noFill/>
          </a:ln>
        </p:spPr>
        <p:txBody>
          <a:bodyPr spcFirstLastPara="1" wrap="square" lIns="91425" tIns="91425" rIns="91425" bIns="91425" anchor="t" anchorCtr="0">
            <a:spAutoFit/>
          </a:bodyPr>
          <a:lstStyle/>
          <a:p>
            <a:r>
              <a:rPr lang="fr-FR" dirty="0">
                <a:latin typeface="Calibri"/>
                <a:cs typeface="Calibri"/>
              </a:rPr>
              <a:t>S'abonner au sujet "</a:t>
            </a:r>
            <a:r>
              <a:rPr lang="fr-FR" dirty="0" err="1">
                <a:latin typeface="Calibri"/>
                <a:cs typeface="Calibri"/>
              </a:rPr>
              <a:t>VehicleDiagState</a:t>
            </a:r>
            <a:r>
              <a:rPr lang="fr-FR" dirty="0">
                <a:latin typeface="Calibri"/>
                <a:cs typeface="Calibri"/>
              </a:rPr>
              <a:t>/#".</a:t>
            </a:r>
            <a:endParaRPr dirty="0">
              <a:latin typeface="Calibri"/>
              <a:cs typeface="Calibri"/>
              <a:sym typeface="Calibri"/>
            </a:endParaRPr>
          </a:p>
        </p:txBody>
      </p:sp>
      <p:sp>
        <p:nvSpPr>
          <p:cNvPr id="317" name="Google Shape;317;p51"/>
          <p:cNvSpPr/>
          <p:nvPr/>
        </p:nvSpPr>
        <p:spPr>
          <a:xfrm>
            <a:off x="3052800" y="2458325"/>
            <a:ext cx="2443932" cy="1150848"/>
          </a:xfrm>
          <a:prstGeom prst="cloud">
            <a:avLst/>
          </a:prstGeom>
          <a:solidFill>
            <a:srgbClr val="D9EAD3"/>
          </a:solidFill>
          <a:ln w="9525" cap="flat" cmpd="sng">
            <a:solidFill>
              <a:srgbClr val="A1CD3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00AE4E"/>
                </a:solidFill>
              </a:rPr>
              <a:t>MQTT Broker</a:t>
            </a:r>
            <a:endParaRPr sz="1800">
              <a:solidFill>
                <a:srgbClr val="00AE4E"/>
              </a:solidFill>
            </a:endParaRPr>
          </a:p>
          <a:p>
            <a:pPr marL="0" lvl="0" indent="0" algn="ctr" rtl="0">
              <a:spcBef>
                <a:spcPts val="0"/>
              </a:spcBef>
              <a:spcAft>
                <a:spcPts val="0"/>
              </a:spcAft>
              <a:buNone/>
            </a:pPr>
            <a:r>
              <a:rPr lang="fr">
                <a:solidFill>
                  <a:srgbClr val="00AE4E"/>
                </a:solidFill>
              </a:rPr>
              <a:t>D2HUB</a:t>
            </a:r>
            <a:endParaRPr>
              <a:solidFill>
                <a:srgbClr val="00AE4E"/>
              </a:solidFill>
            </a:endParaRPr>
          </a:p>
        </p:txBody>
      </p:sp>
      <p:sp>
        <p:nvSpPr>
          <p:cNvPr id="318" name="Google Shape;318;p51"/>
          <p:cNvSpPr/>
          <p:nvPr/>
        </p:nvSpPr>
        <p:spPr>
          <a:xfrm>
            <a:off x="539925" y="1690800"/>
            <a:ext cx="1506000" cy="1150800"/>
          </a:xfrm>
          <a:prstGeom prst="rect">
            <a:avLst/>
          </a:prstGeom>
          <a:solidFill>
            <a:srgbClr val="D9EAD3"/>
          </a:solidFill>
          <a:ln w="9525" cap="flat" cmpd="sng">
            <a:solidFill>
              <a:srgbClr val="A1CD3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800">
                <a:solidFill>
                  <a:srgbClr val="00AE4E"/>
                </a:solidFill>
              </a:rPr>
              <a:t>TGU-R</a:t>
            </a:r>
            <a:endParaRPr sz="1800">
              <a:solidFill>
                <a:srgbClr val="00AE4E"/>
              </a:solidFill>
            </a:endParaRPr>
          </a:p>
        </p:txBody>
      </p:sp>
      <p:sp>
        <p:nvSpPr>
          <p:cNvPr id="319" name="Google Shape;319;p51"/>
          <p:cNvSpPr/>
          <p:nvPr/>
        </p:nvSpPr>
        <p:spPr>
          <a:xfrm>
            <a:off x="6503600" y="1690800"/>
            <a:ext cx="1506000" cy="1150800"/>
          </a:xfrm>
          <a:prstGeom prst="rect">
            <a:avLst/>
          </a:prstGeom>
          <a:solidFill>
            <a:srgbClr val="D9EAD3"/>
          </a:solidFill>
          <a:ln w="9525" cap="flat" cmpd="sng">
            <a:solidFill>
              <a:srgbClr val="A1CD3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00AE4E"/>
                </a:solidFill>
              </a:rPr>
              <a:t>Application</a:t>
            </a:r>
            <a:endParaRPr sz="1800">
              <a:solidFill>
                <a:srgbClr val="00AE4E"/>
              </a:solidFill>
            </a:endParaRPr>
          </a:p>
          <a:p>
            <a:pPr marL="0" lvl="0" indent="0" algn="ctr" rtl="0">
              <a:spcBef>
                <a:spcPts val="0"/>
              </a:spcBef>
              <a:spcAft>
                <a:spcPts val="0"/>
              </a:spcAft>
              <a:buNone/>
            </a:pPr>
            <a:r>
              <a:rPr lang="fr" sz="1800">
                <a:solidFill>
                  <a:srgbClr val="00AE4E"/>
                </a:solidFill>
              </a:rPr>
              <a:t>QT</a:t>
            </a:r>
            <a:endParaRPr sz="1800">
              <a:solidFill>
                <a:srgbClr val="00AE4E"/>
              </a:solidFill>
            </a:endParaRPr>
          </a:p>
        </p:txBody>
      </p:sp>
      <p:cxnSp>
        <p:nvCxnSpPr>
          <p:cNvPr id="320" name="Google Shape;320;p51"/>
          <p:cNvCxnSpPr/>
          <p:nvPr/>
        </p:nvCxnSpPr>
        <p:spPr>
          <a:xfrm>
            <a:off x="2045925" y="2459075"/>
            <a:ext cx="1078800" cy="488700"/>
          </a:xfrm>
          <a:prstGeom prst="straightConnector1">
            <a:avLst/>
          </a:prstGeom>
          <a:noFill/>
          <a:ln w="19050" cap="flat" cmpd="sng">
            <a:solidFill>
              <a:schemeClr val="dk2"/>
            </a:solidFill>
            <a:prstDash val="solid"/>
            <a:round/>
            <a:headEnd type="none" w="med" len="med"/>
            <a:tailEnd type="triangle" w="med" len="med"/>
          </a:ln>
        </p:spPr>
      </p:cxnSp>
      <p:cxnSp>
        <p:nvCxnSpPr>
          <p:cNvPr id="321" name="Google Shape;321;p51"/>
          <p:cNvCxnSpPr/>
          <p:nvPr/>
        </p:nvCxnSpPr>
        <p:spPr>
          <a:xfrm rot="10800000">
            <a:off x="2045925" y="2152600"/>
            <a:ext cx="1277700" cy="540000"/>
          </a:xfrm>
          <a:prstGeom prst="straightConnector1">
            <a:avLst/>
          </a:prstGeom>
          <a:noFill/>
          <a:ln w="19050" cap="flat" cmpd="sng">
            <a:solidFill>
              <a:schemeClr val="dk2"/>
            </a:solidFill>
            <a:prstDash val="solid"/>
            <a:round/>
            <a:headEnd type="none" w="med" len="med"/>
            <a:tailEnd type="triangle" w="med" len="med"/>
          </a:ln>
        </p:spPr>
      </p:cxnSp>
      <p:cxnSp>
        <p:nvCxnSpPr>
          <p:cNvPr id="322" name="Google Shape;322;p51"/>
          <p:cNvCxnSpPr/>
          <p:nvPr/>
        </p:nvCxnSpPr>
        <p:spPr>
          <a:xfrm rot="10800000" flipH="1">
            <a:off x="5277800" y="2091000"/>
            <a:ext cx="1225800" cy="542700"/>
          </a:xfrm>
          <a:prstGeom prst="straightConnector1">
            <a:avLst/>
          </a:prstGeom>
          <a:noFill/>
          <a:ln w="19050" cap="flat" cmpd="sng">
            <a:solidFill>
              <a:schemeClr val="dk2"/>
            </a:solidFill>
            <a:prstDash val="solid"/>
            <a:round/>
            <a:headEnd type="none" w="med" len="med"/>
            <a:tailEnd type="triangle" w="med" len="med"/>
          </a:ln>
        </p:spPr>
      </p:cxnSp>
      <p:cxnSp>
        <p:nvCxnSpPr>
          <p:cNvPr id="323" name="Google Shape;323;p51"/>
          <p:cNvCxnSpPr/>
          <p:nvPr/>
        </p:nvCxnSpPr>
        <p:spPr>
          <a:xfrm flipH="1">
            <a:off x="5407400" y="2458325"/>
            <a:ext cx="1096200" cy="490200"/>
          </a:xfrm>
          <a:prstGeom prst="straightConnector1">
            <a:avLst/>
          </a:prstGeom>
          <a:noFill/>
          <a:ln w="19050" cap="flat" cmpd="sng">
            <a:solidFill>
              <a:schemeClr val="dk2"/>
            </a:solidFill>
            <a:prstDash val="solid"/>
            <a:round/>
            <a:headEnd type="none" w="med" len="med"/>
            <a:tailEnd type="triangle" w="med" len="med"/>
          </a:ln>
        </p:spPr>
      </p:cxnSp>
      <p:sp>
        <p:nvSpPr>
          <p:cNvPr id="324" name="Google Shape;324;p51"/>
          <p:cNvSpPr txBox="1"/>
          <p:nvPr/>
        </p:nvSpPr>
        <p:spPr>
          <a:xfrm>
            <a:off x="1371600" y="2610496"/>
            <a:ext cx="1770525"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fr-FR" dirty="0"/>
            </a:br>
            <a:r>
              <a:rPr lang="fr-FR" dirty="0">
                <a:latin typeface="Calibri"/>
                <a:cs typeface="Calibri"/>
              </a:rPr>
              <a:t>Publier les données du TGU-R </a:t>
            </a:r>
            <a:r>
              <a:rPr lang="fr-FR" dirty="0" err="1">
                <a:latin typeface="Calibri"/>
                <a:cs typeface="Calibri"/>
              </a:rPr>
              <a:t>surr</a:t>
            </a:r>
            <a:r>
              <a:rPr lang="fr-FR" dirty="0">
                <a:latin typeface="Calibri"/>
                <a:cs typeface="Calibri"/>
              </a:rPr>
              <a:t> le sujet "</a:t>
            </a:r>
            <a:r>
              <a:rPr lang="fr-FR" dirty="0" err="1">
                <a:latin typeface="Calibri"/>
                <a:cs typeface="Calibri"/>
              </a:rPr>
              <a:t>VehicleDiagState</a:t>
            </a:r>
            <a:r>
              <a:rPr lang="fr-FR" dirty="0">
                <a:latin typeface="Calibri"/>
                <a:cs typeface="Calibri"/>
              </a:rPr>
              <a:t>/#".</a:t>
            </a:r>
            <a:endParaRPr dirty="0">
              <a:latin typeface="Calibri"/>
              <a:cs typeface="Calibri"/>
              <a:sym typeface="Calibri"/>
            </a:endParaRPr>
          </a:p>
        </p:txBody>
      </p:sp>
      <p:sp>
        <p:nvSpPr>
          <p:cNvPr id="326" name="Google Shape;326;p51"/>
          <p:cNvSpPr txBox="1"/>
          <p:nvPr/>
        </p:nvSpPr>
        <p:spPr>
          <a:xfrm>
            <a:off x="5496731" y="2923754"/>
            <a:ext cx="1845363"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b="0" i="0" dirty="0">
                <a:solidFill>
                  <a:srgbClr val="374151"/>
                </a:solidFill>
                <a:effectLst/>
                <a:latin typeface="Söhne"/>
              </a:rPr>
              <a:t>Publier l'état du diagnostic sur le sujet "</a:t>
            </a:r>
            <a:r>
              <a:rPr lang="fr-FR" b="0" i="0" dirty="0" err="1">
                <a:solidFill>
                  <a:srgbClr val="374151"/>
                </a:solidFill>
                <a:effectLst/>
                <a:latin typeface="Söhne"/>
              </a:rPr>
              <a:t>VehicleDiagState</a:t>
            </a:r>
            <a:r>
              <a:rPr lang="fr-FR" b="0" i="0" dirty="0">
                <a:solidFill>
                  <a:srgbClr val="374151"/>
                </a:solidFill>
                <a:effectLst/>
                <a:latin typeface="Söhne"/>
              </a:rPr>
              <a:t>/SN/</a:t>
            </a:r>
            <a:r>
              <a:rPr lang="fr-FR" b="0" i="0" dirty="0" err="1">
                <a:solidFill>
                  <a:srgbClr val="374151"/>
                </a:solidFill>
                <a:effectLst/>
                <a:latin typeface="Söhne"/>
              </a:rPr>
              <a:t>StartDiag</a:t>
            </a:r>
            <a:r>
              <a:rPr lang="fr-FR" b="0" i="0" dirty="0">
                <a:solidFill>
                  <a:srgbClr val="374151"/>
                </a:solidFill>
                <a:effectLst/>
                <a:latin typeface="Söhne"/>
              </a:rPr>
              <a:t>".</a:t>
            </a: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p:nvPr/>
        </p:nvSpPr>
        <p:spPr>
          <a:xfrm>
            <a:off x="336253" y="985713"/>
            <a:ext cx="6411900" cy="376996"/>
          </a:xfrm>
          <a:prstGeom prst="rect">
            <a:avLst/>
          </a:prstGeom>
          <a:noFill/>
          <a:ln>
            <a:noFill/>
          </a:ln>
        </p:spPr>
        <p:txBody>
          <a:bodyPr spcFirstLastPara="1" wrap="square" lIns="68575" tIns="34275" rIns="68575" bIns="34275" anchor="t" anchorCtr="0">
            <a:spAutoFit/>
          </a:bodyPr>
          <a:lstStyle/>
          <a:p>
            <a:r>
              <a:rPr lang="fr" sz="2000" dirty="0">
                <a:solidFill>
                  <a:schemeClr val="dk1"/>
                </a:solidFill>
                <a:latin typeface="Century Gothic" panose="020B0502020202020204" pitchFamily="34" charset="0"/>
                <a:cs typeface="Calibri"/>
                <a:sym typeface="Century Gothic"/>
              </a:rPr>
              <a:t>QtMQTT</a:t>
            </a:r>
            <a:endParaRPr sz="2000" dirty="0">
              <a:solidFill>
                <a:schemeClr val="dk1"/>
              </a:solidFill>
              <a:latin typeface="Century Gothic" panose="020B0502020202020204" pitchFamily="34" charset="0"/>
              <a:cs typeface="Calibri"/>
            </a:endParaRPr>
          </a:p>
        </p:txBody>
      </p:sp>
      <p:sp>
        <p:nvSpPr>
          <p:cNvPr id="332" name="Google Shape;332;p52"/>
          <p:cNvSpPr txBox="1"/>
          <p:nvPr/>
        </p:nvSpPr>
        <p:spPr>
          <a:xfrm>
            <a:off x="1131903" y="3202021"/>
            <a:ext cx="64119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p>
        </p:txBody>
      </p:sp>
      <p:sp>
        <p:nvSpPr>
          <p:cNvPr id="333" name="Google Shape;333;p52"/>
          <p:cNvSpPr txBox="1"/>
          <p:nvPr/>
        </p:nvSpPr>
        <p:spPr>
          <a:xfrm>
            <a:off x="2017650" y="1251817"/>
            <a:ext cx="6152400" cy="3413212"/>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Clr>
                <a:schemeClr val="dk1"/>
              </a:buClr>
              <a:buSzPts val="1800"/>
              <a:buFont typeface="Roboto"/>
              <a:buChar char="●"/>
            </a:pPr>
            <a:r>
              <a:rPr lang="fr" dirty="0">
                <a:solidFill>
                  <a:schemeClr val="dk1"/>
                </a:solidFill>
                <a:highlight>
                  <a:schemeClr val="lt1"/>
                </a:highlight>
                <a:latin typeface="Century Gothic" panose="020B0502020202020204" pitchFamily="34" charset="0"/>
                <a:ea typeface="Roboto"/>
                <a:cs typeface="Roboto"/>
                <a:sym typeface="Roboto"/>
              </a:rPr>
              <a:t>Intégration native : QtMQTT est un module intégré directement dans le framework Qt</a:t>
            </a:r>
            <a:endParaRPr dirty="0">
              <a:solidFill>
                <a:schemeClr val="dk1"/>
              </a:solidFill>
              <a:highlight>
                <a:schemeClr val="lt1"/>
              </a:highlight>
              <a:latin typeface="Century Gothic" panose="020B0502020202020204" pitchFamily="34" charset="0"/>
              <a:ea typeface="Roboto"/>
              <a:cs typeface="Roboto"/>
              <a:sym typeface="Roboto"/>
            </a:endParaRPr>
          </a:p>
          <a:p>
            <a:pPr marL="457200" lvl="0" indent="-342900" algn="l" rtl="0">
              <a:lnSpc>
                <a:spcPct val="200000"/>
              </a:lnSpc>
              <a:spcBef>
                <a:spcPts val="0"/>
              </a:spcBef>
              <a:spcAft>
                <a:spcPts val="0"/>
              </a:spcAft>
              <a:buClr>
                <a:schemeClr val="dk1"/>
              </a:buClr>
              <a:buSzPts val="1800"/>
              <a:buFont typeface="Roboto"/>
              <a:buChar char="●"/>
            </a:pPr>
            <a:r>
              <a:rPr lang="fr" dirty="0">
                <a:solidFill>
                  <a:schemeClr val="dk1"/>
                </a:solidFill>
                <a:highlight>
                  <a:schemeClr val="lt1"/>
                </a:highlight>
                <a:latin typeface="Century Gothic" panose="020B0502020202020204" pitchFamily="34" charset="0"/>
                <a:ea typeface="Roboto"/>
                <a:cs typeface="Roboto"/>
                <a:sym typeface="Roboto"/>
              </a:rPr>
              <a:t>Facilité d'utilisation : QtMQTT fournit des classes et des mécanismes familiers pour gérer la communication MQTT</a:t>
            </a:r>
            <a:endParaRPr dirty="0">
              <a:solidFill>
                <a:schemeClr val="dk1"/>
              </a:solidFill>
              <a:highlight>
                <a:schemeClr val="lt1"/>
              </a:highlight>
              <a:latin typeface="Century Gothic" panose="020B0502020202020204" pitchFamily="34" charset="0"/>
              <a:ea typeface="Roboto"/>
              <a:cs typeface="Roboto"/>
              <a:sym typeface="Roboto"/>
            </a:endParaRPr>
          </a:p>
          <a:p>
            <a:pPr marL="457200" lvl="0" indent="-342900" algn="l" rtl="0">
              <a:lnSpc>
                <a:spcPct val="200000"/>
              </a:lnSpc>
              <a:spcBef>
                <a:spcPts val="0"/>
              </a:spcBef>
              <a:spcAft>
                <a:spcPts val="0"/>
              </a:spcAft>
              <a:buClr>
                <a:schemeClr val="dk1"/>
              </a:buClr>
              <a:buSzPts val="1800"/>
              <a:buFont typeface="Roboto"/>
              <a:buChar char="●"/>
            </a:pPr>
            <a:r>
              <a:rPr lang="fr" dirty="0">
                <a:solidFill>
                  <a:schemeClr val="dk1"/>
                </a:solidFill>
                <a:highlight>
                  <a:schemeClr val="lt1"/>
                </a:highlight>
                <a:latin typeface="Century Gothic" panose="020B0502020202020204" pitchFamily="34" charset="0"/>
                <a:ea typeface="Roboto"/>
                <a:cs typeface="Roboto"/>
                <a:sym typeface="Roboto"/>
              </a:rPr>
              <a:t>Support de la communauté : En utilisant un module officiel de Qt, vous pouvez bénéficier du support de la communauté Qt ainsi que de la documentation officielle.</a:t>
            </a:r>
            <a:endParaRPr dirty="0">
              <a:solidFill>
                <a:schemeClr val="dk1"/>
              </a:solidFill>
              <a:highlight>
                <a:schemeClr val="lt1"/>
              </a:highlight>
              <a:latin typeface="Century Gothic" panose="020B0502020202020204" pitchFamily="34" charset="0"/>
              <a:ea typeface="Roboto"/>
              <a:cs typeface="Roboto"/>
              <a:sym typeface="Roboto"/>
            </a:endParaRPr>
          </a:p>
          <a:p>
            <a:pPr marL="0" lvl="0" indent="0" algn="l" rtl="0">
              <a:lnSpc>
                <a:spcPct val="115000"/>
              </a:lnSpc>
              <a:spcBef>
                <a:spcPts val="0"/>
              </a:spcBef>
              <a:spcAft>
                <a:spcPts val="0"/>
              </a:spcAft>
              <a:buNone/>
            </a:pPr>
            <a:endParaRPr sz="1200" dirty="0">
              <a:solidFill>
                <a:srgbClr val="374151"/>
              </a:solidFill>
              <a:highlight>
                <a:srgbClr val="F7F7F8"/>
              </a:highlight>
              <a:latin typeface="Roboto"/>
              <a:ea typeface="Roboto"/>
              <a:cs typeface="Roboto"/>
              <a:sym typeface="Roboto"/>
            </a:endParaRPr>
          </a:p>
        </p:txBody>
      </p:sp>
    </p:spTree>
    <p:extLst>
      <p:ext uri="{BB962C8B-B14F-4D97-AF65-F5344CB8AC3E}">
        <p14:creationId xmlns:p14="http://schemas.microsoft.com/office/powerpoint/2010/main" val="229720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3"/>
          <p:cNvSpPr txBox="1"/>
          <p:nvPr/>
        </p:nvSpPr>
        <p:spPr>
          <a:xfrm>
            <a:off x="937415" y="2260040"/>
            <a:ext cx="7110300" cy="6234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chemeClr val="dk1"/>
              </a:buClr>
              <a:buFont typeface="Arial"/>
              <a:buNone/>
            </a:pPr>
            <a:r>
              <a:rPr lang="fr" sz="3600">
                <a:solidFill>
                  <a:schemeClr val="lt1"/>
                </a:solidFill>
                <a:latin typeface="Century Gothic"/>
                <a:ea typeface="Century Gothic"/>
                <a:cs typeface="Century Gothic"/>
                <a:sym typeface="Century Gothic"/>
              </a:rPr>
              <a:t>Avancement du projet</a:t>
            </a:r>
            <a:endParaRPr sz="3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p54"/>
          <p:cNvSpPr txBox="1"/>
          <p:nvPr/>
        </p:nvSpPr>
        <p:spPr>
          <a:xfrm>
            <a:off x="571590" y="968220"/>
            <a:ext cx="6412200" cy="392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7" name="Google Shape;347;p54"/>
          <p:cNvSpPr/>
          <p:nvPr/>
        </p:nvSpPr>
        <p:spPr>
          <a:xfrm>
            <a:off x="96881" y="818494"/>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400"/>
              <a:buFont typeface="Arial"/>
              <a:buNone/>
            </a:pPr>
            <a:r>
              <a:rPr lang="fr">
                <a:solidFill>
                  <a:schemeClr val="dk1"/>
                </a:solidFill>
                <a:latin typeface="Century Gothic"/>
                <a:ea typeface="Century Gothic"/>
                <a:cs typeface="Century Gothic"/>
                <a:sym typeface="Century Gothic"/>
              </a:rPr>
              <a:t>Formation QT et MQTT</a:t>
            </a:r>
            <a:endParaRPr sz="1400" b="0" i="0" u="none" strike="noStrike" cap="none">
              <a:solidFill>
                <a:srgbClr val="000000"/>
              </a:solidFill>
              <a:latin typeface="Century Gothic"/>
              <a:ea typeface="Century Gothic"/>
              <a:cs typeface="Century Gothic"/>
              <a:sym typeface="Century Gothic"/>
            </a:endParaRPr>
          </a:p>
        </p:txBody>
      </p:sp>
      <p:sp>
        <p:nvSpPr>
          <p:cNvPr id="348" name="Google Shape;348;p54"/>
          <p:cNvSpPr/>
          <p:nvPr/>
        </p:nvSpPr>
        <p:spPr>
          <a:xfrm>
            <a:off x="96881" y="3465450"/>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300"/>
              <a:buFont typeface="Arial"/>
              <a:buNone/>
            </a:pPr>
            <a:r>
              <a:rPr lang="fr" dirty="0">
                <a:solidFill>
                  <a:schemeClr val="dk1"/>
                </a:solidFill>
                <a:latin typeface="Century Gothic"/>
                <a:ea typeface="Century Gothic"/>
                <a:cs typeface="Century Gothic"/>
                <a:sym typeface="Century Gothic"/>
              </a:rPr>
              <a:t>Recupération des informations du TGU-R</a:t>
            </a:r>
            <a:endParaRPr sz="1400" b="0" i="0" u="none" strike="noStrike" cap="none" dirty="0">
              <a:solidFill>
                <a:srgbClr val="000000"/>
              </a:solidFill>
              <a:latin typeface="Century Gothic"/>
              <a:ea typeface="Century Gothic"/>
              <a:cs typeface="Century Gothic"/>
              <a:sym typeface="Century Gothic"/>
            </a:endParaRPr>
          </a:p>
        </p:txBody>
      </p:sp>
      <p:sp>
        <p:nvSpPr>
          <p:cNvPr id="349" name="Google Shape;349;p54"/>
          <p:cNvSpPr/>
          <p:nvPr/>
        </p:nvSpPr>
        <p:spPr>
          <a:xfrm>
            <a:off x="96881" y="2532037"/>
            <a:ext cx="206595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400"/>
              <a:buFont typeface="Arial"/>
              <a:buNone/>
            </a:pPr>
            <a:r>
              <a:rPr lang="fr" sz="1300" dirty="0">
                <a:solidFill>
                  <a:schemeClr val="dk1"/>
                </a:solidFill>
                <a:latin typeface="Century Gothic"/>
                <a:ea typeface="Century Gothic"/>
                <a:cs typeface="Century Gothic"/>
                <a:sym typeface="Century Gothic"/>
              </a:rPr>
              <a:t>Connexion entre MQTT et notre application en mode GSM </a:t>
            </a:r>
            <a:endParaRPr sz="1300" b="0" i="0" u="none" strike="noStrike" cap="none" dirty="0">
              <a:solidFill>
                <a:srgbClr val="000000"/>
              </a:solidFill>
              <a:latin typeface="Century Gothic"/>
              <a:ea typeface="Century Gothic"/>
              <a:cs typeface="Century Gothic"/>
              <a:sym typeface="Century Gothic"/>
            </a:endParaRPr>
          </a:p>
        </p:txBody>
      </p:sp>
      <p:sp>
        <p:nvSpPr>
          <p:cNvPr id="350" name="Google Shape;350;p54"/>
          <p:cNvSpPr/>
          <p:nvPr/>
        </p:nvSpPr>
        <p:spPr>
          <a:xfrm>
            <a:off x="2225175" y="346543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1" name="Google Shape;351;p54"/>
          <p:cNvSpPr/>
          <p:nvPr/>
        </p:nvSpPr>
        <p:spPr>
          <a:xfrm>
            <a:off x="2225175" y="252808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2" name="Google Shape;352;p54"/>
          <p:cNvSpPr/>
          <p:nvPr/>
        </p:nvSpPr>
        <p:spPr>
          <a:xfrm>
            <a:off x="2225175" y="792113"/>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53" name="Google Shape;353;p54"/>
          <p:cNvSpPr/>
          <p:nvPr/>
        </p:nvSpPr>
        <p:spPr>
          <a:xfrm>
            <a:off x="96881" y="170503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400"/>
              <a:buFont typeface="Arial"/>
              <a:buNone/>
            </a:pPr>
            <a:r>
              <a:rPr lang="fr">
                <a:solidFill>
                  <a:schemeClr val="dk1"/>
                </a:solidFill>
                <a:latin typeface="Century Gothic"/>
                <a:ea typeface="Century Gothic"/>
                <a:cs typeface="Century Gothic"/>
                <a:sym typeface="Century Gothic"/>
              </a:rPr>
              <a:t>Création d’une interface graphique avec QT</a:t>
            </a:r>
            <a:endParaRPr sz="1100" b="0" i="0" u="none" strike="noStrike" cap="none">
              <a:solidFill>
                <a:srgbClr val="000000"/>
              </a:solidFill>
              <a:latin typeface="Arial"/>
              <a:ea typeface="Arial"/>
              <a:cs typeface="Arial"/>
              <a:sym typeface="Arial"/>
            </a:endParaRPr>
          </a:p>
        </p:txBody>
      </p:sp>
      <p:sp>
        <p:nvSpPr>
          <p:cNvPr id="354" name="Google Shape;354;p54"/>
          <p:cNvSpPr/>
          <p:nvPr/>
        </p:nvSpPr>
        <p:spPr>
          <a:xfrm>
            <a:off x="4296319" y="818494"/>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300"/>
              <a:buFont typeface="Arial"/>
              <a:buNone/>
            </a:pPr>
            <a:r>
              <a:rPr lang="fr">
                <a:solidFill>
                  <a:schemeClr val="dk1"/>
                </a:solidFill>
                <a:latin typeface="Century Gothic"/>
                <a:ea typeface="Century Gothic"/>
                <a:cs typeface="Century Gothic"/>
                <a:sym typeface="Century Gothic"/>
              </a:rPr>
              <a:t>Affichage des données du TGU-R </a:t>
            </a:r>
            <a:endParaRPr sz="1100" b="0" i="0" u="none" strike="noStrike" cap="none">
              <a:solidFill>
                <a:srgbClr val="000000"/>
              </a:solidFill>
              <a:latin typeface="Century Gothic"/>
              <a:ea typeface="Century Gothic"/>
              <a:cs typeface="Century Gothic"/>
              <a:sym typeface="Century Gothic"/>
            </a:endParaRPr>
          </a:p>
        </p:txBody>
      </p:sp>
      <p:sp>
        <p:nvSpPr>
          <p:cNvPr id="355" name="Google Shape;355;p54"/>
          <p:cNvSpPr/>
          <p:nvPr/>
        </p:nvSpPr>
        <p:spPr>
          <a:xfrm>
            <a:off x="2225175" y="170503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356" name="Google Shape;356;p54"/>
          <p:cNvPicPr preferRelativeResize="0"/>
          <p:nvPr/>
        </p:nvPicPr>
        <p:blipFill rotWithShape="1">
          <a:blip r:embed="rId3">
            <a:alphaModFix/>
          </a:blip>
          <a:srcRect/>
          <a:stretch/>
        </p:blipFill>
        <p:spPr>
          <a:xfrm>
            <a:off x="2865356" y="957431"/>
            <a:ext cx="542925" cy="428625"/>
          </a:xfrm>
          <a:prstGeom prst="rect">
            <a:avLst/>
          </a:prstGeom>
          <a:noFill/>
          <a:ln>
            <a:noFill/>
          </a:ln>
        </p:spPr>
      </p:pic>
      <p:pic>
        <p:nvPicPr>
          <p:cNvPr id="357" name="Google Shape;357;p54"/>
          <p:cNvPicPr preferRelativeResize="0"/>
          <p:nvPr/>
        </p:nvPicPr>
        <p:blipFill rotWithShape="1">
          <a:blip r:embed="rId3">
            <a:alphaModFix/>
          </a:blip>
          <a:srcRect/>
          <a:stretch/>
        </p:blipFill>
        <p:spPr>
          <a:xfrm>
            <a:off x="2865356" y="1843969"/>
            <a:ext cx="542925" cy="428625"/>
          </a:xfrm>
          <a:prstGeom prst="rect">
            <a:avLst/>
          </a:prstGeom>
          <a:noFill/>
          <a:ln>
            <a:noFill/>
          </a:ln>
        </p:spPr>
      </p:pic>
      <p:pic>
        <p:nvPicPr>
          <p:cNvPr id="358" name="Google Shape;358;p54"/>
          <p:cNvPicPr preferRelativeResize="0"/>
          <p:nvPr/>
        </p:nvPicPr>
        <p:blipFill rotWithShape="1">
          <a:blip r:embed="rId3">
            <a:alphaModFix/>
          </a:blip>
          <a:srcRect/>
          <a:stretch/>
        </p:blipFill>
        <p:spPr>
          <a:xfrm>
            <a:off x="2865356" y="2717513"/>
            <a:ext cx="542925" cy="428625"/>
          </a:xfrm>
          <a:prstGeom prst="rect">
            <a:avLst/>
          </a:prstGeom>
          <a:noFill/>
          <a:ln>
            <a:noFill/>
          </a:ln>
        </p:spPr>
      </p:pic>
      <p:pic>
        <p:nvPicPr>
          <p:cNvPr id="359" name="Google Shape;359;p54"/>
          <p:cNvPicPr preferRelativeResize="0"/>
          <p:nvPr/>
        </p:nvPicPr>
        <p:blipFill rotWithShape="1">
          <a:blip r:embed="rId3">
            <a:alphaModFix/>
          </a:blip>
          <a:srcRect/>
          <a:stretch/>
        </p:blipFill>
        <p:spPr>
          <a:xfrm>
            <a:off x="2865356" y="3604369"/>
            <a:ext cx="542925" cy="428625"/>
          </a:xfrm>
          <a:prstGeom prst="rect">
            <a:avLst/>
          </a:prstGeom>
          <a:noFill/>
          <a:ln>
            <a:noFill/>
          </a:ln>
        </p:spPr>
      </p:pic>
      <p:sp>
        <p:nvSpPr>
          <p:cNvPr id="360" name="Google Shape;360;p54"/>
          <p:cNvSpPr/>
          <p:nvPr/>
        </p:nvSpPr>
        <p:spPr>
          <a:xfrm>
            <a:off x="4296319" y="170503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fr" sz="1300" dirty="0">
                <a:solidFill>
                  <a:schemeClr val="dk1"/>
                </a:solidFill>
                <a:latin typeface="Century Gothic"/>
                <a:ea typeface="Century Gothic"/>
                <a:cs typeface="Century Gothic"/>
                <a:sym typeface="Century Gothic"/>
              </a:rPr>
              <a:t>Lancement des sessions de diagnostic à distance </a:t>
            </a:r>
            <a:endParaRPr sz="1000" b="0" i="0" u="none" strike="noStrike" cap="none" dirty="0">
              <a:solidFill>
                <a:srgbClr val="000000"/>
              </a:solidFill>
              <a:latin typeface="Arial"/>
              <a:ea typeface="Arial"/>
              <a:cs typeface="Arial"/>
              <a:sym typeface="Arial"/>
            </a:endParaRPr>
          </a:p>
        </p:txBody>
      </p:sp>
      <p:sp>
        <p:nvSpPr>
          <p:cNvPr id="361" name="Google Shape;361;p54"/>
          <p:cNvSpPr/>
          <p:nvPr/>
        </p:nvSpPr>
        <p:spPr>
          <a:xfrm>
            <a:off x="6331856" y="818494"/>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362" name="Google Shape;362;p54"/>
          <p:cNvPicPr preferRelativeResize="0"/>
          <p:nvPr/>
        </p:nvPicPr>
        <p:blipFill rotWithShape="1">
          <a:blip r:embed="rId3">
            <a:alphaModFix/>
          </a:blip>
          <a:srcRect/>
          <a:stretch/>
        </p:blipFill>
        <p:spPr>
          <a:xfrm>
            <a:off x="7121944" y="957431"/>
            <a:ext cx="542925" cy="428625"/>
          </a:xfrm>
          <a:prstGeom prst="rect">
            <a:avLst/>
          </a:prstGeom>
          <a:noFill/>
          <a:ln>
            <a:noFill/>
          </a:ln>
        </p:spPr>
      </p:pic>
      <p:sp>
        <p:nvSpPr>
          <p:cNvPr id="363" name="Google Shape;363;p54"/>
          <p:cNvSpPr/>
          <p:nvPr/>
        </p:nvSpPr>
        <p:spPr>
          <a:xfrm>
            <a:off x="6331856" y="1705031"/>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364" name="Google Shape;364;p54"/>
          <p:cNvPicPr preferRelativeResize="0"/>
          <p:nvPr/>
        </p:nvPicPr>
        <p:blipFill rotWithShape="1">
          <a:blip r:embed="rId3">
            <a:alphaModFix/>
          </a:blip>
          <a:srcRect/>
          <a:stretch/>
        </p:blipFill>
        <p:spPr>
          <a:xfrm>
            <a:off x="7029188" y="1870350"/>
            <a:ext cx="542925" cy="428625"/>
          </a:xfrm>
          <a:prstGeom prst="rect">
            <a:avLst/>
          </a:prstGeom>
          <a:noFill/>
          <a:ln>
            <a:noFill/>
          </a:ln>
        </p:spPr>
      </p:pic>
      <p:sp>
        <p:nvSpPr>
          <p:cNvPr id="365" name="Google Shape;365;p54"/>
          <p:cNvSpPr/>
          <p:nvPr/>
        </p:nvSpPr>
        <p:spPr>
          <a:xfrm>
            <a:off x="4296319" y="2519100"/>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400"/>
              <a:buFont typeface="Arial"/>
              <a:buNone/>
            </a:pPr>
            <a:endParaRPr sz="1300"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400"/>
              <a:buFont typeface="Arial"/>
              <a:buNone/>
            </a:pPr>
            <a:r>
              <a:rPr lang="fr" sz="1300" dirty="0">
                <a:solidFill>
                  <a:schemeClr val="dk1"/>
                </a:solidFill>
                <a:latin typeface="Century Gothic"/>
                <a:ea typeface="Century Gothic"/>
                <a:cs typeface="Century Gothic"/>
                <a:sym typeface="Century Gothic"/>
              </a:rPr>
              <a:t>Connexion entre MQTT et notre application en mode WIFI</a:t>
            </a:r>
            <a:endParaRPr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300"/>
              <a:buFont typeface="Arial"/>
              <a:buNone/>
            </a:pPr>
            <a:endParaRPr sz="1300" dirty="0">
              <a:latin typeface="Century Gothic"/>
              <a:ea typeface="Century Gothic"/>
              <a:cs typeface="Century Gothic"/>
              <a:sym typeface="Century Gothic"/>
            </a:endParaRPr>
          </a:p>
        </p:txBody>
      </p:sp>
      <p:sp>
        <p:nvSpPr>
          <p:cNvPr id="366" name="Google Shape;366;p54"/>
          <p:cNvSpPr/>
          <p:nvPr/>
        </p:nvSpPr>
        <p:spPr>
          <a:xfrm>
            <a:off x="6331856" y="2519100"/>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367" name="Google Shape;367;p54"/>
          <p:cNvPicPr preferRelativeResize="0"/>
          <p:nvPr/>
        </p:nvPicPr>
        <p:blipFill rotWithShape="1">
          <a:blip r:embed="rId4">
            <a:alphaModFix/>
          </a:blip>
          <a:srcRect/>
          <a:stretch/>
        </p:blipFill>
        <p:spPr>
          <a:xfrm>
            <a:off x="7011329" y="2756025"/>
            <a:ext cx="578644" cy="207169"/>
          </a:xfrm>
          <a:prstGeom prst="rect">
            <a:avLst/>
          </a:prstGeom>
          <a:noFill/>
          <a:ln>
            <a:noFill/>
          </a:ln>
        </p:spPr>
      </p:pic>
      <p:sp>
        <p:nvSpPr>
          <p:cNvPr id="368" name="Google Shape;368;p54"/>
          <p:cNvSpPr/>
          <p:nvPr/>
        </p:nvSpPr>
        <p:spPr>
          <a:xfrm>
            <a:off x="4296319" y="3420244"/>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400"/>
              <a:buFont typeface="Arial"/>
              <a:buNone/>
            </a:pPr>
            <a:r>
              <a:rPr lang="fr" sz="1300" dirty="0">
                <a:solidFill>
                  <a:schemeClr val="dk1"/>
                </a:solidFill>
                <a:latin typeface="Century Gothic"/>
                <a:ea typeface="Century Gothic"/>
                <a:cs typeface="Century Gothic"/>
                <a:sym typeface="Century Gothic"/>
              </a:rPr>
              <a:t>Amelioration du design de l’application</a:t>
            </a:r>
            <a:endParaRPr sz="1000" b="0" i="0" u="none" strike="noStrike" cap="none" dirty="0">
              <a:solidFill>
                <a:srgbClr val="000000"/>
              </a:solidFill>
              <a:latin typeface="Arial"/>
              <a:ea typeface="Arial"/>
              <a:cs typeface="Arial"/>
              <a:sym typeface="Arial"/>
            </a:endParaRPr>
          </a:p>
        </p:txBody>
      </p:sp>
      <p:sp>
        <p:nvSpPr>
          <p:cNvPr id="369" name="Google Shape;369;p54"/>
          <p:cNvSpPr/>
          <p:nvPr/>
        </p:nvSpPr>
        <p:spPr>
          <a:xfrm>
            <a:off x="6331856" y="3420244"/>
            <a:ext cx="2008800" cy="70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370" name="Google Shape;370;p54"/>
          <p:cNvPicPr preferRelativeResize="0"/>
          <p:nvPr/>
        </p:nvPicPr>
        <p:blipFill rotWithShape="1">
          <a:blip r:embed="rId4">
            <a:alphaModFix/>
          </a:blip>
          <a:srcRect/>
          <a:stretch/>
        </p:blipFill>
        <p:spPr>
          <a:xfrm>
            <a:off x="7011329" y="3657169"/>
            <a:ext cx="578644" cy="2071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55"/>
          <p:cNvPicPr preferRelativeResize="0"/>
          <p:nvPr/>
        </p:nvPicPr>
        <p:blipFill rotWithShape="1">
          <a:blip r:embed="rId3">
            <a:alphaModFix/>
          </a:blip>
          <a:srcRect t="10419" b="3470"/>
          <a:stretch/>
        </p:blipFill>
        <p:spPr>
          <a:xfrm>
            <a:off x="2188125" y="1136675"/>
            <a:ext cx="5328199" cy="3296425"/>
          </a:xfrm>
          <a:prstGeom prst="rect">
            <a:avLst/>
          </a:prstGeom>
          <a:noFill/>
          <a:ln>
            <a:noFill/>
          </a:ln>
        </p:spPr>
      </p:pic>
      <p:sp>
        <p:nvSpPr>
          <p:cNvPr id="376" name="Google Shape;376;p55"/>
          <p:cNvSpPr txBox="1"/>
          <p:nvPr/>
        </p:nvSpPr>
        <p:spPr>
          <a:xfrm>
            <a:off x="200555" y="538350"/>
            <a:ext cx="3648300" cy="344100"/>
          </a:xfrm>
          <a:prstGeom prst="rect">
            <a:avLst/>
          </a:prstGeom>
          <a:noFill/>
          <a:ln>
            <a:noFill/>
          </a:ln>
        </p:spPr>
        <p:txBody>
          <a:bodyPr spcFirstLastPara="1" wrap="square" lIns="91425" tIns="91425" rIns="91425" bIns="91425" anchor="t" anchorCtr="0">
            <a:noAutofit/>
          </a:bodyPr>
          <a:lstStyle/>
          <a:p>
            <a:r>
              <a:rPr lang="fr" sz="1800" dirty="0">
                <a:solidFill>
                  <a:srgbClr val="85C442"/>
                </a:solidFill>
                <a:latin typeface="+mn-lt"/>
                <a:sym typeface="Calibri"/>
              </a:rPr>
              <a:t>Creation de l’interface utilisteur </a:t>
            </a:r>
            <a:endParaRPr sz="1800" dirty="0">
              <a:solidFill>
                <a:srgbClr val="85C442"/>
              </a:solidFill>
              <a:latin typeface="+mn-lt"/>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56"/>
          <p:cNvPicPr preferRelativeResize="0"/>
          <p:nvPr/>
        </p:nvPicPr>
        <p:blipFill rotWithShape="1">
          <a:blip r:embed="rId3">
            <a:alphaModFix/>
          </a:blip>
          <a:srcRect b="56440"/>
          <a:stretch/>
        </p:blipFill>
        <p:spPr>
          <a:xfrm>
            <a:off x="1901002" y="1537730"/>
            <a:ext cx="5762901" cy="2813275"/>
          </a:xfrm>
          <a:prstGeom prst="rect">
            <a:avLst/>
          </a:prstGeom>
          <a:noFill/>
          <a:ln>
            <a:noFill/>
          </a:ln>
        </p:spPr>
      </p:pic>
      <p:sp>
        <p:nvSpPr>
          <p:cNvPr id="383" name="Google Shape;383;p56"/>
          <p:cNvSpPr txBox="1"/>
          <p:nvPr/>
        </p:nvSpPr>
        <p:spPr>
          <a:xfrm>
            <a:off x="358370" y="606195"/>
            <a:ext cx="4572000" cy="372600"/>
          </a:xfrm>
          <a:prstGeom prst="rect">
            <a:avLst/>
          </a:prstGeom>
          <a:noFill/>
          <a:ln>
            <a:noFill/>
          </a:ln>
        </p:spPr>
        <p:txBody>
          <a:bodyPr spcFirstLastPara="1" wrap="square" lIns="91425" tIns="91425" rIns="91425" bIns="91425" anchor="t" anchorCtr="0">
            <a:noAutofit/>
          </a:bodyPr>
          <a:lstStyle/>
          <a:p>
            <a:pPr marL="0" lvl="0" indent="0">
              <a:buFont typeface="Arial"/>
              <a:buNone/>
            </a:pPr>
            <a:r>
              <a:rPr lang="fr" sz="1800" dirty="0">
                <a:solidFill>
                  <a:srgbClr val="85C442"/>
                </a:solidFill>
                <a:latin typeface="+mn-lt"/>
                <a:sym typeface="Calibri"/>
              </a:rPr>
              <a:t>Récuperation des informations des TGU-R</a:t>
            </a:r>
            <a:endParaRPr sz="1800" dirty="0">
              <a:solidFill>
                <a:srgbClr val="85C442"/>
              </a:solidFill>
              <a:latin typeface="+mn-lt"/>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57"/>
          <p:cNvPicPr preferRelativeResize="0"/>
          <p:nvPr/>
        </p:nvPicPr>
        <p:blipFill rotWithShape="1">
          <a:blip r:embed="rId3">
            <a:alphaModFix/>
          </a:blip>
          <a:srcRect b="15511"/>
          <a:stretch/>
        </p:blipFill>
        <p:spPr>
          <a:xfrm>
            <a:off x="2402958" y="1181250"/>
            <a:ext cx="5701042" cy="3399136"/>
          </a:xfrm>
          <a:prstGeom prst="rect">
            <a:avLst/>
          </a:prstGeom>
          <a:noFill/>
          <a:ln>
            <a:noFill/>
          </a:ln>
        </p:spPr>
      </p:pic>
      <p:sp>
        <p:nvSpPr>
          <p:cNvPr id="390" name="Google Shape;390;p57"/>
          <p:cNvSpPr txBox="1"/>
          <p:nvPr/>
        </p:nvSpPr>
        <p:spPr>
          <a:xfrm>
            <a:off x="321515" y="563114"/>
            <a:ext cx="3648300" cy="388800"/>
          </a:xfrm>
          <a:prstGeom prst="rect">
            <a:avLst/>
          </a:prstGeom>
          <a:noFill/>
          <a:ln>
            <a:noFill/>
          </a:ln>
        </p:spPr>
        <p:txBody>
          <a:bodyPr spcFirstLastPara="1" wrap="square" lIns="91425" tIns="91425" rIns="91425" bIns="91425" anchor="t" anchorCtr="0">
            <a:noAutofit/>
          </a:bodyPr>
          <a:lstStyle/>
          <a:p>
            <a:r>
              <a:rPr lang="fr" sz="1800" dirty="0">
                <a:solidFill>
                  <a:srgbClr val="85C442"/>
                </a:solidFill>
                <a:latin typeface="+mn-lt"/>
                <a:sym typeface="Calibri"/>
              </a:rPr>
              <a:t>Affichage des données </a:t>
            </a:r>
            <a:endParaRPr sz="1800" dirty="0">
              <a:solidFill>
                <a:srgbClr val="85C442"/>
              </a:solidFill>
              <a:latin typeface="+mn-lt"/>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8"/>
          <p:cNvSpPr txBox="1"/>
          <p:nvPr/>
        </p:nvSpPr>
        <p:spPr>
          <a:xfrm>
            <a:off x="937415" y="2260040"/>
            <a:ext cx="7110300" cy="6234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chemeClr val="dk1"/>
              </a:buClr>
              <a:buFont typeface="Arial"/>
              <a:buNone/>
            </a:pPr>
            <a:r>
              <a:rPr lang="fr" sz="3600">
                <a:solidFill>
                  <a:schemeClr val="lt1"/>
                </a:solidFill>
                <a:latin typeface="Century Gothic"/>
                <a:ea typeface="Century Gothic"/>
                <a:cs typeface="Century Gothic"/>
                <a:sym typeface="Century Gothic"/>
              </a:rPr>
              <a:t>Conclusion</a:t>
            </a:r>
            <a:endParaRPr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p:nvPr/>
        </p:nvSpPr>
        <p:spPr>
          <a:xfrm>
            <a:off x="1502438" y="1560309"/>
            <a:ext cx="523500" cy="52350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3" name="Google Shape;213;p41"/>
          <p:cNvSpPr/>
          <p:nvPr/>
        </p:nvSpPr>
        <p:spPr>
          <a:xfrm>
            <a:off x="1502463" y="2269642"/>
            <a:ext cx="523500" cy="52350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4" name="Google Shape;214;p41"/>
          <p:cNvSpPr/>
          <p:nvPr/>
        </p:nvSpPr>
        <p:spPr>
          <a:xfrm>
            <a:off x="1502463" y="3012848"/>
            <a:ext cx="523500" cy="52350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5" name="Google Shape;215;p41"/>
          <p:cNvSpPr txBox="1"/>
          <p:nvPr/>
        </p:nvSpPr>
        <p:spPr>
          <a:xfrm>
            <a:off x="1561215" y="1602801"/>
            <a:ext cx="4059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2400" b="1">
                <a:solidFill>
                  <a:schemeClr val="lt1"/>
                </a:solidFill>
                <a:latin typeface="Century Gothic"/>
                <a:ea typeface="Century Gothic"/>
                <a:cs typeface="Century Gothic"/>
                <a:sym typeface="Century Gothic"/>
              </a:rPr>
              <a:t>2</a:t>
            </a:r>
            <a:endParaRPr sz="1100"/>
          </a:p>
        </p:txBody>
      </p:sp>
      <p:sp>
        <p:nvSpPr>
          <p:cNvPr id="216" name="Google Shape;216;p41"/>
          <p:cNvSpPr txBox="1"/>
          <p:nvPr/>
        </p:nvSpPr>
        <p:spPr>
          <a:xfrm>
            <a:off x="1561239" y="2314649"/>
            <a:ext cx="4059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2400" b="1">
                <a:solidFill>
                  <a:schemeClr val="lt1"/>
                </a:solidFill>
                <a:latin typeface="Century Gothic"/>
                <a:ea typeface="Century Gothic"/>
                <a:cs typeface="Century Gothic"/>
                <a:sym typeface="Century Gothic"/>
              </a:rPr>
              <a:t>3</a:t>
            </a:r>
            <a:endParaRPr sz="1100"/>
          </a:p>
        </p:txBody>
      </p:sp>
      <p:sp>
        <p:nvSpPr>
          <p:cNvPr id="217" name="Google Shape;217;p41"/>
          <p:cNvSpPr txBox="1"/>
          <p:nvPr/>
        </p:nvSpPr>
        <p:spPr>
          <a:xfrm>
            <a:off x="1561240" y="3055339"/>
            <a:ext cx="4059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2400" b="1">
                <a:solidFill>
                  <a:schemeClr val="lt1"/>
                </a:solidFill>
                <a:latin typeface="Century Gothic"/>
                <a:ea typeface="Century Gothic"/>
                <a:cs typeface="Century Gothic"/>
                <a:sym typeface="Century Gothic"/>
              </a:rPr>
              <a:t>4</a:t>
            </a:r>
            <a:endParaRPr sz="1100"/>
          </a:p>
        </p:txBody>
      </p:sp>
      <p:sp>
        <p:nvSpPr>
          <p:cNvPr id="218" name="Google Shape;218;p41"/>
          <p:cNvSpPr txBox="1"/>
          <p:nvPr/>
        </p:nvSpPr>
        <p:spPr>
          <a:xfrm>
            <a:off x="2143957" y="1639197"/>
            <a:ext cx="6411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a:solidFill>
                  <a:srgbClr val="546472"/>
                </a:solidFill>
                <a:latin typeface="Century Gothic"/>
                <a:ea typeface="Century Gothic"/>
                <a:cs typeface="Century Gothic"/>
                <a:sym typeface="Century Gothic"/>
              </a:rPr>
              <a:t>Analyse et conception</a:t>
            </a:r>
            <a:endParaRPr sz="1100"/>
          </a:p>
        </p:txBody>
      </p:sp>
      <p:sp>
        <p:nvSpPr>
          <p:cNvPr id="219" name="Google Shape;219;p41"/>
          <p:cNvSpPr txBox="1"/>
          <p:nvPr/>
        </p:nvSpPr>
        <p:spPr>
          <a:xfrm>
            <a:off x="2143982" y="2368102"/>
            <a:ext cx="6411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a:solidFill>
                  <a:srgbClr val="546472"/>
                </a:solidFill>
                <a:latin typeface="Century Gothic"/>
                <a:ea typeface="Century Gothic"/>
                <a:cs typeface="Century Gothic"/>
                <a:sym typeface="Century Gothic"/>
              </a:rPr>
              <a:t>Technologies utilisées</a:t>
            </a:r>
            <a:endParaRPr sz="1100"/>
          </a:p>
        </p:txBody>
      </p:sp>
      <p:sp>
        <p:nvSpPr>
          <p:cNvPr id="220" name="Google Shape;220;p41"/>
          <p:cNvSpPr txBox="1"/>
          <p:nvPr/>
        </p:nvSpPr>
        <p:spPr>
          <a:xfrm>
            <a:off x="2143982" y="3101506"/>
            <a:ext cx="6411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a:solidFill>
                  <a:srgbClr val="546472"/>
                </a:solidFill>
                <a:latin typeface="Century Gothic"/>
                <a:ea typeface="Century Gothic"/>
                <a:cs typeface="Century Gothic"/>
                <a:sym typeface="Century Gothic"/>
              </a:rPr>
              <a:t>Avancement du projet</a:t>
            </a:r>
            <a:endParaRPr sz="1100"/>
          </a:p>
        </p:txBody>
      </p:sp>
      <p:sp>
        <p:nvSpPr>
          <p:cNvPr id="221" name="Google Shape;221;p41"/>
          <p:cNvSpPr txBox="1"/>
          <p:nvPr/>
        </p:nvSpPr>
        <p:spPr>
          <a:xfrm>
            <a:off x="2085157" y="3920907"/>
            <a:ext cx="6411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a:solidFill>
                  <a:srgbClr val="546472"/>
                </a:solidFill>
                <a:latin typeface="Century Gothic"/>
                <a:ea typeface="Century Gothic"/>
                <a:cs typeface="Century Gothic"/>
                <a:sym typeface="Century Gothic"/>
              </a:rPr>
              <a:t>Conclusion</a:t>
            </a:r>
            <a:endParaRPr sz="1100"/>
          </a:p>
        </p:txBody>
      </p:sp>
      <p:sp>
        <p:nvSpPr>
          <p:cNvPr id="222" name="Google Shape;222;p41"/>
          <p:cNvSpPr/>
          <p:nvPr/>
        </p:nvSpPr>
        <p:spPr>
          <a:xfrm>
            <a:off x="1502438" y="3756048"/>
            <a:ext cx="523500" cy="52350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3" name="Google Shape;223;p41"/>
          <p:cNvSpPr txBox="1"/>
          <p:nvPr/>
        </p:nvSpPr>
        <p:spPr>
          <a:xfrm>
            <a:off x="1561215" y="3798540"/>
            <a:ext cx="4059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2400" b="1">
                <a:solidFill>
                  <a:schemeClr val="lt1"/>
                </a:solidFill>
                <a:latin typeface="Century Gothic"/>
                <a:ea typeface="Century Gothic"/>
                <a:cs typeface="Century Gothic"/>
                <a:sym typeface="Century Gothic"/>
              </a:rPr>
              <a:t>5</a:t>
            </a:r>
            <a:endParaRPr sz="1100"/>
          </a:p>
        </p:txBody>
      </p:sp>
      <p:sp>
        <p:nvSpPr>
          <p:cNvPr id="224" name="Google Shape;224;p41"/>
          <p:cNvSpPr/>
          <p:nvPr/>
        </p:nvSpPr>
        <p:spPr>
          <a:xfrm>
            <a:off x="1502438" y="850959"/>
            <a:ext cx="523500" cy="523500"/>
          </a:xfrm>
          <a:prstGeom prst="ellipse">
            <a:avLst/>
          </a:prstGeom>
          <a:solidFill>
            <a:srgbClr val="A1CD3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5" name="Google Shape;225;p41"/>
          <p:cNvSpPr txBox="1"/>
          <p:nvPr/>
        </p:nvSpPr>
        <p:spPr>
          <a:xfrm>
            <a:off x="1561215" y="893451"/>
            <a:ext cx="4059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2400" b="1">
                <a:solidFill>
                  <a:schemeClr val="lt1"/>
                </a:solidFill>
                <a:latin typeface="Century Gothic"/>
                <a:ea typeface="Century Gothic"/>
                <a:cs typeface="Century Gothic"/>
                <a:sym typeface="Century Gothic"/>
              </a:rPr>
              <a:t>1</a:t>
            </a:r>
            <a:endParaRPr sz="1100"/>
          </a:p>
        </p:txBody>
      </p:sp>
      <p:sp>
        <p:nvSpPr>
          <p:cNvPr id="226" name="Google Shape;226;p41"/>
          <p:cNvSpPr txBox="1"/>
          <p:nvPr/>
        </p:nvSpPr>
        <p:spPr>
          <a:xfrm>
            <a:off x="2143957" y="929848"/>
            <a:ext cx="6411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1800">
                <a:solidFill>
                  <a:srgbClr val="546472"/>
                </a:solidFill>
                <a:latin typeface="Century Gothic"/>
                <a:ea typeface="Century Gothic"/>
                <a:cs typeface="Century Gothic"/>
                <a:sym typeface="Century Gothic"/>
              </a:rPr>
              <a:t>Contexte général du projet</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7"/>
          <p:cNvSpPr txBox="1"/>
          <p:nvPr/>
        </p:nvSpPr>
        <p:spPr>
          <a:xfrm>
            <a:off x="235757" y="-39290"/>
            <a:ext cx="6411897" cy="530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3000" b="1">
                <a:solidFill>
                  <a:srgbClr val="546472"/>
                </a:solidFill>
                <a:latin typeface="Century Gothic"/>
                <a:ea typeface="Century Gothic"/>
                <a:cs typeface="Century Gothic"/>
                <a:sym typeface="Century Gothic"/>
              </a:rPr>
              <a:t>Titre</a:t>
            </a:r>
            <a:endParaRPr sz="1100"/>
          </a:p>
        </p:txBody>
      </p:sp>
      <p:sp>
        <p:nvSpPr>
          <p:cNvPr id="523" name="Google Shape;523;p67"/>
          <p:cNvSpPr txBox="1"/>
          <p:nvPr/>
        </p:nvSpPr>
        <p:spPr>
          <a:xfrm>
            <a:off x="687868" y="713844"/>
            <a:ext cx="6411897" cy="515495"/>
          </a:xfrm>
          <a:prstGeom prst="rect">
            <a:avLst/>
          </a:prstGeom>
          <a:noFill/>
          <a:ln>
            <a:noFill/>
          </a:ln>
        </p:spPr>
        <p:txBody>
          <a:bodyPr spcFirstLastPara="1" wrap="square" lIns="68575" tIns="34275" rIns="68575" bIns="34275" anchor="t" anchorCtr="0">
            <a:spAutoFit/>
          </a:bodyPr>
          <a:lstStyle/>
          <a:p>
            <a:r>
              <a:rPr lang="fr-FR" sz="1800" dirty="0">
                <a:solidFill>
                  <a:srgbClr val="85C442"/>
                </a:solidFill>
                <a:latin typeface="+mn-lt"/>
                <a:sym typeface="Century Gothic"/>
              </a:rPr>
              <a:t>Conclusion</a:t>
            </a:r>
            <a:endParaRPr lang="fr-FR" sz="1800" dirty="0">
              <a:solidFill>
                <a:srgbClr val="85C442"/>
              </a:solidFill>
              <a:latin typeface="+mn-lt"/>
            </a:endParaRPr>
          </a:p>
          <a:p>
            <a:pPr marL="0" marR="0" lvl="0" indent="0" algn="l" rtl="0">
              <a:spcBef>
                <a:spcPts val="0"/>
              </a:spcBef>
              <a:spcAft>
                <a:spcPts val="0"/>
              </a:spcAft>
              <a:buNone/>
            </a:pPr>
            <a:endParaRPr sz="1100" dirty="0"/>
          </a:p>
        </p:txBody>
      </p:sp>
      <p:sp>
        <p:nvSpPr>
          <p:cNvPr id="524" name="Google Shape;524;p67"/>
          <p:cNvSpPr txBox="1"/>
          <p:nvPr/>
        </p:nvSpPr>
        <p:spPr>
          <a:xfrm>
            <a:off x="1006151" y="1229339"/>
            <a:ext cx="6708659" cy="3193152"/>
          </a:xfrm>
          <a:prstGeom prst="rect">
            <a:avLst/>
          </a:prstGeom>
          <a:noFill/>
          <a:ln>
            <a:noFill/>
          </a:ln>
        </p:spPr>
        <p:txBody>
          <a:bodyPr spcFirstLastPara="1" wrap="square" lIns="68575" tIns="34275" rIns="68575" bIns="34275" anchor="t" anchorCtr="0">
            <a:spAutoFit/>
          </a:bodyPr>
          <a:lstStyle/>
          <a:p>
            <a:pPr marL="285750" indent="-285750">
              <a:lnSpc>
                <a:spcPct val="200000"/>
              </a:lnSpc>
              <a:buSzPct val="180000"/>
              <a:buFont typeface="Arial" panose="020B0604020202020204" pitchFamily="34" charset="0"/>
              <a:buChar char="•"/>
            </a:pPr>
            <a:r>
              <a:rPr lang="fr-FR" sz="1600" b="0" i="0" dirty="0">
                <a:solidFill>
                  <a:srgbClr val="374151"/>
                </a:solidFill>
                <a:effectLst/>
                <a:latin typeface="Century Gothic" panose="020B0502020202020204" pitchFamily="34" charset="0"/>
              </a:rPr>
              <a:t>Développer un système sophistiqué</a:t>
            </a:r>
          </a:p>
          <a:p>
            <a:pPr marL="285750" indent="-285750">
              <a:lnSpc>
                <a:spcPct val="200000"/>
              </a:lnSpc>
              <a:buSzPct val="180000"/>
              <a:buFont typeface="Arial" panose="020B0604020202020204" pitchFamily="34" charset="0"/>
              <a:buChar char="•"/>
            </a:pPr>
            <a:r>
              <a:rPr lang="fr-FR" sz="1600" dirty="0">
                <a:solidFill>
                  <a:srgbClr val="374151"/>
                </a:solidFill>
                <a:latin typeface="Century Gothic" panose="020B0502020202020204" pitchFamily="34" charset="0"/>
              </a:rPr>
              <a:t>Collecter et Afficher les données </a:t>
            </a:r>
            <a:endParaRPr lang="fr-FR" sz="1600" b="0" i="0" dirty="0">
              <a:solidFill>
                <a:srgbClr val="374151"/>
              </a:solidFill>
              <a:effectLst/>
              <a:latin typeface="Century Gothic" panose="020B0502020202020204" pitchFamily="34" charset="0"/>
            </a:endParaRPr>
          </a:p>
          <a:p>
            <a:pPr marL="285750" indent="-285750">
              <a:lnSpc>
                <a:spcPct val="200000"/>
              </a:lnSpc>
              <a:buSzPct val="180000"/>
              <a:buFont typeface="Arial" panose="020B0604020202020204" pitchFamily="34" charset="0"/>
              <a:buChar char="•"/>
            </a:pPr>
            <a:r>
              <a:rPr lang="fr-FR" sz="1600" b="0" i="0" dirty="0">
                <a:solidFill>
                  <a:srgbClr val="374151"/>
                </a:solidFill>
                <a:effectLst/>
                <a:latin typeface="Century Gothic" panose="020B0502020202020204" pitchFamily="34" charset="0"/>
              </a:rPr>
              <a:t>le "</a:t>
            </a:r>
            <a:r>
              <a:rPr lang="fr-FR" sz="1600" b="0" i="0" dirty="0" err="1">
                <a:solidFill>
                  <a:srgbClr val="374151"/>
                </a:solidFill>
                <a:effectLst/>
                <a:latin typeface="Century Gothic" panose="020B0502020202020204" pitchFamily="34" charset="0"/>
              </a:rPr>
              <a:t>Vehicle</a:t>
            </a:r>
            <a:r>
              <a:rPr lang="fr-FR" sz="1600" b="0" i="0" dirty="0">
                <a:solidFill>
                  <a:srgbClr val="374151"/>
                </a:solidFill>
                <a:effectLst/>
                <a:latin typeface="Century Gothic" panose="020B0502020202020204" pitchFamily="34" charset="0"/>
              </a:rPr>
              <a:t> State Manager" représente une solution innovante et fonctionnelle pour la  gestion et la surveillance de l'état des véhicules</a:t>
            </a:r>
          </a:p>
          <a:p>
            <a:pPr>
              <a:lnSpc>
                <a:spcPct val="200000"/>
              </a:lnSpc>
              <a:buSzPct val="180000"/>
            </a:pPr>
            <a:endParaRPr lang="fr-FR" sz="1600" b="0" i="0" dirty="0">
              <a:solidFill>
                <a:srgbClr val="374151"/>
              </a:solidFill>
              <a:effectLst/>
              <a:latin typeface="Century Gothic" panose="020B0502020202020204" pitchFamily="34" charset="0"/>
            </a:endParaRPr>
          </a:p>
          <a:p>
            <a:pPr marL="0" marR="0" lvl="0" indent="0" algn="l" rtl="0">
              <a:spcBef>
                <a:spcPts val="0"/>
              </a:spcBef>
              <a:spcAft>
                <a:spcPts val="0"/>
              </a:spcAft>
              <a:buNone/>
            </a:pPr>
            <a:endParaRPr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 name="Google Shape;458;p64">
            <a:extLst>
              <a:ext uri="{FF2B5EF4-FFF2-40B4-BE49-F238E27FC236}">
                <a16:creationId xmlns:a16="http://schemas.microsoft.com/office/drawing/2014/main" id="{B768EDD7-8BB3-41EB-B1BE-717CEBFEDCA7}"/>
              </a:ext>
            </a:extLst>
          </p:cNvPr>
          <p:cNvSpPr txBox="1"/>
          <p:nvPr/>
        </p:nvSpPr>
        <p:spPr>
          <a:xfrm>
            <a:off x="1630455" y="2290919"/>
            <a:ext cx="5883089" cy="56166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3200" b="1" dirty="0">
                <a:solidFill>
                  <a:srgbClr val="A1CD3C"/>
                </a:solidFill>
                <a:latin typeface="Century Gothic"/>
                <a:ea typeface="Century Gothic"/>
                <a:cs typeface="Century Gothic"/>
                <a:sym typeface="Century Gothic"/>
              </a:rPr>
              <a:t>Merci Pour Votre Attention</a:t>
            </a:r>
            <a:endParaRPr sz="3200" dirty="0"/>
          </a:p>
        </p:txBody>
      </p:sp>
    </p:spTree>
    <p:extLst>
      <p:ext uri="{BB962C8B-B14F-4D97-AF65-F5344CB8AC3E}">
        <p14:creationId xmlns:p14="http://schemas.microsoft.com/office/powerpoint/2010/main" val="35274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p:nvPr/>
        </p:nvSpPr>
        <p:spPr>
          <a:xfrm>
            <a:off x="937415" y="2260040"/>
            <a:ext cx="71103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3600">
                <a:solidFill>
                  <a:schemeClr val="lt1"/>
                </a:solidFill>
              </a:rPr>
              <a:t>Contexte général du projet</a:t>
            </a:r>
            <a:endParaRPr sz="3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3"/>
          <p:cNvPicPr preferRelativeResize="0"/>
          <p:nvPr/>
        </p:nvPicPr>
        <p:blipFill rotWithShape="1">
          <a:blip r:embed="rId3">
            <a:alphaModFix/>
          </a:blip>
          <a:srcRect l="513580" t="-205950" r="-513580" b="205950"/>
          <a:stretch/>
        </p:blipFill>
        <p:spPr>
          <a:xfrm>
            <a:off x="6917699" y="1735726"/>
            <a:ext cx="545013" cy="545013"/>
          </a:xfrm>
          <a:prstGeom prst="rect">
            <a:avLst/>
          </a:prstGeom>
          <a:noFill/>
          <a:ln>
            <a:noFill/>
          </a:ln>
        </p:spPr>
      </p:pic>
      <p:pic>
        <p:nvPicPr>
          <p:cNvPr id="238" name="Google Shape;238;p43"/>
          <p:cNvPicPr preferRelativeResize="0"/>
          <p:nvPr/>
        </p:nvPicPr>
        <p:blipFill rotWithShape="1">
          <a:blip r:embed="rId4">
            <a:alphaModFix/>
          </a:blip>
          <a:srcRect/>
          <a:stretch/>
        </p:blipFill>
        <p:spPr>
          <a:xfrm>
            <a:off x="970802" y="2280739"/>
            <a:ext cx="1029464" cy="1015354"/>
          </a:xfrm>
          <a:prstGeom prst="rect">
            <a:avLst/>
          </a:prstGeom>
          <a:noFill/>
          <a:ln>
            <a:noFill/>
          </a:ln>
        </p:spPr>
      </p:pic>
      <p:sp>
        <p:nvSpPr>
          <p:cNvPr id="239" name="Google Shape;239;p43"/>
          <p:cNvSpPr txBox="1"/>
          <p:nvPr/>
        </p:nvSpPr>
        <p:spPr>
          <a:xfrm>
            <a:off x="505799" y="881626"/>
            <a:ext cx="6411900" cy="8541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fr-FR" sz="1800" dirty="0">
                <a:solidFill>
                  <a:schemeClr val="accent6"/>
                </a:solidFill>
                <a:latin typeface="+mn-lt"/>
                <a:ea typeface="Century Gothic"/>
                <a:cs typeface="Century Gothic"/>
                <a:sym typeface="Century Gothic"/>
              </a:rPr>
              <a:t>Problématique</a:t>
            </a:r>
            <a:endParaRPr sz="1800" dirty="0">
              <a:solidFill>
                <a:schemeClr val="accent6"/>
              </a:solidFill>
              <a:latin typeface="+mn-lt"/>
            </a:endParaRPr>
          </a:p>
          <a:p>
            <a:pPr marL="0" marR="0" lvl="0" indent="0" algn="l" rtl="0">
              <a:spcBef>
                <a:spcPts val="0"/>
              </a:spcBef>
              <a:spcAft>
                <a:spcPts val="0"/>
              </a:spcAft>
              <a:buNone/>
            </a:pPr>
            <a:endParaRPr sz="3300" b="1" dirty="0">
              <a:solidFill>
                <a:srgbClr val="85C442"/>
              </a:solidFill>
              <a:latin typeface="Century Gothic"/>
              <a:ea typeface="Century Gothic"/>
              <a:cs typeface="Century Gothic"/>
              <a:sym typeface="Century Gothic"/>
            </a:endParaRPr>
          </a:p>
        </p:txBody>
      </p:sp>
      <p:sp>
        <p:nvSpPr>
          <p:cNvPr id="240" name="Google Shape;240;p43"/>
          <p:cNvSpPr txBox="1"/>
          <p:nvPr/>
        </p:nvSpPr>
        <p:spPr>
          <a:xfrm>
            <a:off x="2270729" y="2177321"/>
            <a:ext cx="5452244" cy="1222189"/>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SzPts val="1700"/>
              <a:buFont typeface="Calibri"/>
              <a:buChar char="❖"/>
            </a:pPr>
            <a:r>
              <a:rPr lang="fr" dirty="0">
                <a:latin typeface="Century Gothic" panose="020B0502020202020204" pitchFamily="34" charset="0"/>
                <a:ea typeface="Calibri"/>
                <a:cs typeface="Calibri"/>
                <a:sym typeface="Calibri"/>
              </a:rPr>
              <a:t>//application noir et blanc</a:t>
            </a:r>
          </a:p>
          <a:p>
            <a:pPr marL="457200" lvl="0" indent="-336550" algn="l" rtl="0">
              <a:lnSpc>
                <a:spcPct val="200000"/>
              </a:lnSpc>
              <a:spcBef>
                <a:spcPts val="0"/>
              </a:spcBef>
              <a:spcAft>
                <a:spcPts val="0"/>
              </a:spcAft>
              <a:buSzPts val="1700"/>
              <a:buFont typeface="Calibri"/>
              <a:buChar char="❖"/>
            </a:pPr>
            <a:r>
              <a:rPr lang="fr" dirty="0">
                <a:latin typeface="Century Gothic" panose="020B0502020202020204" pitchFamily="34" charset="0"/>
                <a:ea typeface="Calibri"/>
                <a:cs typeface="Calibri"/>
                <a:sym typeface="Calibri"/>
              </a:rPr>
              <a:t>Nécessité de suivre les informations des tGU-R </a:t>
            </a:r>
            <a:endParaRPr dirty="0">
              <a:latin typeface="Century Gothic" panose="020B0502020202020204" pitchFamily="34" charset="0"/>
              <a:ea typeface="Calibri"/>
              <a:cs typeface="Calibri"/>
              <a:sym typeface="Calibri"/>
            </a:endParaRPr>
          </a:p>
          <a:p>
            <a:pPr marL="457200" lvl="0" indent="-336550" algn="l" rtl="0">
              <a:lnSpc>
                <a:spcPct val="200000"/>
              </a:lnSpc>
              <a:spcBef>
                <a:spcPts val="0"/>
              </a:spcBef>
              <a:spcAft>
                <a:spcPts val="0"/>
              </a:spcAft>
              <a:buClr>
                <a:schemeClr val="dk1"/>
              </a:buClr>
              <a:buSzPts val="1700"/>
              <a:buFont typeface="Calibri"/>
              <a:buChar char="❖"/>
            </a:pPr>
            <a:r>
              <a:rPr lang="fr" dirty="0">
                <a:solidFill>
                  <a:schemeClr val="dk1"/>
                </a:solidFill>
                <a:latin typeface="Century Gothic" panose="020B0502020202020204" pitchFamily="34" charset="0"/>
                <a:ea typeface="Calibri"/>
                <a:cs typeface="Calibri"/>
                <a:sym typeface="Calibri"/>
              </a:rPr>
              <a:t>Lancement des sessions de diagnostic à distance</a:t>
            </a:r>
            <a:r>
              <a:rPr lang="fr" sz="1100" dirty="0">
                <a:solidFill>
                  <a:schemeClr val="dk1"/>
                </a:solidFill>
                <a:latin typeface="Century Gothic" panose="020B0502020202020204" pitchFamily="34" charset="0"/>
                <a:ea typeface="Calibri"/>
                <a:cs typeface="Calibri"/>
                <a:sym typeface="Calibri"/>
              </a:rPr>
              <a:t> </a:t>
            </a:r>
            <a:endParaRPr sz="1100" dirty="0">
              <a:latin typeface="Century Gothic" panose="020B0502020202020204" pitchFamily="34" charset="0"/>
              <a:ea typeface="Calibri"/>
              <a:cs typeface="Calibri"/>
              <a:sym typeface="Calibri"/>
            </a:endParaRPr>
          </a:p>
        </p:txBody>
      </p:sp>
      <p:sp>
        <p:nvSpPr>
          <p:cNvPr id="241" name="Google Shape;241;p43"/>
          <p:cNvSpPr txBox="1"/>
          <p:nvPr/>
        </p:nvSpPr>
        <p:spPr>
          <a:xfrm>
            <a:off x="6479100" y="1207725"/>
            <a:ext cx="2103000" cy="13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44"/>
          <p:cNvPicPr preferRelativeResize="0"/>
          <p:nvPr/>
        </p:nvPicPr>
        <p:blipFill rotWithShape="1">
          <a:blip r:embed="rId3">
            <a:alphaModFix/>
          </a:blip>
          <a:srcRect l="513580" t="-205950" r="-513580" b="205950"/>
          <a:stretch/>
        </p:blipFill>
        <p:spPr>
          <a:xfrm>
            <a:off x="6917699" y="1735726"/>
            <a:ext cx="545013" cy="545013"/>
          </a:xfrm>
          <a:prstGeom prst="rect">
            <a:avLst/>
          </a:prstGeom>
          <a:noFill/>
          <a:ln>
            <a:noFill/>
          </a:ln>
        </p:spPr>
      </p:pic>
      <p:sp>
        <p:nvSpPr>
          <p:cNvPr id="247" name="Google Shape;247;p44"/>
          <p:cNvSpPr txBox="1"/>
          <p:nvPr/>
        </p:nvSpPr>
        <p:spPr>
          <a:xfrm>
            <a:off x="505790" y="861513"/>
            <a:ext cx="6411900" cy="3462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fr-FR" sz="1800" dirty="0">
                <a:solidFill>
                  <a:srgbClr val="85C442"/>
                </a:solidFill>
                <a:latin typeface="+mn-lt"/>
                <a:ea typeface="Century Gothic"/>
                <a:cs typeface="Century Gothic"/>
                <a:sym typeface="Century Gothic"/>
              </a:rPr>
              <a:t>Solution</a:t>
            </a:r>
            <a:endParaRPr lang="fr-FR" sz="1800" dirty="0">
              <a:solidFill>
                <a:srgbClr val="85C442"/>
              </a:solidFill>
              <a:latin typeface="+mn-lt"/>
            </a:endParaRPr>
          </a:p>
        </p:txBody>
      </p:sp>
      <p:sp>
        <p:nvSpPr>
          <p:cNvPr id="248" name="Google Shape;248;p44"/>
          <p:cNvSpPr txBox="1"/>
          <p:nvPr/>
        </p:nvSpPr>
        <p:spPr>
          <a:xfrm>
            <a:off x="6479100" y="1207725"/>
            <a:ext cx="2103000" cy="13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49" name="Google Shape;249;p44"/>
          <p:cNvPicPr preferRelativeResize="0"/>
          <p:nvPr/>
        </p:nvPicPr>
        <p:blipFill rotWithShape="1">
          <a:blip r:embed="rId4">
            <a:alphaModFix/>
          </a:blip>
          <a:srcRect/>
          <a:stretch/>
        </p:blipFill>
        <p:spPr>
          <a:xfrm>
            <a:off x="683725" y="1936638"/>
            <a:ext cx="1306800" cy="1562875"/>
          </a:xfrm>
          <a:prstGeom prst="rect">
            <a:avLst/>
          </a:prstGeom>
          <a:noFill/>
          <a:ln>
            <a:noFill/>
          </a:ln>
        </p:spPr>
      </p:pic>
      <p:sp>
        <p:nvSpPr>
          <p:cNvPr id="250" name="Google Shape;250;p44"/>
          <p:cNvSpPr txBox="1"/>
          <p:nvPr/>
        </p:nvSpPr>
        <p:spPr>
          <a:xfrm>
            <a:off x="2244734" y="1240741"/>
            <a:ext cx="5972509" cy="2954667"/>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0"/>
              </a:spcBef>
              <a:spcAft>
                <a:spcPts val="0"/>
              </a:spcAft>
              <a:buClr>
                <a:schemeClr val="dk1"/>
              </a:buClr>
              <a:buSzPts val="1700"/>
              <a:buFont typeface="Calibri"/>
              <a:buChar char="❖"/>
            </a:pPr>
            <a:r>
              <a:rPr lang="fr" dirty="0">
                <a:solidFill>
                  <a:schemeClr val="dk1"/>
                </a:solidFill>
                <a:highlight>
                  <a:srgbClr val="FFFFFF"/>
                </a:highlight>
                <a:latin typeface="Century Gothic" panose="020B0502020202020204" pitchFamily="34" charset="0"/>
                <a:ea typeface="Calibri"/>
                <a:cs typeface="Calibri"/>
                <a:sym typeface="Calibri"/>
              </a:rPr>
              <a:t>Création  d’une application avec Qt </a:t>
            </a:r>
            <a:endParaRPr dirty="0">
              <a:solidFill>
                <a:schemeClr val="dk1"/>
              </a:solidFill>
              <a:highlight>
                <a:srgbClr val="FFFFFF"/>
              </a:highlight>
              <a:latin typeface="Century Gothic" panose="020B0502020202020204" pitchFamily="34" charset="0"/>
              <a:ea typeface="Calibri"/>
              <a:cs typeface="Calibri"/>
              <a:sym typeface="Calibri"/>
            </a:endParaRPr>
          </a:p>
          <a:p>
            <a:pPr marL="457200" lvl="0" indent="-336550" algn="l" rtl="0">
              <a:lnSpc>
                <a:spcPct val="200000"/>
              </a:lnSpc>
              <a:spcBef>
                <a:spcPts val="0"/>
              </a:spcBef>
              <a:spcAft>
                <a:spcPts val="0"/>
              </a:spcAft>
              <a:buClr>
                <a:schemeClr val="dk1"/>
              </a:buClr>
              <a:buSzPts val="1700"/>
              <a:buFont typeface="Calibri"/>
              <a:buChar char="❖"/>
            </a:pPr>
            <a:r>
              <a:rPr lang="fr" dirty="0">
                <a:solidFill>
                  <a:schemeClr val="dk1"/>
                </a:solidFill>
                <a:highlight>
                  <a:srgbClr val="FFFFFF"/>
                </a:highlight>
                <a:latin typeface="Century Gothic" panose="020B0502020202020204" pitchFamily="34" charset="0"/>
                <a:ea typeface="Calibri"/>
                <a:cs typeface="Calibri"/>
                <a:sym typeface="Calibri"/>
              </a:rPr>
              <a:t>Récupération des informations du TGU-R tel que l'IMEI, numéro de série, statut de connexion GSM ou Wi-Fi, la puissance du signal GSM ou Wi-Fi, l'état du RemoteDiag et  l'état du FOTA</a:t>
            </a:r>
            <a:endParaRPr dirty="0">
              <a:solidFill>
                <a:schemeClr val="dk1"/>
              </a:solidFill>
              <a:highlight>
                <a:srgbClr val="FFFFFF"/>
              </a:highlight>
              <a:latin typeface="Century Gothic" panose="020B0502020202020204" pitchFamily="34" charset="0"/>
              <a:ea typeface="Calibri"/>
              <a:cs typeface="Calibri"/>
              <a:sym typeface="Calibri"/>
            </a:endParaRPr>
          </a:p>
          <a:p>
            <a:pPr marL="457200" lvl="0" indent="-336550" algn="l" rtl="0">
              <a:lnSpc>
                <a:spcPct val="200000"/>
              </a:lnSpc>
              <a:spcBef>
                <a:spcPts val="0"/>
              </a:spcBef>
              <a:spcAft>
                <a:spcPts val="0"/>
              </a:spcAft>
              <a:buClr>
                <a:schemeClr val="dk1"/>
              </a:buClr>
              <a:buSzPts val="1700"/>
              <a:buFont typeface="Calibri"/>
              <a:buChar char="❖"/>
            </a:pPr>
            <a:r>
              <a:rPr lang="fr" dirty="0">
                <a:solidFill>
                  <a:schemeClr val="dk1"/>
                </a:solidFill>
                <a:highlight>
                  <a:srgbClr val="FFFFFF"/>
                </a:highlight>
                <a:latin typeface="Century Gothic" panose="020B0502020202020204" pitchFamily="34" charset="0"/>
                <a:ea typeface="Calibri"/>
                <a:cs typeface="Calibri"/>
                <a:sym typeface="Calibri"/>
              </a:rPr>
              <a:t> Afficher les informations du TGU-R sur QT</a:t>
            </a:r>
            <a:endParaRPr dirty="0">
              <a:solidFill>
                <a:srgbClr val="222222"/>
              </a:solidFill>
              <a:highlight>
                <a:srgbClr val="FFFFFF"/>
              </a:highlight>
              <a:latin typeface="Century Gothic" panose="020B0502020202020204" pitchFamily="34" charset="0"/>
            </a:endParaRPr>
          </a:p>
          <a:p>
            <a:pPr marL="457200" lvl="0" indent="-336550" algn="l" rtl="0">
              <a:lnSpc>
                <a:spcPct val="200000"/>
              </a:lnSpc>
              <a:spcBef>
                <a:spcPts val="0"/>
              </a:spcBef>
              <a:spcAft>
                <a:spcPts val="0"/>
              </a:spcAft>
              <a:buClr>
                <a:schemeClr val="dk1"/>
              </a:buClr>
              <a:buSzPts val="1700"/>
              <a:buFont typeface="Calibri"/>
              <a:buChar char="❖"/>
            </a:pPr>
            <a:r>
              <a:rPr lang="fr" dirty="0">
                <a:solidFill>
                  <a:schemeClr val="dk1"/>
                </a:solidFill>
                <a:highlight>
                  <a:srgbClr val="FFFFFF"/>
                </a:highlight>
                <a:latin typeface="Century Gothic" panose="020B0502020202020204" pitchFamily="34" charset="0"/>
                <a:ea typeface="Calibri"/>
                <a:cs typeface="Calibri"/>
                <a:sym typeface="Calibri"/>
              </a:rPr>
              <a:t>Lancement des sessions de diagnostic à distance</a:t>
            </a:r>
            <a:endParaRPr dirty="0">
              <a:solidFill>
                <a:schemeClr val="dk1"/>
              </a:solidFill>
              <a:highlight>
                <a:srgbClr val="FFFFFF"/>
              </a:highlight>
              <a:latin typeface="Century Gothic" panose="020B0502020202020204" pitchFamily="34" charset="0"/>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p:nvPr/>
        </p:nvSpPr>
        <p:spPr>
          <a:xfrm>
            <a:off x="937415" y="2260040"/>
            <a:ext cx="7110300" cy="1177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fr" sz="3600">
                <a:solidFill>
                  <a:schemeClr val="lt1"/>
                </a:solidFill>
              </a:rPr>
              <a:t>Analyse et conception</a:t>
            </a:r>
            <a:endParaRPr sz="3600">
              <a:solidFill>
                <a:schemeClr val="lt1"/>
              </a:solidFill>
            </a:endParaRPr>
          </a:p>
          <a:p>
            <a:pPr marL="0" marR="0" lvl="0" indent="0" algn="ctr" rtl="0">
              <a:spcBef>
                <a:spcPts val="0"/>
              </a:spcBef>
              <a:spcAft>
                <a:spcPts val="0"/>
              </a:spcAft>
              <a:buNone/>
            </a:pPr>
            <a:endParaRPr sz="3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grpSp>
        <p:nvGrpSpPr>
          <p:cNvPr id="262" name="Google Shape;262;p46"/>
          <p:cNvGrpSpPr/>
          <p:nvPr/>
        </p:nvGrpSpPr>
        <p:grpSpPr>
          <a:xfrm>
            <a:off x="1300358" y="2450968"/>
            <a:ext cx="353972" cy="1021007"/>
            <a:chOff x="359748" y="2686164"/>
            <a:chExt cx="694063" cy="2889098"/>
          </a:xfrm>
        </p:grpSpPr>
        <p:sp>
          <p:nvSpPr>
            <p:cNvPr id="263" name="Google Shape;263;p46"/>
            <p:cNvSpPr/>
            <p:nvPr/>
          </p:nvSpPr>
          <p:spPr>
            <a:xfrm>
              <a:off x="431351" y="2686164"/>
              <a:ext cx="525600" cy="5517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chemeClr val="lt1"/>
                </a:solidFill>
                <a:latin typeface="Arial"/>
                <a:ea typeface="Arial"/>
                <a:cs typeface="Arial"/>
                <a:sym typeface="Arial"/>
              </a:endParaRPr>
            </a:p>
          </p:txBody>
        </p:sp>
        <p:cxnSp>
          <p:nvCxnSpPr>
            <p:cNvPr id="264" name="Google Shape;264;p46"/>
            <p:cNvCxnSpPr>
              <a:stCxn id="263" idx="4"/>
            </p:cNvCxnSpPr>
            <p:nvPr/>
          </p:nvCxnSpPr>
          <p:spPr>
            <a:xfrm>
              <a:off x="694151" y="3237864"/>
              <a:ext cx="25500" cy="1682100"/>
            </a:xfrm>
            <a:prstGeom prst="straightConnector1">
              <a:avLst/>
            </a:prstGeom>
            <a:noFill/>
            <a:ln w="9525" cap="flat" cmpd="sng">
              <a:solidFill>
                <a:srgbClr val="4A7DBA"/>
              </a:solidFill>
              <a:prstDash val="solid"/>
              <a:round/>
              <a:headEnd type="none" w="sm" len="sm"/>
              <a:tailEnd type="none" w="sm" len="sm"/>
            </a:ln>
          </p:spPr>
        </p:cxnSp>
        <p:cxnSp>
          <p:nvCxnSpPr>
            <p:cNvPr id="265" name="Google Shape;265;p46"/>
            <p:cNvCxnSpPr/>
            <p:nvPr/>
          </p:nvCxnSpPr>
          <p:spPr>
            <a:xfrm flipH="1">
              <a:off x="370606" y="4920062"/>
              <a:ext cx="355500" cy="655200"/>
            </a:xfrm>
            <a:prstGeom prst="straightConnector1">
              <a:avLst/>
            </a:prstGeom>
            <a:noFill/>
            <a:ln w="9525" cap="flat" cmpd="sng">
              <a:solidFill>
                <a:srgbClr val="4A7DBA"/>
              </a:solidFill>
              <a:prstDash val="solid"/>
              <a:round/>
              <a:headEnd type="none" w="sm" len="sm"/>
              <a:tailEnd type="none" w="sm" len="sm"/>
            </a:ln>
          </p:spPr>
        </p:cxnSp>
        <p:cxnSp>
          <p:nvCxnSpPr>
            <p:cNvPr id="266" name="Google Shape;266;p46"/>
            <p:cNvCxnSpPr/>
            <p:nvPr/>
          </p:nvCxnSpPr>
          <p:spPr>
            <a:xfrm flipH="1">
              <a:off x="359748" y="3675411"/>
              <a:ext cx="349500" cy="622200"/>
            </a:xfrm>
            <a:prstGeom prst="straightConnector1">
              <a:avLst/>
            </a:prstGeom>
            <a:noFill/>
            <a:ln w="9525" cap="flat" cmpd="sng">
              <a:solidFill>
                <a:srgbClr val="4A7DBA"/>
              </a:solidFill>
              <a:prstDash val="solid"/>
              <a:round/>
              <a:headEnd type="none" w="sm" len="sm"/>
              <a:tailEnd type="none" w="sm" len="sm"/>
            </a:ln>
          </p:spPr>
        </p:cxnSp>
        <p:cxnSp>
          <p:nvCxnSpPr>
            <p:cNvPr id="267" name="Google Shape;267;p46"/>
            <p:cNvCxnSpPr/>
            <p:nvPr/>
          </p:nvCxnSpPr>
          <p:spPr>
            <a:xfrm>
              <a:off x="719529" y="3681608"/>
              <a:ext cx="334200" cy="555900"/>
            </a:xfrm>
            <a:prstGeom prst="straightConnector1">
              <a:avLst/>
            </a:prstGeom>
            <a:noFill/>
            <a:ln w="9525" cap="flat" cmpd="sng">
              <a:solidFill>
                <a:srgbClr val="4A7DBA"/>
              </a:solidFill>
              <a:prstDash val="solid"/>
              <a:round/>
              <a:headEnd type="none" w="sm" len="sm"/>
              <a:tailEnd type="none" w="sm" len="sm"/>
            </a:ln>
          </p:spPr>
        </p:cxnSp>
        <p:cxnSp>
          <p:nvCxnSpPr>
            <p:cNvPr id="268" name="Google Shape;268;p46"/>
            <p:cNvCxnSpPr/>
            <p:nvPr/>
          </p:nvCxnSpPr>
          <p:spPr>
            <a:xfrm>
              <a:off x="722911" y="4935303"/>
              <a:ext cx="330900" cy="624600"/>
            </a:xfrm>
            <a:prstGeom prst="straightConnector1">
              <a:avLst/>
            </a:prstGeom>
            <a:noFill/>
            <a:ln w="9525" cap="flat" cmpd="sng">
              <a:solidFill>
                <a:srgbClr val="4A7DBA"/>
              </a:solidFill>
              <a:prstDash val="solid"/>
              <a:round/>
              <a:headEnd type="none" w="sm" len="sm"/>
              <a:tailEnd type="none" w="sm" len="sm"/>
            </a:ln>
          </p:spPr>
        </p:cxnSp>
      </p:grpSp>
      <p:sp>
        <p:nvSpPr>
          <p:cNvPr id="269" name="Google Shape;269;p46"/>
          <p:cNvSpPr/>
          <p:nvPr/>
        </p:nvSpPr>
        <p:spPr>
          <a:xfrm>
            <a:off x="3280900" y="3677464"/>
            <a:ext cx="1240500" cy="877200"/>
          </a:xfrm>
          <a:prstGeom prst="ellipse">
            <a:avLst/>
          </a:prstGeom>
          <a:solidFill>
            <a:schemeClr val="l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fr" sz="1100" dirty="0">
                <a:solidFill>
                  <a:schemeClr val="dk1"/>
                </a:solidFill>
              </a:rPr>
              <a:t>Lancelent des sessions de diagnostic</a:t>
            </a:r>
            <a:endParaRPr sz="1100" dirty="0"/>
          </a:p>
        </p:txBody>
      </p:sp>
      <p:sp>
        <p:nvSpPr>
          <p:cNvPr id="270" name="Google Shape;270;p46"/>
          <p:cNvSpPr/>
          <p:nvPr/>
        </p:nvSpPr>
        <p:spPr>
          <a:xfrm>
            <a:off x="2121157" y="1510101"/>
            <a:ext cx="1443000" cy="766500"/>
          </a:xfrm>
          <a:prstGeom prst="ellipse">
            <a:avLst/>
          </a:prstGeom>
          <a:solidFill>
            <a:schemeClr val="l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fr" sz="1100">
                <a:solidFill>
                  <a:schemeClr val="dk1"/>
                </a:solidFill>
              </a:rPr>
              <a:t>Selectionner le mode GSM ou WIFI </a:t>
            </a:r>
            <a:r>
              <a:rPr lang="fr" sz="1100" b="0" i="0" u="none" strike="noStrike" cap="none">
                <a:solidFill>
                  <a:schemeClr val="dk1"/>
                </a:solidFill>
                <a:latin typeface="Arial"/>
                <a:ea typeface="Arial"/>
                <a:cs typeface="Arial"/>
                <a:sym typeface="Arial"/>
              </a:rPr>
              <a:t> </a:t>
            </a:r>
            <a:endParaRPr sz="1100"/>
          </a:p>
        </p:txBody>
      </p:sp>
      <p:sp>
        <p:nvSpPr>
          <p:cNvPr id="271" name="Google Shape;271;p46"/>
          <p:cNvSpPr/>
          <p:nvPr/>
        </p:nvSpPr>
        <p:spPr>
          <a:xfrm>
            <a:off x="3221837" y="2187800"/>
            <a:ext cx="1406663" cy="877200"/>
          </a:xfrm>
          <a:prstGeom prst="ellipse">
            <a:avLst/>
          </a:prstGeom>
          <a:solidFill>
            <a:schemeClr val="l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fr" sz="1100" dirty="0">
                <a:solidFill>
                  <a:schemeClr val="dk1"/>
                </a:solidFill>
              </a:rPr>
              <a:t>S’authentifier</a:t>
            </a:r>
            <a:endParaRPr sz="1100" dirty="0"/>
          </a:p>
        </p:txBody>
      </p:sp>
      <p:sp>
        <p:nvSpPr>
          <p:cNvPr id="272" name="Google Shape;272;p46"/>
          <p:cNvSpPr/>
          <p:nvPr/>
        </p:nvSpPr>
        <p:spPr>
          <a:xfrm>
            <a:off x="6661300" y="2768783"/>
            <a:ext cx="1443000" cy="766500"/>
          </a:xfrm>
          <a:prstGeom prst="ellipse">
            <a:avLst/>
          </a:prstGeom>
          <a:solidFill>
            <a:schemeClr val="l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fr" sz="1100" dirty="0">
                <a:solidFill>
                  <a:schemeClr val="dk1"/>
                </a:solidFill>
              </a:rPr>
              <a:t>Récuperation des informations des TGU-R</a:t>
            </a:r>
            <a:endParaRPr sz="1100" b="0" i="0" u="none" strike="noStrike" cap="none" dirty="0">
              <a:solidFill>
                <a:schemeClr val="dk1"/>
              </a:solidFill>
              <a:latin typeface="Arial"/>
              <a:ea typeface="Arial"/>
              <a:cs typeface="Arial"/>
              <a:sym typeface="Arial"/>
            </a:endParaRPr>
          </a:p>
        </p:txBody>
      </p:sp>
      <p:cxnSp>
        <p:nvCxnSpPr>
          <p:cNvPr id="273" name="Google Shape;273;p46"/>
          <p:cNvCxnSpPr>
            <a:cxnSpLocks/>
            <a:endCxn id="270" idx="3"/>
          </p:cNvCxnSpPr>
          <p:nvPr/>
        </p:nvCxnSpPr>
        <p:spPr>
          <a:xfrm flipV="1">
            <a:off x="1654288" y="2164350"/>
            <a:ext cx="678191" cy="856103"/>
          </a:xfrm>
          <a:prstGeom prst="straightConnector1">
            <a:avLst/>
          </a:prstGeom>
          <a:noFill/>
          <a:ln w="9525" cap="flat" cmpd="sng">
            <a:solidFill>
              <a:srgbClr val="4A7DBA"/>
            </a:solidFill>
            <a:prstDash val="solid"/>
            <a:round/>
            <a:headEnd type="none" w="sm" len="sm"/>
            <a:tailEnd type="triangle" w="med" len="med"/>
          </a:ln>
        </p:spPr>
      </p:cxnSp>
      <p:cxnSp>
        <p:nvCxnSpPr>
          <p:cNvPr id="274" name="Google Shape;274;p46"/>
          <p:cNvCxnSpPr>
            <a:cxnSpLocks/>
            <a:endCxn id="271" idx="2"/>
          </p:cNvCxnSpPr>
          <p:nvPr/>
        </p:nvCxnSpPr>
        <p:spPr>
          <a:xfrm flipV="1">
            <a:off x="1643610" y="2626400"/>
            <a:ext cx="1578227" cy="372813"/>
          </a:xfrm>
          <a:prstGeom prst="straightConnector1">
            <a:avLst/>
          </a:prstGeom>
          <a:noFill/>
          <a:ln w="9525" cap="flat" cmpd="sng">
            <a:solidFill>
              <a:srgbClr val="4A7DBA"/>
            </a:solidFill>
            <a:prstDash val="solid"/>
            <a:round/>
            <a:headEnd type="none" w="sm" len="sm"/>
            <a:tailEnd type="triangle" w="med" len="med"/>
          </a:ln>
        </p:spPr>
      </p:cxnSp>
      <p:sp>
        <p:nvSpPr>
          <p:cNvPr id="275" name="Google Shape;275;p46"/>
          <p:cNvSpPr/>
          <p:nvPr/>
        </p:nvSpPr>
        <p:spPr>
          <a:xfrm>
            <a:off x="5210004" y="3732213"/>
            <a:ext cx="1186500" cy="767700"/>
          </a:xfrm>
          <a:prstGeom prst="ellipse">
            <a:avLst/>
          </a:prstGeom>
          <a:solidFill>
            <a:schemeClr val="lt1"/>
          </a:solidFill>
          <a:ln w="25400" cap="flat" cmpd="sng">
            <a:solidFill>
              <a:srgbClr val="395E89"/>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fr" sz="1100">
                <a:solidFill>
                  <a:schemeClr val="dk1"/>
                </a:solidFill>
              </a:rPr>
              <a:t>Affichage des données</a:t>
            </a:r>
            <a:endParaRPr sz="1100" b="0" i="0" u="none" strike="noStrike" cap="none">
              <a:solidFill>
                <a:schemeClr val="lt1"/>
              </a:solidFill>
              <a:highlight>
                <a:srgbClr val="808000"/>
              </a:highlight>
              <a:latin typeface="Arial"/>
              <a:ea typeface="Arial"/>
              <a:cs typeface="Arial"/>
              <a:sym typeface="Arial"/>
            </a:endParaRPr>
          </a:p>
        </p:txBody>
      </p:sp>
      <p:cxnSp>
        <p:nvCxnSpPr>
          <p:cNvPr id="276" name="Google Shape;276;p46"/>
          <p:cNvCxnSpPr>
            <a:cxnSpLocks/>
            <a:stCxn id="272" idx="4"/>
            <a:endCxn id="275" idx="6"/>
          </p:cNvCxnSpPr>
          <p:nvPr/>
        </p:nvCxnSpPr>
        <p:spPr>
          <a:xfrm flipH="1">
            <a:off x="6396504" y="3535283"/>
            <a:ext cx="986296" cy="580780"/>
          </a:xfrm>
          <a:prstGeom prst="straightConnector1">
            <a:avLst/>
          </a:prstGeom>
          <a:noFill/>
          <a:ln w="9525" cap="flat" cmpd="sng">
            <a:solidFill>
              <a:srgbClr val="4A7DBA"/>
            </a:solidFill>
            <a:prstDash val="solid"/>
            <a:round/>
            <a:headEnd type="none" w="sm" len="sm"/>
            <a:tailEnd type="triangle" w="med" len="med"/>
          </a:ln>
        </p:spPr>
      </p:cxnSp>
      <p:sp>
        <p:nvSpPr>
          <p:cNvPr id="277" name="Google Shape;277;p46"/>
          <p:cNvSpPr txBox="1"/>
          <p:nvPr/>
        </p:nvSpPr>
        <p:spPr>
          <a:xfrm>
            <a:off x="249100" y="767902"/>
            <a:ext cx="6412200" cy="392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fr" sz="1800" dirty="0">
                <a:solidFill>
                  <a:srgbClr val="85C442"/>
                </a:solidFill>
                <a:latin typeface="+mn-lt"/>
                <a:sym typeface="Century Gothic"/>
              </a:rPr>
              <a:t>Besoins fonctionnels du projet</a:t>
            </a:r>
            <a:endParaRPr sz="1800" dirty="0">
              <a:solidFill>
                <a:srgbClr val="85C442"/>
              </a:solidFill>
              <a:latin typeface="+mn-lt"/>
            </a:endParaRPr>
          </a:p>
        </p:txBody>
      </p:sp>
      <p:sp>
        <p:nvSpPr>
          <p:cNvPr id="278" name="Google Shape;278;p46"/>
          <p:cNvSpPr txBox="1"/>
          <p:nvPr/>
        </p:nvSpPr>
        <p:spPr>
          <a:xfrm>
            <a:off x="11075552" y="5821916"/>
            <a:ext cx="4275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Arial"/>
              <a:ea typeface="Arial"/>
              <a:cs typeface="Arial"/>
              <a:sym typeface="Arial"/>
            </a:endParaRPr>
          </a:p>
        </p:txBody>
      </p:sp>
      <p:sp>
        <p:nvSpPr>
          <p:cNvPr id="279" name="Google Shape;279;p46"/>
          <p:cNvSpPr/>
          <p:nvPr/>
        </p:nvSpPr>
        <p:spPr>
          <a:xfrm>
            <a:off x="5253775" y="1970713"/>
            <a:ext cx="1511700" cy="848100"/>
          </a:xfrm>
          <a:prstGeom prst="ellipse">
            <a:avLst/>
          </a:prstGeom>
          <a:solidFill>
            <a:srgbClr val="FFFFFF"/>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 sz="1100">
                <a:solidFill>
                  <a:schemeClr val="dk1"/>
                </a:solidFill>
              </a:rPr>
              <a:t>Connexion entre TGU-R et MQTT</a:t>
            </a:r>
            <a:endParaRPr/>
          </a:p>
        </p:txBody>
      </p:sp>
      <p:cxnSp>
        <p:nvCxnSpPr>
          <p:cNvPr id="280" name="Google Shape;280;p46"/>
          <p:cNvCxnSpPr>
            <a:stCxn id="275" idx="2"/>
            <a:endCxn id="269" idx="6"/>
          </p:cNvCxnSpPr>
          <p:nvPr/>
        </p:nvCxnSpPr>
        <p:spPr>
          <a:xfrm rot="10800000">
            <a:off x="4521504" y="4116063"/>
            <a:ext cx="688500" cy="0"/>
          </a:xfrm>
          <a:prstGeom prst="straightConnector1">
            <a:avLst/>
          </a:prstGeom>
          <a:noFill/>
          <a:ln w="9525" cap="flat" cmpd="sng">
            <a:solidFill>
              <a:srgbClr val="4A7DBA"/>
            </a:solidFill>
            <a:prstDash val="solid"/>
            <a:round/>
            <a:headEnd type="none" w="sm" len="sm"/>
            <a:tailEnd type="triangle" w="med" len="med"/>
          </a:ln>
        </p:spPr>
      </p:cxnSp>
      <p:cxnSp>
        <p:nvCxnSpPr>
          <p:cNvPr id="281" name="Google Shape;281;p46"/>
          <p:cNvCxnSpPr>
            <a:cxnSpLocks/>
            <a:stCxn id="279" idx="6"/>
            <a:endCxn id="272" idx="0"/>
          </p:cNvCxnSpPr>
          <p:nvPr/>
        </p:nvCxnSpPr>
        <p:spPr>
          <a:xfrm>
            <a:off x="6765475" y="2394763"/>
            <a:ext cx="617325" cy="374020"/>
          </a:xfrm>
          <a:prstGeom prst="straightConnector1">
            <a:avLst/>
          </a:prstGeom>
          <a:noFill/>
          <a:ln w="9525" cap="flat" cmpd="sng">
            <a:solidFill>
              <a:srgbClr val="4A7DBA"/>
            </a:solidFill>
            <a:prstDash val="solid"/>
            <a:round/>
            <a:headEnd type="none" w="sm" len="sm"/>
            <a:tailEnd type="triangle" w="med" len="med"/>
          </a:ln>
        </p:spPr>
      </p:cxnSp>
      <p:cxnSp>
        <p:nvCxnSpPr>
          <p:cNvPr id="282" name="Google Shape;282;p46"/>
          <p:cNvCxnSpPr>
            <a:cxnSpLocks/>
            <a:stCxn id="271" idx="6"/>
            <a:endCxn id="279" idx="2"/>
          </p:cNvCxnSpPr>
          <p:nvPr/>
        </p:nvCxnSpPr>
        <p:spPr>
          <a:xfrm flipV="1">
            <a:off x="4628500" y="2394763"/>
            <a:ext cx="625275" cy="231637"/>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anim calcmode="lin" valueType="num">
                                      <p:cBhvr>
                                        <p:cTn id="8" dur="1000" fill="hold"/>
                                        <p:tgtEl>
                                          <p:spTgt spid="262"/>
                                        </p:tgtEl>
                                        <p:attrNameLst>
                                          <p:attrName>ppt_x</p:attrName>
                                        </p:attrNameLst>
                                      </p:cBhvr>
                                      <p:tavLst>
                                        <p:tav tm="0">
                                          <p:val>
                                            <p:strVal val="#ppt_x"/>
                                          </p:val>
                                        </p:tav>
                                        <p:tav tm="100000">
                                          <p:val>
                                            <p:strVal val="#ppt_x"/>
                                          </p:val>
                                        </p:tav>
                                      </p:tavLst>
                                    </p:anim>
                                    <p:anim calcmode="lin" valueType="num">
                                      <p:cBhvr>
                                        <p:cTn id="9" dur="1000" fill="hold"/>
                                        <p:tgtEl>
                                          <p:spTgt spid="2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3"/>
                                        </p:tgtEl>
                                        <p:attrNameLst>
                                          <p:attrName>style.visibility</p:attrName>
                                        </p:attrNameLst>
                                      </p:cBhvr>
                                      <p:to>
                                        <p:strVal val="visible"/>
                                      </p:to>
                                    </p:set>
                                    <p:animEffect transition="in" filter="fade">
                                      <p:cBhvr>
                                        <p:cTn id="14" dur="1000"/>
                                        <p:tgtEl>
                                          <p:spTgt spid="273"/>
                                        </p:tgtEl>
                                      </p:cBhvr>
                                    </p:animEffect>
                                    <p:anim calcmode="lin" valueType="num">
                                      <p:cBhvr>
                                        <p:cTn id="15" dur="1000" fill="hold"/>
                                        <p:tgtEl>
                                          <p:spTgt spid="273"/>
                                        </p:tgtEl>
                                        <p:attrNameLst>
                                          <p:attrName>ppt_x</p:attrName>
                                        </p:attrNameLst>
                                      </p:cBhvr>
                                      <p:tavLst>
                                        <p:tav tm="0">
                                          <p:val>
                                            <p:strVal val="#ppt_x"/>
                                          </p:val>
                                        </p:tav>
                                        <p:tav tm="100000">
                                          <p:val>
                                            <p:strVal val="#ppt_x"/>
                                          </p:val>
                                        </p:tav>
                                      </p:tavLst>
                                    </p:anim>
                                    <p:anim calcmode="lin" valueType="num">
                                      <p:cBhvr>
                                        <p:cTn id="16" dur="1000" fill="hold"/>
                                        <p:tgtEl>
                                          <p:spTgt spid="27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70"/>
                                        </p:tgtEl>
                                        <p:attrNameLst>
                                          <p:attrName>style.visibility</p:attrName>
                                        </p:attrNameLst>
                                      </p:cBhvr>
                                      <p:to>
                                        <p:strVal val="visible"/>
                                      </p:to>
                                    </p:set>
                                    <p:animEffect transition="in" filter="fade">
                                      <p:cBhvr>
                                        <p:cTn id="19" dur="1000"/>
                                        <p:tgtEl>
                                          <p:spTgt spid="270"/>
                                        </p:tgtEl>
                                      </p:cBhvr>
                                    </p:animEffect>
                                    <p:anim calcmode="lin" valueType="num">
                                      <p:cBhvr>
                                        <p:cTn id="20" dur="1000" fill="hold"/>
                                        <p:tgtEl>
                                          <p:spTgt spid="270"/>
                                        </p:tgtEl>
                                        <p:attrNameLst>
                                          <p:attrName>ppt_x</p:attrName>
                                        </p:attrNameLst>
                                      </p:cBhvr>
                                      <p:tavLst>
                                        <p:tav tm="0">
                                          <p:val>
                                            <p:strVal val="#ppt_x"/>
                                          </p:val>
                                        </p:tav>
                                        <p:tav tm="100000">
                                          <p:val>
                                            <p:strVal val="#ppt_x"/>
                                          </p:val>
                                        </p:tav>
                                      </p:tavLst>
                                    </p:anim>
                                    <p:anim calcmode="lin" valueType="num">
                                      <p:cBhvr>
                                        <p:cTn id="21" dur="1000" fill="hold"/>
                                        <p:tgtEl>
                                          <p:spTgt spid="27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4"/>
                                        </p:tgtEl>
                                        <p:attrNameLst>
                                          <p:attrName>style.visibility</p:attrName>
                                        </p:attrNameLst>
                                      </p:cBhvr>
                                      <p:to>
                                        <p:strVal val="visible"/>
                                      </p:to>
                                    </p:set>
                                    <p:animEffect transition="in" filter="fade">
                                      <p:cBhvr>
                                        <p:cTn id="26" dur="1000"/>
                                        <p:tgtEl>
                                          <p:spTgt spid="274"/>
                                        </p:tgtEl>
                                      </p:cBhvr>
                                    </p:animEffect>
                                    <p:anim calcmode="lin" valueType="num">
                                      <p:cBhvr>
                                        <p:cTn id="27" dur="1000" fill="hold"/>
                                        <p:tgtEl>
                                          <p:spTgt spid="274"/>
                                        </p:tgtEl>
                                        <p:attrNameLst>
                                          <p:attrName>ppt_x</p:attrName>
                                        </p:attrNameLst>
                                      </p:cBhvr>
                                      <p:tavLst>
                                        <p:tav tm="0">
                                          <p:val>
                                            <p:strVal val="#ppt_x"/>
                                          </p:val>
                                        </p:tav>
                                        <p:tav tm="100000">
                                          <p:val>
                                            <p:strVal val="#ppt_x"/>
                                          </p:val>
                                        </p:tav>
                                      </p:tavLst>
                                    </p:anim>
                                    <p:anim calcmode="lin" valueType="num">
                                      <p:cBhvr>
                                        <p:cTn id="28" dur="1000" fill="hold"/>
                                        <p:tgtEl>
                                          <p:spTgt spid="27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71"/>
                                        </p:tgtEl>
                                        <p:attrNameLst>
                                          <p:attrName>style.visibility</p:attrName>
                                        </p:attrNameLst>
                                      </p:cBhvr>
                                      <p:to>
                                        <p:strVal val="visible"/>
                                      </p:to>
                                    </p:set>
                                    <p:animEffect transition="in" filter="fade">
                                      <p:cBhvr>
                                        <p:cTn id="31" dur="1000"/>
                                        <p:tgtEl>
                                          <p:spTgt spid="271"/>
                                        </p:tgtEl>
                                      </p:cBhvr>
                                    </p:animEffect>
                                    <p:anim calcmode="lin" valueType="num">
                                      <p:cBhvr>
                                        <p:cTn id="32" dur="1000" fill="hold"/>
                                        <p:tgtEl>
                                          <p:spTgt spid="271"/>
                                        </p:tgtEl>
                                        <p:attrNameLst>
                                          <p:attrName>ppt_x</p:attrName>
                                        </p:attrNameLst>
                                      </p:cBhvr>
                                      <p:tavLst>
                                        <p:tav tm="0">
                                          <p:val>
                                            <p:strVal val="#ppt_x"/>
                                          </p:val>
                                        </p:tav>
                                        <p:tav tm="100000">
                                          <p:val>
                                            <p:strVal val="#ppt_x"/>
                                          </p:val>
                                        </p:tav>
                                      </p:tavLst>
                                    </p:anim>
                                    <p:anim calcmode="lin" valueType="num">
                                      <p:cBhvr>
                                        <p:cTn id="33" dur="1000" fill="hold"/>
                                        <p:tgtEl>
                                          <p:spTgt spid="27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82"/>
                                        </p:tgtEl>
                                        <p:attrNameLst>
                                          <p:attrName>style.visibility</p:attrName>
                                        </p:attrNameLst>
                                      </p:cBhvr>
                                      <p:to>
                                        <p:strVal val="visible"/>
                                      </p:to>
                                    </p:set>
                                    <p:animEffect transition="in" filter="fade">
                                      <p:cBhvr>
                                        <p:cTn id="38" dur="1000"/>
                                        <p:tgtEl>
                                          <p:spTgt spid="282"/>
                                        </p:tgtEl>
                                      </p:cBhvr>
                                    </p:animEffect>
                                    <p:anim calcmode="lin" valueType="num">
                                      <p:cBhvr>
                                        <p:cTn id="39" dur="1000" fill="hold"/>
                                        <p:tgtEl>
                                          <p:spTgt spid="282"/>
                                        </p:tgtEl>
                                        <p:attrNameLst>
                                          <p:attrName>ppt_x</p:attrName>
                                        </p:attrNameLst>
                                      </p:cBhvr>
                                      <p:tavLst>
                                        <p:tav tm="0">
                                          <p:val>
                                            <p:strVal val="#ppt_x"/>
                                          </p:val>
                                        </p:tav>
                                        <p:tav tm="100000">
                                          <p:val>
                                            <p:strVal val="#ppt_x"/>
                                          </p:val>
                                        </p:tav>
                                      </p:tavLst>
                                    </p:anim>
                                    <p:anim calcmode="lin" valueType="num">
                                      <p:cBhvr>
                                        <p:cTn id="40" dur="1000" fill="hold"/>
                                        <p:tgtEl>
                                          <p:spTgt spid="28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79"/>
                                        </p:tgtEl>
                                        <p:attrNameLst>
                                          <p:attrName>style.visibility</p:attrName>
                                        </p:attrNameLst>
                                      </p:cBhvr>
                                      <p:to>
                                        <p:strVal val="visible"/>
                                      </p:to>
                                    </p:set>
                                    <p:animEffect transition="in" filter="fade">
                                      <p:cBhvr>
                                        <p:cTn id="43" dur="1000"/>
                                        <p:tgtEl>
                                          <p:spTgt spid="279"/>
                                        </p:tgtEl>
                                      </p:cBhvr>
                                    </p:animEffect>
                                    <p:anim calcmode="lin" valueType="num">
                                      <p:cBhvr>
                                        <p:cTn id="44" dur="1000" fill="hold"/>
                                        <p:tgtEl>
                                          <p:spTgt spid="279"/>
                                        </p:tgtEl>
                                        <p:attrNameLst>
                                          <p:attrName>ppt_x</p:attrName>
                                        </p:attrNameLst>
                                      </p:cBhvr>
                                      <p:tavLst>
                                        <p:tav tm="0">
                                          <p:val>
                                            <p:strVal val="#ppt_x"/>
                                          </p:val>
                                        </p:tav>
                                        <p:tav tm="100000">
                                          <p:val>
                                            <p:strVal val="#ppt_x"/>
                                          </p:val>
                                        </p:tav>
                                      </p:tavLst>
                                    </p:anim>
                                    <p:anim calcmode="lin" valueType="num">
                                      <p:cBhvr>
                                        <p:cTn id="45" dur="1000" fill="hold"/>
                                        <p:tgtEl>
                                          <p:spTgt spid="27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81"/>
                                        </p:tgtEl>
                                        <p:attrNameLst>
                                          <p:attrName>style.visibility</p:attrName>
                                        </p:attrNameLst>
                                      </p:cBhvr>
                                      <p:to>
                                        <p:strVal val="visible"/>
                                      </p:to>
                                    </p:set>
                                    <p:animEffect transition="in" filter="fade">
                                      <p:cBhvr>
                                        <p:cTn id="50" dur="1000"/>
                                        <p:tgtEl>
                                          <p:spTgt spid="281"/>
                                        </p:tgtEl>
                                      </p:cBhvr>
                                    </p:animEffect>
                                    <p:anim calcmode="lin" valueType="num">
                                      <p:cBhvr>
                                        <p:cTn id="51" dur="1000" fill="hold"/>
                                        <p:tgtEl>
                                          <p:spTgt spid="281"/>
                                        </p:tgtEl>
                                        <p:attrNameLst>
                                          <p:attrName>ppt_x</p:attrName>
                                        </p:attrNameLst>
                                      </p:cBhvr>
                                      <p:tavLst>
                                        <p:tav tm="0">
                                          <p:val>
                                            <p:strVal val="#ppt_x"/>
                                          </p:val>
                                        </p:tav>
                                        <p:tav tm="100000">
                                          <p:val>
                                            <p:strVal val="#ppt_x"/>
                                          </p:val>
                                        </p:tav>
                                      </p:tavLst>
                                    </p:anim>
                                    <p:anim calcmode="lin" valueType="num">
                                      <p:cBhvr>
                                        <p:cTn id="52" dur="1000" fill="hold"/>
                                        <p:tgtEl>
                                          <p:spTgt spid="281"/>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2"/>
                                        </p:tgtEl>
                                        <p:attrNameLst>
                                          <p:attrName>style.visibility</p:attrName>
                                        </p:attrNameLst>
                                      </p:cBhvr>
                                      <p:to>
                                        <p:strVal val="visible"/>
                                      </p:to>
                                    </p:set>
                                    <p:animEffect transition="in" filter="fade">
                                      <p:cBhvr>
                                        <p:cTn id="55" dur="1000"/>
                                        <p:tgtEl>
                                          <p:spTgt spid="272"/>
                                        </p:tgtEl>
                                      </p:cBhvr>
                                    </p:animEffect>
                                    <p:anim calcmode="lin" valueType="num">
                                      <p:cBhvr>
                                        <p:cTn id="56" dur="1000" fill="hold"/>
                                        <p:tgtEl>
                                          <p:spTgt spid="272"/>
                                        </p:tgtEl>
                                        <p:attrNameLst>
                                          <p:attrName>ppt_x</p:attrName>
                                        </p:attrNameLst>
                                      </p:cBhvr>
                                      <p:tavLst>
                                        <p:tav tm="0">
                                          <p:val>
                                            <p:strVal val="#ppt_x"/>
                                          </p:val>
                                        </p:tav>
                                        <p:tav tm="100000">
                                          <p:val>
                                            <p:strVal val="#ppt_x"/>
                                          </p:val>
                                        </p:tav>
                                      </p:tavLst>
                                    </p:anim>
                                    <p:anim calcmode="lin" valueType="num">
                                      <p:cBhvr>
                                        <p:cTn id="57" dur="1000" fill="hold"/>
                                        <p:tgtEl>
                                          <p:spTgt spid="27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76"/>
                                        </p:tgtEl>
                                        <p:attrNameLst>
                                          <p:attrName>style.visibility</p:attrName>
                                        </p:attrNameLst>
                                      </p:cBhvr>
                                      <p:to>
                                        <p:strVal val="visible"/>
                                      </p:to>
                                    </p:set>
                                    <p:animEffect transition="in" filter="fade">
                                      <p:cBhvr>
                                        <p:cTn id="62" dur="1000"/>
                                        <p:tgtEl>
                                          <p:spTgt spid="276"/>
                                        </p:tgtEl>
                                      </p:cBhvr>
                                    </p:animEffect>
                                    <p:anim calcmode="lin" valueType="num">
                                      <p:cBhvr>
                                        <p:cTn id="63" dur="1000" fill="hold"/>
                                        <p:tgtEl>
                                          <p:spTgt spid="276"/>
                                        </p:tgtEl>
                                        <p:attrNameLst>
                                          <p:attrName>ppt_x</p:attrName>
                                        </p:attrNameLst>
                                      </p:cBhvr>
                                      <p:tavLst>
                                        <p:tav tm="0">
                                          <p:val>
                                            <p:strVal val="#ppt_x"/>
                                          </p:val>
                                        </p:tav>
                                        <p:tav tm="100000">
                                          <p:val>
                                            <p:strVal val="#ppt_x"/>
                                          </p:val>
                                        </p:tav>
                                      </p:tavLst>
                                    </p:anim>
                                    <p:anim calcmode="lin" valueType="num">
                                      <p:cBhvr>
                                        <p:cTn id="64" dur="1000" fill="hold"/>
                                        <p:tgtEl>
                                          <p:spTgt spid="27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75"/>
                                        </p:tgtEl>
                                        <p:attrNameLst>
                                          <p:attrName>style.visibility</p:attrName>
                                        </p:attrNameLst>
                                      </p:cBhvr>
                                      <p:to>
                                        <p:strVal val="visible"/>
                                      </p:to>
                                    </p:set>
                                    <p:animEffect transition="in" filter="fade">
                                      <p:cBhvr>
                                        <p:cTn id="67" dur="1000"/>
                                        <p:tgtEl>
                                          <p:spTgt spid="275"/>
                                        </p:tgtEl>
                                      </p:cBhvr>
                                    </p:animEffect>
                                    <p:anim calcmode="lin" valueType="num">
                                      <p:cBhvr>
                                        <p:cTn id="68" dur="1000" fill="hold"/>
                                        <p:tgtEl>
                                          <p:spTgt spid="275"/>
                                        </p:tgtEl>
                                        <p:attrNameLst>
                                          <p:attrName>ppt_x</p:attrName>
                                        </p:attrNameLst>
                                      </p:cBhvr>
                                      <p:tavLst>
                                        <p:tav tm="0">
                                          <p:val>
                                            <p:strVal val="#ppt_x"/>
                                          </p:val>
                                        </p:tav>
                                        <p:tav tm="100000">
                                          <p:val>
                                            <p:strVal val="#ppt_x"/>
                                          </p:val>
                                        </p:tav>
                                      </p:tavLst>
                                    </p:anim>
                                    <p:anim calcmode="lin" valueType="num">
                                      <p:cBhvr>
                                        <p:cTn id="69" dur="1000" fill="hold"/>
                                        <p:tgtEl>
                                          <p:spTgt spid="27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80"/>
                                        </p:tgtEl>
                                        <p:attrNameLst>
                                          <p:attrName>style.visibility</p:attrName>
                                        </p:attrNameLst>
                                      </p:cBhvr>
                                      <p:to>
                                        <p:strVal val="visible"/>
                                      </p:to>
                                    </p:set>
                                    <p:animEffect transition="in" filter="fade">
                                      <p:cBhvr>
                                        <p:cTn id="74" dur="1000"/>
                                        <p:tgtEl>
                                          <p:spTgt spid="280"/>
                                        </p:tgtEl>
                                      </p:cBhvr>
                                    </p:animEffect>
                                    <p:anim calcmode="lin" valueType="num">
                                      <p:cBhvr>
                                        <p:cTn id="75" dur="1000" fill="hold"/>
                                        <p:tgtEl>
                                          <p:spTgt spid="280"/>
                                        </p:tgtEl>
                                        <p:attrNameLst>
                                          <p:attrName>ppt_x</p:attrName>
                                        </p:attrNameLst>
                                      </p:cBhvr>
                                      <p:tavLst>
                                        <p:tav tm="0">
                                          <p:val>
                                            <p:strVal val="#ppt_x"/>
                                          </p:val>
                                        </p:tav>
                                        <p:tav tm="100000">
                                          <p:val>
                                            <p:strVal val="#ppt_x"/>
                                          </p:val>
                                        </p:tav>
                                      </p:tavLst>
                                    </p:anim>
                                    <p:anim calcmode="lin" valueType="num">
                                      <p:cBhvr>
                                        <p:cTn id="76" dur="1000" fill="hold"/>
                                        <p:tgtEl>
                                          <p:spTgt spid="28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69"/>
                                        </p:tgtEl>
                                        <p:attrNameLst>
                                          <p:attrName>style.visibility</p:attrName>
                                        </p:attrNameLst>
                                      </p:cBhvr>
                                      <p:to>
                                        <p:strVal val="visible"/>
                                      </p:to>
                                    </p:set>
                                    <p:animEffect transition="in" filter="fade">
                                      <p:cBhvr>
                                        <p:cTn id="79" dur="1000"/>
                                        <p:tgtEl>
                                          <p:spTgt spid="269"/>
                                        </p:tgtEl>
                                      </p:cBhvr>
                                    </p:animEffect>
                                    <p:anim calcmode="lin" valueType="num">
                                      <p:cBhvr>
                                        <p:cTn id="80" dur="1000" fill="hold"/>
                                        <p:tgtEl>
                                          <p:spTgt spid="269"/>
                                        </p:tgtEl>
                                        <p:attrNameLst>
                                          <p:attrName>ppt_x</p:attrName>
                                        </p:attrNameLst>
                                      </p:cBhvr>
                                      <p:tavLst>
                                        <p:tav tm="0">
                                          <p:val>
                                            <p:strVal val="#ppt_x"/>
                                          </p:val>
                                        </p:tav>
                                        <p:tav tm="100000">
                                          <p:val>
                                            <p:strVal val="#ppt_x"/>
                                          </p:val>
                                        </p:tav>
                                      </p:tavLst>
                                    </p:anim>
                                    <p:anim calcmode="lin" valueType="num">
                                      <p:cBhvr>
                                        <p:cTn id="81" dur="1000" fill="hold"/>
                                        <p:tgtEl>
                                          <p:spTgt spid="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animBg="1"/>
      <p:bldP spid="270" grpId="0" animBg="1"/>
      <p:bldP spid="271" grpId="0" animBg="1"/>
      <p:bldP spid="272" grpId="0" animBg="1"/>
      <p:bldP spid="275" grpId="0" animBg="1"/>
      <p:bldP spid="2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7"/>
          <p:cNvPicPr preferRelativeResize="0"/>
          <p:nvPr/>
        </p:nvPicPr>
        <p:blipFill>
          <a:blip r:embed="rId3">
            <a:alphaModFix/>
          </a:blip>
          <a:stretch>
            <a:fillRect/>
          </a:stretch>
        </p:blipFill>
        <p:spPr>
          <a:xfrm>
            <a:off x="2940909" y="876966"/>
            <a:ext cx="5050716" cy="3571874"/>
          </a:xfrm>
          <a:prstGeom prst="rect">
            <a:avLst/>
          </a:prstGeom>
          <a:noFill/>
          <a:ln>
            <a:noFill/>
          </a:ln>
        </p:spPr>
      </p:pic>
      <p:sp>
        <p:nvSpPr>
          <p:cNvPr id="290" name="Google Shape;290;p47"/>
          <p:cNvSpPr txBox="1"/>
          <p:nvPr/>
        </p:nvSpPr>
        <p:spPr>
          <a:xfrm>
            <a:off x="267819" y="724461"/>
            <a:ext cx="3157427" cy="5896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rgbClr val="85C442"/>
                </a:solidFill>
                <a:latin typeface="+mn-lt"/>
                <a:sym typeface="Calibri"/>
              </a:rPr>
              <a:t>Diagramme de classe</a:t>
            </a:r>
            <a:endParaRPr sz="1800" dirty="0">
              <a:solidFill>
                <a:srgbClr val="85C442"/>
              </a:solidFill>
              <a:latin typeface="+mn-lt"/>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8"/>
          <p:cNvSpPr txBox="1"/>
          <p:nvPr/>
        </p:nvSpPr>
        <p:spPr>
          <a:xfrm>
            <a:off x="937415" y="2260040"/>
            <a:ext cx="7110300" cy="11775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Clr>
                <a:schemeClr val="dk1"/>
              </a:buClr>
              <a:buFont typeface="Arial"/>
              <a:buNone/>
            </a:pPr>
            <a:r>
              <a:rPr lang="fr" sz="3600">
                <a:solidFill>
                  <a:schemeClr val="lt1"/>
                </a:solidFill>
                <a:latin typeface="Century Gothic"/>
                <a:ea typeface="Century Gothic"/>
                <a:cs typeface="Century Gothic"/>
                <a:sym typeface="Century Gothic"/>
              </a:rPr>
              <a:t>Technologies utilisées</a:t>
            </a:r>
            <a:endParaRPr sz="3600">
              <a:solidFill>
                <a:schemeClr val="lt1"/>
              </a:solidFill>
            </a:endParaRPr>
          </a:p>
          <a:p>
            <a:pPr marL="0" marR="0" lvl="0" indent="0" algn="ctr" rtl="0">
              <a:spcBef>
                <a:spcPts val="0"/>
              </a:spcBef>
              <a:spcAft>
                <a:spcPts val="0"/>
              </a:spcAft>
              <a:buNone/>
            </a:pPr>
            <a:endParaRPr sz="3600">
              <a:solidFill>
                <a:schemeClr val="lt1"/>
              </a:solidFill>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4095</TotalTime>
  <Words>1059</Words>
  <Application>Microsoft Office PowerPoint</Application>
  <PresentationFormat>On-screen Show (16:9)</PresentationFormat>
  <Paragraphs>112</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Noto Sans Symbols</vt:lpstr>
      <vt:lpstr>Century Gothic</vt:lpstr>
      <vt:lpstr>Roboto</vt:lpstr>
      <vt:lpstr>Calibri</vt:lpstr>
      <vt:lpstr>Söhne</vt:lpstr>
      <vt:lpstr>Thème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 Pro</dc:creator>
  <cp:lastModifiedBy>Acer Pro</cp:lastModifiedBy>
  <cp:revision>34</cp:revision>
  <dcterms:modified xsi:type="dcterms:W3CDTF">2023-08-09T08:09:56Z</dcterms:modified>
</cp:coreProperties>
</file>