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va Sans Bold" charset="1" panose="020B0803030501040103"/>
      <p:regular r:id="rId15"/>
    </p:embeddedFont>
    <p:embeddedFont>
      <p:font typeface="Canva Sans Medium" charset="1" panose="020B0603030501040103"/>
      <p:regular r:id="rId16"/>
    </p:embeddedFont>
    <p:embeddedFont>
      <p:font typeface="Canva San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2.xml" Type="http://schemas.openxmlformats.org/officeDocument/2006/relationships/notesSlide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Est un ensemble de pratiques et méthodes permettant de planifier, organiser et contrôler les ressources pour atteindre des objectifs précis dans un délai et un budget définis.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1- Initiation: Définition des objectifs, identification des besoins.</a:t>
            </a:r>
          </a:p>
          <a:p>
            <a:r>
              <a:rPr lang="en-US"/>
              <a:t/>
            </a:r>
          </a:p>
          <a:p>
            <a:r>
              <a:rPr lang="en-US"/>
              <a:t>2- Planification: Élaboration du plan de projet, définition des tâches.</a:t>
            </a:r>
          </a:p>
          <a:p>
            <a:r>
              <a:rPr lang="en-US"/>
              <a:t/>
            </a:r>
          </a:p>
          <a:p>
            <a:r>
              <a:rPr lang="en-US"/>
              <a:t>3- Exécution: Réalisation des tâches planifiées.</a:t>
            </a:r>
          </a:p>
          <a:p>
            <a:r>
              <a:rPr lang="en-US"/>
              <a:t/>
            </a:r>
          </a:p>
          <a:p>
            <a:r>
              <a:rPr lang="en-US"/>
              <a:t>4- Suivi et contrôle: Mesure de l’avancement par rapport au plan.</a:t>
            </a:r>
          </a:p>
          <a:p>
            <a:r>
              <a:rPr lang="en-US"/>
              <a:t/>
            </a:r>
          </a:p>
          <a:p>
            <a:r>
              <a:rPr lang="en-US"/>
              <a:t>5-  Clôture: Livraison du projet.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9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23984" y="5143500"/>
            <a:ext cx="6125118" cy="6102845"/>
          </a:xfrm>
          <a:custGeom>
            <a:avLst/>
            <a:gdLst/>
            <a:ahLst/>
            <a:cxnLst/>
            <a:rect r="r" b="b" t="t" l="l"/>
            <a:pathLst>
              <a:path h="6102845" w="6125118">
                <a:moveTo>
                  <a:pt x="0" y="0"/>
                </a:moveTo>
                <a:lnTo>
                  <a:pt x="6125118" y="0"/>
                </a:lnTo>
                <a:lnTo>
                  <a:pt x="6125118" y="6102845"/>
                </a:lnTo>
                <a:lnTo>
                  <a:pt x="0" y="61028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2453165" y="-1738657"/>
            <a:ext cx="5549360" cy="6228873"/>
          </a:xfrm>
          <a:custGeom>
            <a:avLst/>
            <a:gdLst/>
            <a:ahLst/>
            <a:cxnLst/>
            <a:rect r="r" b="b" t="t" l="l"/>
            <a:pathLst>
              <a:path h="6228873" w="5549360">
                <a:moveTo>
                  <a:pt x="5549360" y="6228873"/>
                </a:moveTo>
                <a:lnTo>
                  <a:pt x="0" y="6228873"/>
                </a:lnTo>
                <a:lnTo>
                  <a:pt x="0" y="0"/>
                </a:lnTo>
                <a:lnTo>
                  <a:pt x="5549360" y="0"/>
                </a:lnTo>
                <a:lnTo>
                  <a:pt x="5549360" y="622887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76087" y="1880991"/>
            <a:ext cx="9083213" cy="6525018"/>
          </a:xfrm>
          <a:custGeom>
            <a:avLst/>
            <a:gdLst/>
            <a:ahLst/>
            <a:cxnLst/>
            <a:rect r="r" b="b" t="t" l="l"/>
            <a:pathLst>
              <a:path h="6525018" w="9083213">
                <a:moveTo>
                  <a:pt x="0" y="0"/>
                </a:moveTo>
                <a:lnTo>
                  <a:pt x="9083213" y="0"/>
                </a:lnTo>
                <a:lnTo>
                  <a:pt x="9083213" y="6525018"/>
                </a:lnTo>
                <a:lnTo>
                  <a:pt x="0" y="65250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347140" y="9530715"/>
            <a:ext cx="1064895" cy="106489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AC7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0"/>
                </a:lnSpc>
              </a:pPr>
              <a:r>
                <a:rPr lang="en-US" b="true" sz="2100" spc="2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   1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2611886"/>
            <a:ext cx="8115300" cy="187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7200" spc="72">
                <a:solidFill>
                  <a:srgbClr val="365FB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GESTION DE PROJET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004560"/>
            <a:ext cx="7147387" cy="352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600" spc="36" b="true">
                <a:solidFill>
                  <a:srgbClr val="64392D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Réalisée par : </a:t>
            </a:r>
          </a:p>
          <a:p>
            <a:pPr algn="l">
              <a:lnSpc>
                <a:spcPts val="4680"/>
              </a:lnSpc>
            </a:pPr>
            <a:r>
              <a:rPr lang="en-US" sz="3600" spc="36" b="true">
                <a:solidFill>
                  <a:srgbClr val="64392D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                      ZOUBAIR Douae</a:t>
            </a:r>
          </a:p>
          <a:p>
            <a:pPr algn="l">
              <a:lnSpc>
                <a:spcPts val="4680"/>
              </a:lnSpc>
            </a:pPr>
            <a:r>
              <a:rPr lang="en-US" sz="3600" spc="36" b="true">
                <a:solidFill>
                  <a:srgbClr val="64392D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                      DINA Dehbi</a:t>
            </a:r>
          </a:p>
          <a:p>
            <a:pPr algn="l">
              <a:lnSpc>
                <a:spcPts val="4680"/>
              </a:lnSpc>
            </a:pPr>
            <a:r>
              <a:rPr lang="en-US" sz="3600" spc="36" b="true">
                <a:solidFill>
                  <a:srgbClr val="64392D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                      BENNANI Amine</a:t>
            </a:r>
          </a:p>
          <a:p>
            <a:pPr algn="l">
              <a:lnSpc>
                <a:spcPts val="4680"/>
              </a:lnSpc>
            </a:pPr>
            <a:r>
              <a:rPr lang="en-US" sz="3600" spc="36" b="true">
                <a:solidFill>
                  <a:srgbClr val="64392D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                      BADRICH Oussama</a:t>
            </a:r>
          </a:p>
          <a:p>
            <a:pPr algn="l">
              <a:lnSpc>
                <a:spcPts val="468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229725"/>
            <a:ext cx="8115300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600" spc="36" b="true">
                <a:solidFill>
                  <a:srgbClr val="64392D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Encadée par :  Mr.ESSARRAJ Fouad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9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16903" y="5734264"/>
            <a:ext cx="5532198" cy="5512081"/>
          </a:xfrm>
          <a:custGeom>
            <a:avLst/>
            <a:gdLst/>
            <a:ahLst/>
            <a:cxnLst/>
            <a:rect r="r" b="b" t="t" l="l"/>
            <a:pathLst>
              <a:path h="5512081" w="5532198">
                <a:moveTo>
                  <a:pt x="0" y="0"/>
                </a:moveTo>
                <a:lnTo>
                  <a:pt x="5532199" y="0"/>
                </a:lnTo>
                <a:lnTo>
                  <a:pt x="5532199" y="5512081"/>
                </a:lnTo>
                <a:lnTo>
                  <a:pt x="0" y="55120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2453165" y="-1738657"/>
            <a:ext cx="4561415" cy="5119956"/>
          </a:xfrm>
          <a:custGeom>
            <a:avLst/>
            <a:gdLst/>
            <a:ahLst/>
            <a:cxnLst/>
            <a:rect r="r" b="b" t="t" l="l"/>
            <a:pathLst>
              <a:path h="5119956" w="4561415">
                <a:moveTo>
                  <a:pt x="4561415" y="5119955"/>
                </a:moveTo>
                <a:lnTo>
                  <a:pt x="0" y="5119955"/>
                </a:lnTo>
                <a:lnTo>
                  <a:pt x="0" y="0"/>
                </a:lnTo>
                <a:lnTo>
                  <a:pt x="4561415" y="0"/>
                </a:lnTo>
                <a:lnTo>
                  <a:pt x="4561415" y="5119955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02469" y="1028700"/>
            <a:ext cx="7856831" cy="8229600"/>
          </a:xfrm>
          <a:custGeom>
            <a:avLst/>
            <a:gdLst/>
            <a:ahLst/>
            <a:cxnLst/>
            <a:rect r="r" b="b" t="t" l="l"/>
            <a:pathLst>
              <a:path h="8229600" w="7856831">
                <a:moveTo>
                  <a:pt x="0" y="0"/>
                </a:moveTo>
                <a:lnTo>
                  <a:pt x="7856831" y="0"/>
                </a:lnTo>
                <a:lnTo>
                  <a:pt x="785683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5914" y="4788535"/>
            <a:ext cx="8806556" cy="82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0"/>
              </a:lnSpc>
            </a:pPr>
            <a:r>
              <a:rPr lang="en-US" sz="6200" spc="62" b="true">
                <a:solidFill>
                  <a:srgbClr val="365FB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Gestion de Projet ?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72458" y="9483367"/>
            <a:ext cx="1064895" cy="106489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AC7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0"/>
                </a:lnSpc>
              </a:pPr>
              <a:r>
                <a:rPr lang="en-US" b="true" sz="2100" spc="2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 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DE9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08250" y="1776018"/>
            <a:ext cx="13130691" cy="160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0"/>
              </a:lnSpc>
            </a:pPr>
            <a:r>
              <a:rPr lang="en-US" b="true" sz="6200" spc="62">
                <a:solidFill>
                  <a:srgbClr val="365FB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Les Phases d’un Projet</a:t>
            </a:r>
          </a:p>
          <a:p>
            <a:pPr algn="ctr">
              <a:lnSpc>
                <a:spcPts val="620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7600950" y="3979456"/>
            <a:ext cx="3086100" cy="5278844"/>
            <a:chOff x="0" y="0"/>
            <a:chExt cx="812800" cy="13903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390313"/>
            </a:xfrm>
            <a:custGeom>
              <a:avLst/>
              <a:gdLst/>
              <a:ahLst/>
              <a:cxnLst/>
              <a:rect r="r" b="b" t="t" l="l"/>
              <a:pathLst>
                <a:path h="1390313" w="812800">
                  <a:moveTo>
                    <a:pt x="15052" y="0"/>
                  </a:moveTo>
                  <a:lnTo>
                    <a:pt x="797748" y="0"/>
                  </a:lnTo>
                  <a:cubicBezTo>
                    <a:pt x="806061" y="0"/>
                    <a:pt x="812800" y="6739"/>
                    <a:pt x="812800" y="15052"/>
                  </a:cubicBezTo>
                  <a:lnTo>
                    <a:pt x="812800" y="1375261"/>
                  </a:lnTo>
                  <a:cubicBezTo>
                    <a:pt x="812800" y="1383574"/>
                    <a:pt x="806061" y="1390313"/>
                    <a:pt x="797748" y="1390313"/>
                  </a:cubicBezTo>
                  <a:lnTo>
                    <a:pt x="15052" y="1390313"/>
                  </a:lnTo>
                  <a:cubicBezTo>
                    <a:pt x="6739" y="1390313"/>
                    <a:pt x="0" y="1383574"/>
                    <a:pt x="0" y="1375261"/>
                  </a:cubicBezTo>
                  <a:lnTo>
                    <a:pt x="0" y="15052"/>
                  </a:lnTo>
                  <a:cubicBezTo>
                    <a:pt x="0" y="6739"/>
                    <a:pt x="6739" y="0"/>
                    <a:pt x="15052" y="0"/>
                  </a:cubicBezTo>
                  <a:close/>
                </a:path>
              </a:pathLst>
            </a:custGeom>
            <a:solidFill>
              <a:srgbClr val="F8D0B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428413"/>
            </a:xfrm>
            <a:prstGeom prst="rect">
              <a:avLst/>
            </a:prstGeom>
          </p:spPr>
          <p:txBody>
            <a:bodyPr anchor="ctr" rtlCol="false" tIns="63500" lIns="63500" bIns="63500" rIns="63500"/>
            <a:lstStyle/>
            <a:p>
              <a:pPr algn="ctr">
                <a:lnSpc>
                  <a:spcPts val="4809"/>
                </a:lnSpc>
              </a:pPr>
              <a:r>
                <a:rPr lang="en-US" sz="3699" spc="36">
                  <a:solidFill>
                    <a:srgbClr val="64392D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Exécution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829925" y="3979456"/>
            <a:ext cx="3086100" cy="5278844"/>
            <a:chOff x="0" y="0"/>
            <a:chExt cx="812800" cy="13903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1390313"/>
            </a:xfrm>
            <a:custGeom>
              <a:avLst/>
              <a:gdLst/>
              <a:ahLst/>
              <a:cxnLst/>
              <a:rect r="r" b="b" t="t" l="l"/>
              <a:pathLst>
                <a:path h="1390313" w="812800">
                  <a:moveTo>
                    <a:pt x="15052" y="0"/>
                  </a:moveTo>
                  <a:lnTo>
                    <a:pt x="797748" y="0"/>
                  </a:lnTo>
                  <a:cubicBezTo>
                    <a:pt x="806061" y="0"/>
                    <a:pt x="812800" y="6739"/>
                    <a:pt x="812800" y="15052"/>
                  </a:cubicBezTo>
                  <a:lnTo>
                    <a:pt x="812800" y="1375261"/>
                  </a:lnTo>
                  <a:cubicBezTo>
                    <a:pt x="812800" y="1383574"/>
                    <a:pt x="806061" y="1390313"/>
                    <a:pt x="797748" y="1390313"/>
                  </a:cubicBezTo>
                  <a:lnTo>
                    <a:pt x="15052" y="1390313"/>
                  </a:lnTo>
                  <a:cubicBezTo>
                    <a:pt x="6739" y="1390313"/>
                    <a:pt x="0" y="1383574"/>
                    <a:pt x="0" y="1375261"/>
                  </a:cubicBezTo>
                  <a:lnTo>
                    <a:pt x="0" y="15052"/>
                  </a:lnTo>
                  <a:cubicBezTo>
                    <a:pt x="0" y="6739"/>
                    <a:pt x="6739" y="0"/>
                    <a:pt x="15052" y="0"/>
                  </a:cubicBezTo>
                  <a:close/>
                </a:path>
              </a:pathLst>
            </a:custGeom>
            <a:solidFill>
              <a:srgbClr val="F8D0B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1428413"/>
            </a:xfrm>
            <a:prstGeom prst="rect">
              <a:avLst/>
            </a:prstGeom>
          </p:spPr>
          <p:txBody>
            <a:bodyPr anchor="ctr" rtlCol="false" tIns="63500" lIns="63500" bIns="63500" rIns="63500"/>
            <a:lstStyle/>
            <a:p>
              <a:pPr algn="ctr">
                <a:lnSpc>
                  <a:spcPts val="4809"/>
                </a:lnSpc>
              </a:pPr>
              <a:r>
                <a:rPr lang="en-US" sz="3699" spc="36">
                  <a:solidFill>
                    <a:srgbClr val="64392D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Suivi et contrôle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059778" y="3979456"/>
            <a:ext cx="3086100" cy="5278844"/>
            <a:chOff x="0" y="0"/>
            <a:chExt cx="812800" cy="13903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1390313"/>
            </a:xfrm>
            <a:custGeom>
              <a:avLst/>
              <a:gdLst/>
              <a:ahLst/>
              <a:cxnLst/>
              <a:rect r="r" b="b" t="t" l="l"/>
              <a:pathLst>
                <a:path h="1390313" w="812800">
                  <a:moveTo>
                    <a:pt x="15052" y="0"/>
                  </a:moveTo>
                  <a:lnTo>
                    <a:pt x="797748" y="0"/>
                  </a:lnTo>
                  <a:cubicBezTo>
                    <a:pt x="806061" y="0"/>
                    <a:pt x="812800" y="6739"/>
                    <a:pt x="812800" y="15052"/>
                  </a:cubicBezTo>
                  <a:lnTo>
                    <a:pt x="812800" y="1375261"/>
                  </a:lnTo>
                  <a:cubicBezTo>
                    <a:pt x="812800" y="1383574"/>
                    <a:pt x="806061" y="1390313"/>
                    <a:pt x="797748" y="1390313"/>
                  </a:cubicBezTo>
                  <a:lnTo>
                    <a:pt x="15052" y="1390313"/>
                  </a:lnTo>
                  <a:cubicBezTo>
                    <a:pt x="6739" y="1390313"/>
                    <a:pt x="0" y="1383574"/>
                    <a:pt x="0" y="1375261"/>
                  </a:cubicBezTo>
                  <a:lnTo>
                    <a:pt x="0" y="15052"/>
                  </a:lnTo>
                  <a:cubicBezTo>
                    <a:pt x="0" y="6739"/>
                    <a:pt x="6739" y="0"/>
                    <a:pt x="15052" y="0"/>
                  </a:cubicBezTo>
                  <a:close/>
                </a:path>
              </a:pathLst>
            </a:custGeom>
            <a:solidFill>
              <a:srgbClr val="F8D0B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1428413"/>
            </a:xfrm>
            <a:prstGeom prst="rect">
              <a:avLst/>
            </a:prstGeom>
          </p:spPr>
          <p:txBody>
            <a:bodyPr anchor="ctr" rtlCol="false" tIns="63500" lIns="63500" bIns="63500" rIns="63500"/>
            <a:lstStyle/>
            <a:p>
              <a:pPr algn="ctr">
                <a:lnSpc>
                  <a:spcPts val="4939"/>
                </a:lnSpc>
              </a:pPr>
              <a:r>
                <a:rPr lang="en-US" sz="3799" spc="37">
                  <a:solidFill>
                    <a:srgbClr val="64392D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Clôture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371097" y="3979456"/>
            <a:ext cx="3086100" cy="5278844"/>
            <a:chOff x="0" y="0"/>
            <a:chExt cx="812800" cy="13903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1390313"/>
            </a:xfrm>
            <a:custGeom>
              <a:avLst/>
              <a:gdLst/>
              <a:ahLst/>
              <a:cxnLst/>
              <a:rect r="r" b="b" t="t" l="l"/>
              <a:pathLst>
                <a:path h="1390313" w="812800">
                  <a:moveTo>
                    <a:pt x="15052" y="0"/>
                  </a:moveTo>
                  <a:lnTo>
                    <a:pt x="797748" y="0"/>
                  </a:lnTo>
                  <a:cubicBezTo>
                    <a:pt x="806061" y="0"/>
                    <a:pt x="812800" y="6739"/>
                    <a:pt x="812800" y="15052"/>
                  </a:cubicBezTo>
                  <a:lnTo>
                    <a:pt x="812800" y="1375261"/>
                  </a:lnTo>
                  <a:cubicBezTo>
                    <a:pt x="812800" y="1383574"/>
                    <a:pt x="806061" y="1390313"/>
                    <a:pt x="797748" y="1390313"/>
                  </a:cubicBezTo>
                  <a:lnTo>
                    <a:pt x="15052" y="1390313"/>
                  </a:lnTo>
                  <a:cubicBezTo>
                    <a:pt x="6739" y="1390313"/>
                    <a:pt x="0" y="1383574"/>
                    <a:pt x="0" y="1375261"/>
                  </a:cubicBezTo>
                  <a:lnTo>
                    <a:pt x="0" y="15052"/>
                  </a:lnTo>
                  <a:cubicBezTo>
                    <a:pt x="0" y="6739"/>
                    <a:pt x="6739" y="0"/>
                    <a:pt x="15052" y="0"/>
                  </a:cubicBezTo>
                  <a:close/>
                </a:path>
              </a:pathLst>
            </a:custGeom>
            <a:solidFill>
              <a:srgbClr val="F8D0B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1428413"/>
            </a:xfrm>
            <a:prstGeom prst="rect">
              <a:avLst/>
            </a:prstGeom>
          </p:spPr>
          <p:txBody>
            <a:bodyPr anchor="ctr" rtlCol="false" tIns="63500" lIns="63500" bIns="63500" rIns="63500"/>
            <a:lstStyle/>
            <a:p>
              <a:pPr algn="ctr">
                <a:lnSpc>
                  <a:spcPts val="4809"/>
                </a:lnSpc>
              </a:pPr>
              <a:r>
                <a:rPr lang="en-US" sz="3699" spc="36">
                  <a:solidFill>
                    <a:srgbClr val="64392D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Planification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42122" y="3979456"/>
            <a:ext cx="3086100" cy="5278844"/>
            <a:chOff x="0" y="0"/>
            <a:chExt cx="812800" cy="139031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1390313"/>
            </a:xfrm>
            <a:custGeom>
              <a:avLst/>
              <a:gdLst/>
              <a:ahLst/>
              <a:cxnLst/>
              <a:rect r="r" b="b" t="t" l="l"/>
              <a:pathLst>
                <a:path h="1390313" w="812800">
                  <a:moveTo>
                    <a:pt x="15052" y="0"/>
                  </a:moveTo>
                  <a:lnTo>
                    <a:pt x="797748" y="0"/>
                  </a:lnTo>
                  <a:cubicBezTo>
                    <a:pt x="806061" y="0"/>
                    <a:pt x="812800" y="6739"/>
                    <a:pt x="812800" y="15052"/>
                  </a:cubicBezTo>
                  <a:lnTo>
                    <a:pt x="812800" y="1375261"/>
                  </a:lnTo>
                  <a:cubicBezTo>
                    <a:pt x="812800" y="1383574"/>
                    <a:pt x="806061" y="1390313"/>
                    <a:pt x="797748" y="1390313"/>
                  </a:cubicBezTo>
                  <a:lnTo>
                    <a:pt x="15052" y="1390313"/>
                  </a:lnTo>
                  <a:cubicBezTo>
                    <a:pt x="6739" y="1390313"/>
                    <a:pt x="0" y="1383574"/>
                    <a:pt x="0" y="1375261"/>
                  </a:cubicBezTo>
                  <a:lnTo>
                    <a:pt x="0" y="15052"/>
                  </a:lnTo>
                  <a:cubicBezTo>
                    <a:pt x="0" y="6739"/>
                    <a:pt x="6739" y="0"/>
                    <a:pt x="15052" y="0"/>
                  </a:cubicBezTo>
                  <a:close/>
                </a:path>
              </a:pathLst>
            </a:custGeom>
            <a:solidFill>
              <a:srgbClr val="F8D0B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12800" cy="1428413"/>
            </a:xfrm>
            <a:prstGeom prst="rect">
              <a:avLst/>
            </a:prstGeom>
          </p:spPr>
          <p:txBody>
            <a:bodyPr anchor="ctr" rtlCol="false" tIns="63500" lIns="63500" bIns="63500" rIns="63500"/>
            <a:lstStyle/>
            <a:p>
              <a:pPr algn="ctr">
                <a:lnSpc>
                  <a:spcPts val="4939"/>
                </a:lnSpc>
              </a:pPr>
              <a:r>
                <a:rPr lang="en-US" sz="3799" spc="37">
                  <a:solidFill>
                    <a:srgbClr val="64392D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Initiation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-249999" y="9535894"/>
            <a:ext cx="1064895" cy="106489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AC7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0"/>
                </a:lnSpc>
              </a:pPr>
              <a:r>
                <a:rPr lang="en-US" b="true" sz="2100" spc="2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9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87422" y="2748280"/>
            <a:ext cx="13708378" cy="5917450"/>
          </a:xfrm>
          <a:custGeom>
            <a:avLst/>
            <a:gdLst/>
            <a:ahLst/>
            <a:cxnLst/>
            <a:rect r="r" b="b" t="t" l="l"/>
            <a:pathLst>
              <a:path h="5917450" w="13708378">
                <a:moveTo>
                  <a:pt x="0" y="0"/>
                </a:moveTo>
                <a:lnTo>
                  <a:pt x="13708377" y="0"/>
                </a:lnTo>
                <a:lnTo>
                  <a:pt x="13708377" y="5917450"/>
                </a:lnTo>
                <a:lnTo>
                  <a:pt x="0" y="5917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43000"/>
            <a:ext cx="16230600" cy="160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0"/>
              </a:lnSpc>
            </a:pPr>
            <a:r>
              <a:rPr lang="en-US" sz="6200" spc="62" b="true">
                <a:solidFill>
                  <a:srgbClr val="365FB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Les Méthodologies de Gestion de Projet</a:t>
            </a:r>
          </a:p>
          <a:p>
            <a:pPr algn="l">
              <a:lnSpc>
                <a:spcPts val="62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13886" y="4864417"/>
            <a:ext cx="7147070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9"/>
              </a:lnSpc>
            </a:pPr>
            <a:r>
              <a:rPr lang="en-US" sz="3299" spc="32" b="true">
                <a:solidFill>
                  <a:srgbClr val="64392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 Méthode en V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297346" y="9488546"/>
            <a:ext cx="1064895" cy="106489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AC7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0"/>
                </a:lnSpc>
              </a:pPr>
              <a:r>
                <a:rPr lang="en-US" b="true" sz="2100" spc="2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9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01400" y="1746241"/>
            <a:ext cx="11019879" cy="6794519"/>
          </a:xfrm>
          <a:custGeom>
            <a:avLst/>
            <a:gdLst/>
            <a:ahLst/>
            <a:cxnLst/>
            <a:rect r="r" b="b" t="t" l="l"/>
            <a:pathLst>
              <a:path h="6794519" w="11019879">
                <a:moveTo>
                  <a:pt x="0" y="0"/>
                </a:moveTo>
                <a:lnTo>
                  <a:pt x="11019879" y="0"/>
                </a:lnTo>
                <a:lnTo>
                  <a:pt x="11019879" y="6794518"/>
                </a:lnTo>
                <a:lnTo>
                  <a:pt x="0" y="67945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6" r="0" b="-135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44820" y="9474490"/>
            <a:ext cx="1064895" cy="106489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AC7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0"/>
                </a:lnSpc>
              </a:pPr>
              <a:r>
                <a:rPr lang="en-US" b="true" sz="2100" spc="2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9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6573991"/>
            <a:ext cx="6317929" cy="1753490"/>
          </a:xfrm>
          <a:custGeom>
            <a:avLst/>
            <a:gdLst/>
            <a:ahLst/>
            <a:cxnLst/>
            <a:rect r="r" b="b" t="t" l="l"/>
            <a:pathLst>
              <a:path h="1753490" w="6317929">
                <a:moveTo>
                  <a:pt x="0" y="0"/>
                </a:moveTo>
                <a:lnTo>
                  <a:pt x="6317929" y="0"/>
                </a:lnTo>
                <a:lnTo>
                  <a:pt x="6317929" y="1753490"/>
                </a:lnTo>
                <a:lnTo>
                  <a:pt x="0" y="17534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626" t="-77841" r="-8781" b="-702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26071" y="4284129"/>
            <a:ext cx="6968465" cy="1718743"/>
          </a:xfrm>
          <a:custGeom>
            <a:avLst/>
            <a:gdLst/>
            <a:ahLst/>
            <a:cxnLst/>
            <a:rect r="r" b="b" t="t" l="l"/>
            <a:pathLst>
              <a:path h="1718743" w="6968465">
                <a:moveTo>
                  <a:pt x="0" y="0"/>
                </a:moveTo>
                <a:lnTo>
                  <a:pt x="6968464" y="0"/>
                </a:lnTo>
                <a:lnTo>
                  <a:pt x="6968464" y="1718742"/>
                </a:lnTo>
                <a:lnTo>
                  <a:pt x="0" y="17187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349" r="0" b="-234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59856" y="2776799"/>
            <a:ext cx="3797192" cy="3797192"/>
          </a:xfrm>
          <a:custGeom>
            <a:avLst/>
            <a:gdLst/>
            <a:ahLst/>
            <a:cxnLst/>
            <a:rect r="r" b="b" t="t" l="l"/>
            <a:pathLst>
              <a:path h="3797192" w="3797192">
                <a:moveTo>
                  <a:pt x="0" y="0"/>
                </a:moveTo>
                <a:lnTo>
                  <a:pt x="3797191" y="0"/>
                </a:lnTo>
                <a:lnTo>
                  <a:pt x="3797191" y="3797192"/>
                </a:lnTo>
                <a:lnTo>
                  <a:pt x="0" y="37971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84952" y="7347721"/>
            <a:ext cx="6504629" cy="1959519"/>
          </a:xfrm>
          <a:custGeom>
            <a:avLst/>
            <a:gdLst/>
            <a:ahLst/>
            <a:cxnLst/>
            <a:rect r="r" b="b" t="t" l="l"/>
            <a:pathLst>
              <a:path h="1959519" w="6504629">
                <a:moveTo>
                  <a:pt x="0" y="0"/>
                </a:moveTo>
                <a:lnTo>
                  <a:pt x="6504629" y="0"/>
                </a:lnTo>
                <a:lnTo>
                  <a:pt x="6504629" y="1959519"/>
                </a:lnTo>
                <a:lnTo>
                  <a:pt x="0" y="19595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72860" y="780253"/>
            <a:ext cx="13142280" cy="160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0"/>
              </a:lnSpc>
            </a:pPr>
            <a:r>
              <a:rPr lang="en-US" sz="6200" spc="62" b="true">
                <a:solidFill>
                  <a:srgbClr val="365FB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Les Outils de Gestion de Projet</a:t>
            </a:r>
          </a:p>
          <a:p>
            <a:pPr algn="l">
              <a:lnSpc>
                <a:spcPts val="620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-269234" y="9540279"/>
            <a:ext cx="1064895" cy="106489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AC7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0"/>
                </a:lnSpc>
              </a:pPr>
              <a:r>
                <a:rPr lang="en-US" b="true" sz="2100" spc="2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9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59035" y="2778493"/>
            <a:ext cx="11369929" cy="6043517"/>
          </a:xfrm>
          <a:custGeom>
            <a:avLst/>
            <a:gdLst/>
            <a:ahLst/>
            <a:cxnLst/>
            <a:rect r="r" b="b" t="t" l="l"/>
            <a:pathLst>
              <a:path h="6043517" w="11369929">
                <a:moveTo>
                  <a:pt x="0" y="0"/>
                </a:moveTo>
                <a:lnTo>
                  <a:pt x="11369930" y="0"/>
                </a:lnTo>
                <a:lnTo>
                  <a:pt x="11369930" y="6043517"/>
                </a:lnTo>
                <a:lnTo>
                  <a:pt x="0" y="60435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512" r="0" b="-1651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03677" y="935621"/>
            <a:ext cx="14680646" cy="160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0"/>
              </a:lnSpc>
            </a:pPr>
            <a:r>
              <a:rPr lang="en-US" b="true" sz="6200" spc="62">
                <a:solidFill>
                  <a:srgbClr val="365FB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Les Enjeux de la Gestion de Projet</a:t>
            </a:r>
          </a:p>
          <a:p>
            <a:pPr algn="ctr">
              <a:lnSpc>
                <a:spcPts val="620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-249999" y="9526223"/>
            <a:ext cx="1064895" cy="106489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AC7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0"/>
                </a:lnSpc>
              </a:pPr>
              <a:r>
                <a:rPr lang="en-US" b="true" sz="2100" spc="2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9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2453165" y="-1738657"/>
            <a:ext cx="4561415" cy="5119956"/>
          </a:xfrm>
          <a:custGeom>
            <a:avLst/>
            <a:gdLst/>
            <a:ahLst/>
            <a:cxnLst/>
            <a:rect r="r" b="b" t="t" l="l"/>
            <a:pathLst>
              <a:path h="5119956" w="4561415">
                <a:moveTo>
                  <a:pt x="4561415" y="5119955"/>
                </a:moveTo>
                <a:lnTo>
                  <a:pt x="0" y="5119955"/>
                </a:lnTo>
                <a:lnTo>
                  <a:pt x="0" y="0"/>
                </a:lnTo>
                <a:lnTo>
                  <a:pt x="4561415" y="0"/>
                </a:lnTo>
                <a:lnTo>
                  <a:pt x="4561415" y="51199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78654" y="604430"/>
            <a:ext cx="13130691" cy="2386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0"/>
              </a:lnSpc>
            </a:pPr>
            <a:r>
              <a:rPr lang="en-US" b="true" sz="6200" spc="62">
                <a:solidFill>
                  <a:srgbClr val="365FB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Les Compétences du Chef de Projet</a:t>
            </a:r>
          </a:p>
          <a:p>
            <a:pPr algn="ctr">
              <a:lnSpc>
                <a:spcPts val="620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2794387" y="4104809"/>
            <a:ext cx="4018255" cy="4280107"/>
            <a:chOff x="0" y="0"/>
            <a:chExt cx="1058306" cy="11272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58306" cy="1127271"/>
            </a:xfrm>
            <a:custGeom>
              <a:avLst/>
              <a:gdLst/>
              <a:ahLst/>
              <a:cxnLst/>
              <a:rect r="r" b="b" t="t" l="l"/>
              <a:pathLst>
                <a:path h="1127271" w="1058306">
                  <a:moveTo>
                    <a:pt x="11560" y="0"/>
                  </a:moveTo>
                  <a:lnTo>
                    <a:pt x="1046746" y="0"/>
                  </a:lnTo>
                  <a:cubicBezTo>
                    <a:pt x="1049812" y="0"/>
                    <a:pt x="1052752" y="1218"/>
                    <a:pt x="1054920" y="3386"/>
                  </a:cubicBezTo>
                  <a:cubicBezTo>
                    <a:pt x="1057088" y="5554"/>
                    <a:pt x="1058306" y="8494"/>
                    <a:pt x="1058306" y="11560"/>
                  </a:cubicBezTo>
                  <a:lnTo>
                    <a:pt x="1058306" y="1115711"/>
                  </a:lnTo>
                  <a:cubicBezTo>
                    <a:pt x="1058306" y="1118777"/>
                    <a:pt x="1057088" y="1121717"/>
                    <a:pt x="1054920" y="1123885"/>
                  </a:cubicBezTo>
                  <a:cubicBezTo>
                    <a:pt x="1052752" y="1126053"/>
                    <a:pt x="1049812" y="1127271"/>
                    <a:pt x="1046746" y="1127271"/>
                  </a:cubicBezTo>
                  <a:lnTo>
                    <a:pt x="11560" y="1127271"/>
                  </a:lnTo>
                  <a:cubicBezTo>
                    <a:pt x="8494" y="1127271"/>
                    <a:pt x="5554" y="1126053"/>
                    <a:pt x="3386" y="1123885"/>
                  </a:cubicBezTo>
                  <a:cubicBezTo>
                    <a:pt x="1218" y="1121717"/>
                    <a:pt x="0" y="1118777"/>
                    <a:pt x="0" y="1115711"/>
                  </a:cubicBezTo>
                  <a:lnTo>
                    <a:pt x="0" y="11560"/>
                  </a:lnTo>
                  <a:cubicBezTo>
                    <a:pt x="0" y="8494"/>
                    <a:pt x="1218" y="5554"/>
                    <a:pt x="3386" y="3386"/>
                  </a:cubicBezTo>
                  <a:cubicBezTo>
                    <a:pt x="5554" y="1218"/>
                    <a:pt x="8494" y="0"/>
                    <a:pt x="11560" y="0"/>
                  </a:cubicBezTo>
                  <a:close/>
                </a:path>
              </a:pathLst>
            </a:custGeom>
            <a:solidFill>
              <a:srgbClr val="F8D0B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058306" cy="1146321"/>
            </a:xfrm>
            <a:prstGeom prst="rect">
              <a:avLst/>
            </a:prstGeom>
          </p:spPr>
          <p:txBody>
            <a:bodyPr anchor="ctr" rtlCol="false" tIns="63500" lIns="63500" bIns="63500" rIns="63500"/>
            <a:lstStyle/>
            <a:p>
              <a:pPr algn="ctr">
                <a:lnSpc>
                  <a:spcPts val="2730"/>
                </a:lnSpc>
              </a:pPr>
              <a:r>
                <a:rPr lang="en-US" sz="2100" spc="21">
                  <a:solidFill>
                    <a:srgbClr val="64392D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compétences organisationnelles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84736" y="4104809"/>
            <a:ext cx="3918381" cy="4280107"/>
            <a:chOff x="0" y="0"/>
            <a:chExt cx="1032002" cy="11272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32002" cy="1127271"/>
            </a:xfrm>
            <a:custGeom>
              <a:avLst/>
              <a:gdLst/>
              <a:ahLst/>
              <a:cxnLst/>
              <a:rect r="r" b="b" t="t" l="l"/>
              <a:pathLst>
                <a:path h="1127271" w="1032002">
                  <a:moveTo>
                    <a:pt x="11855" y="0"/>
                  </a:moveTo>
                  <a:lnTo>
                    <a:pt x="1020147" y="0"/>
                  </a:lnTo>
                  <a:cubicBezTo>
                    <a:pt x="1023291" y="0"/>
                    <a:pt x="1026306" y="1249"/>
                    <a:pt x="1028530" y="3472"/>
                  </a:cubicBezTo>
                  <a:cubicBezTo>
                    <a:pt x="1030753" y="5695"/>
                    <a:pt x="1032002" y="8711"/>
                    <a:pt x="1032002" y="11855"/>
                  </a:cubicBezTo>
                  <a:lnTo>
                    <a:pt x="1032002" y="1115416"/>
                  </a:lnTo>
                  <a:cubicBezTo>
                    <a:pt x="1032002" y="1121963"/>
                    <a:pt x="1026694" y="1127271"/>
                    <a:pt x="1020147" y="1127271"/>
                  </a:cubicBezTo>
                  <a:lnTo>
                    <a:pt x="11855" y="1127271"/>
                  </a:lnTo>
                  <a:cubicBezTo>
                    <a:pt x="5308" y="1127271"/>
                    <a:pt x="0" y="1121963"/>
                    <a:pt x="0" y="1115416"/>
                  </a:cubicBezTo>
                  <a:lnTo>
                    <a:pt x="0" y="11855"/>
                  </a:lnTo>
                  <a:cubicBezTo>
                    <a:pt x="0" y="8711"/>
                    <a:pt x="1249" y="5695"/>
                    <a:pt x="3472" y="3472"/>
                  </a:cubicBezTo>
                  <a:cubicBezTo>
                    <a:pt x="5695" y="1249"/>
                    <a:pt x="8711" y="0"/>
                    <a:pt x="11855" y="0"/>
                  </a:cubicBezTo>
                  <a:close/>
                </a:path>
              </a:pathLst>
            </a:custGeom>
            <a:solidFill>
              <a:srgbClr val="F8D0B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032002" cy="1146321"/>
            </a:xfrm>
            <a:prstGeom prst="rect">
              <a:avLst/>
            </a:prstGeom>
          </p:spPr>
          <p:txBody>
            <a:bodyPr anchor="ctr" rtlCol="false" tIns="63500" lIns="63500" bIns="63500" rIns="63500"/>
            <a:lstStyle/>
            <a:p>
              <a:pPr algn="ctr">
                <a:lnSpc>
                  <a:spcPts val="2730"/>
                </a:lnSpc>
              </a:pPr>
              <a:r>
                <a:rPr lang="en-US" sz="2100" spc="21">
                  <a:solidFill>
                    <a:srgbClr val="64392D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compétences relationnelles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108250" y="4104809"/>
            <a:ext cx="3785216" cy="4280107"/>
            <a:chOff x="0" y="0"/>
            <a:chExt cx="996929" cy="11272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96929" cy="1127271"/>
            </a:xfrm>
            <a:custGeom>
              <a:avLst/>
              <a:gdLst/>
              <a:ahLst/>
              <a:cxnLst/>
              <a:rect r="r" b="b" t="t" l="l"/>
              <a:pathLst>
                <a:path h="1127271" w="996929">
                  <a:moveTo>
                    <a:pt x="12272" y="0"/>
                  </a:moveTo>
                  <a:lnTo>
                    <a:pt x="984658" y="0"/>
                  </a:lnTo>
                  <a:cubicBezTo>
                    <a:pt x="987912" y="0"/>
                    <a:pt x="991034" y="1293"/>
                    <a:pt x="993335" y="3594"/>
                  </a:cubicBezTo>
                  <a:cubicBezTo>
                    <a:pt x="995637" y="5896"/>
                    <a:pt x="996929" y="9017"/>
                    <a:pt x="996929" y="12272"/>
                  </a:cubicBezTo>
                  <a:lnTo>
                    <a:pt x="996929" y="1114999"/>
                  </a:lnTo>
                  <a:cubicBezTo>
                    <a:pt x="996929" y="1121777"/>
                    <a:pt x="991435" y="1127271"/>
                    <a:pt x="984658" y="1127271"/>
                  </a:cubicBezTo>
                  <a:lnTo>
                    <a:pt x="12272" y="1127271"/>
                  </a:lnTo>
                  <a:cubicBezTo>
                    <a:pt x="5494" y="1127271"/>
                    <a:pt x="0" y="1121777"/>
                    <a:pt x="0" y="1114999"/>
                  </a:cubicBezTo>
                  <a:lnTo>
                    <a:pt x="0" y="12272"/>
                  </a:lnTo>
                  <a:cubicBezTo>
                    <a:pt x="0" y="5494"/>
                    <a:pt x="5494" y="0"/>
                    <a:pt x="12272" y="0"/>
                  </a:cubicBezTo>
                  <a:close/>
                </a:path>
              </a:pathLst>
            </a:custGeom>
            <a:solidFill>
              <a:srgbClr val="F8D0B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996929" cy="1146321"/>
            </a:xfrm>
            <a:prstGeom prst="rect">
              <a:avLst/>
            </a:prstGeom>
          </p:spPr>
          <p:txBody>
            <a:bodyPr anchor="ctr" rtlCol="false" tIns="63500" lIns="63500" bIns="63500" rIns="63500"/>
            <a:lstStyle/>
            <a:p>
              <a:pPr algn="ctr">
                <a:lnSpc>
                  <a:spcPts val="2730"/>
                </a:lnSpc>
              </a:pPr>
              <a:r>
                <a:rPr lang="en-US" sz="2100" spc="21">
                  <a:solidFill>
                    <a:srgbClr val="64392D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compétences techniques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108250" y="2940595"/>
            <a:ext cx="3086100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b="true" sz="3200" spc="32">
                <a:solidFill>
                  <a:srgbClr val="365FB3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00950" y="2940595"/>
            <a:ext cx="3086100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b="true" sz="3200" spc="32">
                <a:solidFill>
                  <a:srgbClr val="365FB3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260464" y="2940595"/>
            <a:ext cx="3086100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b="true" sz="3200" spc="32">
                <a:solidFill>
                  <a:srgbClr val="365FB3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3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-172458" y="9491339"/>
            <a:ext cx="1064895" cy="106489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AC7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0"/>
                </a:lnSpc>
              </a:pPr>
              <a:r>
                <a:rPr lang="en-US" b="true" sz="2100" spc="2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9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16903" y="5734264"/>
            <a:ext cx="5532198" cy="5512081"/>
          </a:xfrm>
          <a:custGeom>
            <a:avLst/>
            <a:gdLst/>
            <a:ahLst/>
            <a:cxnLst/>
            <a:rect r="r" b="b" t="t" l="l"/>
            <a:pathLst>
              <a:path h="5512081" w="5532198">
                <a:moveTo>
                  <a:pt x="0" y="0"/>
                </a:moveTo>
                <a:lnTo>
                  <a:pt x="5532199" y="0"/>
                </a:lnTo>
                <a:lnTo>
                  <a:pt x="5532199" y="5512081"/>
                </a:lnTo>
                <a:lnTo>
                  <a:pt x="0" y="5512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2453165" y="-1738657"/>
            <a:ext cx="4561415" cy="5119956"/>
          </a:xfrm>
          <a:custGeom>
            <a:avLst/>
            <a:gdLst/>
            <a:ahLst/>
            <a:cxnLst/>
            <a:rect r="r" b="b" t="t" l="l"/>
            <a:pathLst>
              <a:path h="5119956" w="4561415">
                <a:moveTo>
                  <a:pt x="4561415" y="5119955"/>
                </a:moveTo>
                <a:lnTo>
                  <a:pt x="0" y="5119955"/>
                </a:lnTo>
                <a:lnTo>
                  <a:pt x="0" y="0"/>
                </a:lnTo>
                <a:lnTo>
                  <a:pt x="4561415" y="0"/>
                </a:lnTo>
                <a:lnTo>
                  <a:pt x="4561415" y="511995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21296" y="4161918"/>
            <a:ext cx="5445408" cy="157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81"/>
              </a:lnSpc>
            </a:pPr>
            <a:r>
              <a:rPr lang="en-US" sz="11781" spc="117" b="true">
                <a:solidFill>
                  <a:srgbClr val="365FB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MERCI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172458" y="9524630"/>
            <a:ext cx="1064895" cy="106489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AC7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0"/>
                </a:lnSpc>
              </a:pPr>
              <a:r>
                <a:rPr lang="en-US" b="true" sz="2100" spc="2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9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DAGSULzqDXU</dc:identifier>
  <dcterms:modified xsi:type="dcterms:W3CDTF">2011-08-01T06:04:30Z</dcterms:modified>
  <cp:revision>1</cp:revision>
  <dc:title>gestion de projet</dc:title>
</cp:coreProperties>
</file>