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6"/>
  </p:notesMasterIdLst>
  <p:sldIdLst>
    <p:sldId id="256" r:id="rId2"/>
    <p:sldId id="260" r:id="rId3"/>
    <p:sldId id="257" r:id="rId4"/>
    <p:sldId id="258" r:id="rId5"/>
    <p:sldId id="261" r:id="rId6"/>
    <p:sldId id="262" r:id="rId7"/>
    <p:sldId id="267" r:id="rId8"/>
    <p:sldId id="268" r:id="rId9"/>
    <p:sldId id="287" r:id="rId10"/>
    <p:sldId id="288" r:id="rId11"/>
    <p:sldId id="273" r:id="rId12"/>
    <p:sldId id="274" r:id="rId13"/>
    <p:sldId id="289" r:id="rId14"/>
    <p:sldId id="280" r:id="rId15"/>
    <p:sldId id="290" r:id="rId16"/>
    <p:sldId id="284" r:id="rId17"/>
    <p:sldId id="291" r:id="rId18"/>
    <p:sldId id="292" r:id="rId19"/>
    <p:sldId id="293" r:id="rId20"/>
    <p:sldId id="294" r:id="rId21"/>
    <p:sldId id="286" r:id="rId22"/>
    <p:sldId id="295" r:id="rId23"/>
    <p:sldId id="297" r:id="rId24"/>
    <p:sldId id="296"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Exo" panose="020B0604020202020204" charset="0"/>
      <p:regular r:id="rId31"/>
      <p:bold r:id="rId32"/>
      <p:italic r:id="rId33"/>
      <p:boldItalic r:id="rId34"/>
    </p:embeddedFont>
    <p:embeddedFont>
      <p:font typeface="PT Sans" panose="020B0503020203020204" pitchFamily="34" charset="0"/>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2654AE-3CD1-4D5A-9836-3FCCE27E6590}">
  <a:tblStyle styleId="{A02654AE-3CD1-4D5A-9836-3FCCE27E65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008"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47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1"/>
        <p:cNvGrpSpPr/>
        <p:nvPr/>
      </p:nvGrpSpPr>
      <p:grpSpPr>
        <a:xfrm>
          <a:off x="0" y="0"/>
          <a:ext cx="0" cy="0"/>
          <a:chOff x="0" y="0"/>
          <a:chExt cx="0" cy="0"/>
        </a:xfrm>
      </p:grpSpPr>
      <p:sp>
        <p:nvSpPr>
          <p:cNvPr id="3512" name="Google Shape;3512;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3" name="Google Shape;3513;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67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7"/>
        <p:cNvGrpSpPr/>
        <p:nvPr/>
      </p:nvGrpSpPr>
      <p:grpSpPr>
        <a:xfrm>
          <a:off x="0" y="0"/>
          <a:ext cx="0" cy="0"/>
          <a:chOff x="0" y="0"/>
          <a:chExt cx="0" cy="0"/>
        </a:xfrm>
      </p:grpSpPr>
      <p:sp>
        <p:nvSpPr>
          <p:cNvPr id="3918" name="Google Shape;3918;gedfa3e31c0_2_2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9" name="Google Shape;3919;gedfa3e31c0_2_2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8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2"/>
        <p:cNvGrpSpPr/>
        <p:nvPr/>
      </p:nvGrpSpPr>
      <p:grpSpPr>
        <a:xfrm>
          <a:off x="0" y="0"/>
          <a:ext cx="0" cy="0"/>
          <a:chOff x="0" y="0"/>
          <a:chExt cx="0" cy="0"/>
        </a:xfrm>
      </p:grpSpPr>
      <p:sp>
        <p:nvSpPr>
          <p:cNvPr id="4143" name="Google Shape;4143;gedfa3e31c0_2_20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4" name="Google Shape;4144;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100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194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39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39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9"/>
        <p:cNvGrpSpPr/>
        <p:nvPr/>
      </p:nvGrpSpPr>
      <p:grpSpPr>
        <a:xfrm>
          <a:off x="0" y="0"/>
          <a:ext cx="0" cy="0"/>
          <a:chOff x="0" y="0"/>
          <a:chExt cx="0" cy="0"/>
        </a:xfrm>
      </p:grpSpPr>
      <p:sp>
        <p:nvSpPr>
          <p:cNvPr id="4290" name="Google Shape;4290;gedfa3e31c0_2_20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1" name="Google Shape;4291;gedfa3e31c0_2_20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9"/>
        <p:cNvGrpSpPr/>
        <p:nvPr/>
      </p:nvGrpSpPr>
      <p:grpSpPr>
        <a:xfrm>
          <a:off x="0" y="0"/>
          <a:ext cx="0" cy="0"/>
          <a:chOff x="0" y="0"/>
          <a:chExt cx="0" cy="0"/>
        </a:xfrm>
      </p:grpSpPr>
      <p:sp>
        <p:nvSpPr>
          <p:cNvPr id="4290" name="Google Shape;4290;gedfa3e31c0_2_20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1" name="Google Shape;4291;gedfa3e31c0_2_20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459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9"/>
        <p:cNvGrpSpPr/>
        <p:nvPr/>
      </p:nvGrpSpPr>
      <p:grpSpPr>
        <a:xfrm>
          <a:off x="0" y="0"/>
          <a:ext cx="0" cy="0"/>
          <a:chOff x="0" y="0"/>
          <a:chExt cx="0" cy="0"/>
        </a:xfrm>
      </p:grpSpPr>
      <p:sp>
        <p:nvSpPr>
          <p:cNvPr id="4290" name="Google Shape;4290;gedfa3e31c0_2_20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1" name="Google Shape;4291;gedfa3e31c0_2_20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389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92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98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62" r:id="rId9"/>
    <p:sldLayoutId id="2147483669"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ZOulhadj"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Frioo" TargetMode="External"/><Relationship Id="rId5" Type="http://schemas.openxmlformats.org/officeDocument/2006/relationships/hyperlink" Target="https://github.com/archeris32" TargetMode="External"/><Relationship Id="rId4" Type="http://schemas.openxmlformats.org/officeDocument/2006/relationships/hyperlink" Target="https://github.com/Nero-DevO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Binary Bandits</a:t>
            </a:r>
            <a:br>
              <a:rPr lang="en" sz="5800" dirty="0">
                <a:solidFill>
                  <a:schemeClr val="accent2"/>
                </a:solidFill>
              </a:rPr>
            </a:br>
            <a:r>
              <a:rPr lang="en" sz="5800" dirty="0">
                <a:solidFill>
                  <a:schemeClr val="accent2"/>
                </a:solidFill>
              </a:rPr>
              <a:t>Presentation</a:t>
            </a:r>
            <a:br>
              <a:rPr lang="en" sz="5800" dirty="0">
                <a:solidFill>
                  <a:schemeClr val="accent2"/>
                </a:solidFill>
              </a:rPr>
            </a:br>
            <a:endParaRPr sz="5000" dirty="0"/>
          </a:p>
        </p:txBody>
      </p:sp>
      <p:sp>
        <p:nvSpPr>
          <p:cNvPr id="3" name="Subtitle 2">
            <a:extLst>
              <a:ext uri="{FF2B5EF4-FFF2-40B4-BE49-F238E27FC236}">
                <a16:creationId xmlns:a16="http://schemas.microsoft.com/office/drawing/2014/main" id="{856DB985-8B9A-497B-A51B-5C2A031A4957}"/>
              </a:ext>
            </a:extLst>
          </p:cNvPr>
          <p:cNvSpPr>
            <a:spLocks noGrp="1"/>
          </p:cNvSpPr>
          <p:nvPr>
            <p:ph type="subTitle" idx="1"/>
          </p:nvPr>
        </p:nvSpPr>
        <p:spPr>
          <a:xfrm>
            <a:off x="2295459" y="3709390"/>
            <a:ext cx="4547700" cy="306300"/>
          </a:xfrm>
        </p:spPr>
        <p:txBody>
          <a:bodyPr/>
          <a:lstStyle/>
          <a:p>
            <a:pPr marL="139700" indent="0" algn="l"/>
            <a:r>
              <a:rPr lang="en-GB" b="0" i="0" u="none" strike="noStrike" dirty="0">
                <a:solidFill>
                  <a:srgbClr val="24292F"/>
                </a:solidFill>
                <a:effectLst/>
                <a:latin typeface="-apple-system"/>
                <a:hlinkClick r:id="rId3"/>
              </a:rPr>
              <a:t>@ZOulhadj</a:t>
            </a:r>
            <a:endParaRPr lang="en-GB" b="0" i="0" dirty="0">
              <a:solidFill>
                <a:srgbClr val="24292F"/>
              </a:solidFill>
              <a:effectLst/>
              <a:latin typeface="-apple-system"/>
            </a:endParaRPr>
          </a:p>
          <a:p>
            <a:pPr marL="139700" indent="0" algn="l"/>
            <a:r>
              <a:rPr lang="en-GB" b="0" i="0" u="none" strike="noStrike" dirty="0">
                <a:solidFill>
                  <a:srgbClr val="24292F"/>
                </a:solidFill>
                <a:effectLst/>
                <a:latin typeface="-apple-system"/>
                <a:hlinkClick r:id="rId4"/>
              </a:rPr>
              <a:t>@Nero-DevOps</a:t>
            </a:r>
            <a:endParaRPr lang="en-GB" b="0" i="0" dirty="0">
              <a:solidFill>
                <a:srgbClr val="24292F"/>
              </a:solidFill>
              <a:effectLst/>
              <a:latin typeface="-apple-system"/>
            </a:endParaRPr>
          </a:p>
          <a:p>
            <a:pPr marL="139700" indent="0" algn="r"/>
            <a:r>
              <a:rPr lang="en-GB" b="0" i="0" u="none" strike="noStrike" dirty="0">
                <a:solidFill>
                  <a:srgbClr val="24292F"/>
                </a:solidFill>
                <a:effectLst/>
                <a:latin typeface="-apple-system"/>
                <a:hlinkClick r:id="rId5"/>
              </a:rPr>
              <a:t>@archeris32</a:t>
            </a:r>
            <a:endParaRPr lang="en-GB" b="0" i="0" dirty="0">
              <a:solidFill>
                <a:srgbClr val="24292F"/>
              </a:solidFill>
              <a:effectLst/>
              <a:latin typeface="-apple-system"/>
            </a:endParaRPr>
          </a:p>
          <a:p>
            <a:pPr marL="139700" indent="0" algn="r"/>
            <a:r>
              <a:rPr lang="en-GB" dirty="0">
                <a:solidFill>
                  <a:srgbClr val="24292F"/>
                </a:solidFill>
                <a:latin typeface="-apple-system"/>
              </a:rPr>
              <a:t>@</a:t>
            </a:r>
            <a:r>
              <a:rPr lang="en-GB" b="0" i="0" u="sng" dirty="0">
                <a:effectLst/>
                <a:latin typeface="-apple-system"/>
                <a:hlinkClick r:id="rId6"/>
              </a:rPr>
              <a:t>@Adam</a:t>
            </a:r>
            <a:endParaRPr lang="en-GB" b="0" i="0" dirty="0">
              <a:solidFill>
                <a:srgbClr val="24292F"/>
              </a:solidFill>
              <a:effectLst/>
              <a:latin typeface="-apple-syste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4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Airflow</a:t>
            </a:r>
            <a:br>
              <a:rPr lang="en" dirty="0"/>
            </a:br>
            <a:endParaRPr dirty="0"/>
          </a:p>
        </p:txBody>
      </p:sp>
      <p:sp>
        <p:nvSpPr>
          <p:cNvPr id="3257" name="Google Shape;3257;p45"/>
          <p:cNvSpPr/>
          <p:nvPr/>
        </p:nvSpPr>
        <p:spPr>
          <a:xfrm>
            <a:off x="4095750" y="993229"/>
            <a:ext cx="4229100" cy="3230198"/>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5"/>
          <p:cNvGrpSpPr/>
          <p:nvPr/>
        </p:nvGrpSpPr>
        <p:grpSpPr>
          <a:xfrm>
            <a:off x="8186645" y="925129"/>
            <a:ext cx="2297800" cy="347400"/>
            <a:chOff x="7805645" y="2296729"/>
            <a:chExt cx="2297800" cy="347400"/>
          </a:xfrm>
        </p:grpSpPr>
        <p:sp>
          <p:nvSpPr>
            <p:cNvPr id="3304" name="Google Shape;3304;p45"/>
            <p:cNvSpPr/>
            <p:nvPr/>
          </p:nvSpPr>
          <p:spPr>
            <a:xfrm flipH="1">
              <a:off x="8108745" y="257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flipH="1">
              <a:off x="7805645" y="2296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6" name="Google Shape;3306;p45"/>
          <p:cNvGrpSpPr/>
          <p:nvPr/>
        </p:nvGrpSpPr>
        <p:grpSpPr>
          <a:xfrm rot="5400000" flipH="1">
            <a:off x="185402" y="2892328"/>
            <a:ext cx="883262" cy="242091"/>
            <a:chOff x="2300350" y="2601250"/>
            <a:chExt cx="2275275" cy="623625"/>
          </a:xfrm>
        </p:grpSpPr>
        <p:sp>
          <p:nvSpPr>
            <p:cNvPr id="3307" name="Google Shape;33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3237;p45">
            <a:extLst>
              <a:ext uri="{FF2B5EF4-FFF2-40B4-BE49-F238E27FC236}">
                <a16:creationId xmlns:a16="http://schemas.microsoft.com/office/drawing/2014/main" id="{1C5064A8-BDE2-4BFA-A97E-B8477813DADB}"/>
              </a:ext>
            </a:extLst>
          </p:cNvPr>
          <p:cNvSpPr txBox="1">
            <a:spLocks/>
          </p:cNvSpPr>
          <p:nvPr/>
        </p:nvSpPr>
        <p:spPr>
          <a:xfrm>
            <a:off x="4661511" y="1165158"/>
            <a:ext cx="3249476" cy="951781"/>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dirty="0">
                <a:solidFill>
                  <a:schemeClr val="bg1"/>
                </a:solidFill>
                <a:latin typeface="-apple-system"/>
              </a:rPr>
              <a:t>Airflow is a open-source platform that can programmatically ,</a:t>
            </a:r>
            <a:r>
              <a:rPr lang="en-GB" sz="1200" b="0" dirty="0" err="1">
                <a:solidFill>
                  <a:schemeClr val="bg1"/>
                </a:solidFill>
                <a:latin typeface="-apple-system"/>
              </a:rPr>
              <a:t>author,schedule</a:t>
            </a:r>
            <a:r>
              <a:rPr lang="en-GB" sz="1200" b="0" dirty="0">
                <a:solidFill>
                  <a:schemeClr val="bg1"/>
                </a:solidFill>
                <a:latin typeface="-apple-system"/>
              </a:rPr>
              <a:t> and monitor dependent workflows. It uses DAGs to define tasks and their </a:t>
            </a:r>
            <a:r>
              <a:rPr lang="en-GB" sz="1200" b="0" dirty="0" err="1">
                <a:solidFill>
                  <a:schemeClr val="bg1"/>
                </a:solidFill>
                <a:latin typeface="-apple-system"/>
              </a:rPr>
              <a:t>dependencies.In</a:t>
            </a:r>
            <a:r>
              <a:rPr lang="en-GB" sz="1200" b="0" dirty="0">
                <a:solidFill>
                  <a:schemeClr val="bg1"/>
                </a:solidFill>
                <a:latin typeface="-apple-system"/>
              </a:rPr>
              <a:t> order to use Airflow, several steps needs to be taken:</a:t>
            </a:r>
          </a:p>
          <a:p>
            <a:pPr algn="l"/>
            <a:endParaRPr lang="en-GB" sz="1200" b="0" i="0" dirty="0">
              <a:solidFill>
                <a:schemeClr val="bg1"/>
              </a:solidFill>
              <a:effectLst/>
              <a:latin typeface="-apple-system"/>
            </a:endParaRPr>
          </a:p>
        </p:txBody>
      </p:sp>
      <p:pic>
        <p:nvPicPr>
          <p:cNvPr id="2" name="Picture 1" descr="Icon&#10;&#10;Description automatically generated">
            <a:extLst>
              <a:ext uri="{FF2B5EF4-FFF2-40B4-BE49-F238E27FC236}">
                <a16:creationId xmlns:a16="http://schemas.microsoft.com/office/drawing/2014/main" id="{AA437F8A-5DFE-8FE5-8C8F-09B5FC68F93F}"/>
              </a:ext>
            </a:extLst>
          </p:cNvPr>
          <p:cNvPicPr>
            <a:picLocks noChangeAspect="1"/>
          </p:cNvPicPr>
          <p:nvPr/>
        </p:nvPicPr>
        <p:blipFill>
          <a:blip r:embed="rId3"/>
          <a:stretch>
            <a:fillRect/>
          </a:stretch>
        </p:blipFill>
        <p:spPr>
          <a:xfrm>
            <a:off x="7710881" y="-77679"/>
            <a:ext cx="1620387" cy="1101649"/>
          </a:xfrm>
          <a:prstGeom prst="rect">
            <a:avLst/>
          </a:prstGeom>
        </p:spPr>
      </p:pic>
      <p:pic>
        <p:nvPicPr>
          <p:cNvPr id="5" name="Picture 4">
            <a:extLst>
              <a:ext uri="{FF2B5EF4-FFF2-40B4-BE49-F238E27FC236}">
                <a16:creationId xmlns:a16="http://schemas.microsoft.com/office/drawing/2014/main" id="{07087F0A-E828-CDDE-2BFB-28B2C05AB5B1}"/>
              </a:ext>
            </a:extLst>
          </p:cNvPr>
          <p:cNvPicPr>
            <a:picLocks noChangeAspect="1"/>
          </p:cNvPicPr>
          <p:nvPr/>
        </p:nvPicPr>
        <p:blipFill>
          <a:blip r:embed="rId4"/>
          <a:stretch>
            <a:fillRect/>
          </a:stretch>
        </p:blipFill>
        <p:spPr>
          <a:xfrm>
            <a:off x="1233013" y="1204429"/>
            <a:ext cx="2695868" cy="2714249"/>
          </a:xfrm>
          <a:prstGeom prst="rect">
            <a:avLst/>
          </a:prstGeom>
        </p:spPr>
      </p:pic>
      <p:sp>
        <p:nvSpPr>
          <p:cNvPr id="6" name="Google Shape;3237;p45">
            <a:extLst>
              <a:ext uri="{FF2B5EF4-FFF2-40B4-BE49-F238E27FC236}">
                <a16:creationId xmlns:a16="http://schemas.microsoft.com/office/drawing/2014/main" id="{BA7B9722-9685-53F8-7730-DBC6BB78C4C8}"/>
              </a:ext>
            </a:extLst>
          </p:cNvPr>
          <p:cNvSpPr txBox="1">
            <a:spLocks/>
          </p:cNvSpPr>
          <p:nvPr/>
        </p:nvSpPr>
        <p:spPr>
          <a:xfrm>
            <a:off x="4661511" y="2299564"/>
            <a:ext cx="3249476" cy="951781"/>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dirty="0">
                <a:solidFill>
                  <a:schemeClr val="bg1"/>
                </a:solidFill>
                <a:latin typeface="-apple-system"/>
              </a:rPr>
              <a:t>1.Define DAGs</a:t>
            </a:r>
          </a:p>
          <a:p>
            <a:pPr algn="l"/>
            <a:r>
              <a:rPr lang="en-GB" sz="1200" b="0" i="0" dirty="0">
                <a:solidFill>
                  <a:schemeClr val="bg1"/>
                </a:solidFill>
                <a:effectLst/>
                <a:latin typeface="-apple-system"/>
              </a:rPr>
              <a:t>2.Define tasks</a:t>
            </a:r>
          </a:p>
          <a:p>
            <a:pPr algn="l"/>
            <a:r>
              <a:rPr lang="en-GB" sz="1200" b="0" dirty="0">
                <a:solidFill>
                  <a:schemeClr val="bg1"/>
                </a:solidFill>
                <a:latin typeface="-apple-system"/>
              </a:rPr>
              <a:t>3.Define dependencies</a:t>
            </a:r>
          </a:p>
          <a:p>
            <a:pPr algn="l"/>
            <a:r>
              <a:rPr lang="en-GB" sz="1200" b="0" i="0" dirty="0">
                <a:solidFill>
                  <a:schemeClr val="bg1"/>
                </a:solidFill>
                <a:effectLst/>
                <a:latin typeface="-apple-system"/>
              </a:rPr>
              <a:t>4.Set the </a:t>
            </a:r>
            <a:r>
              <a:rPr lang="en-GB" sz="1200" b="0" dirty="0">
                <a:solidFill>
                  <a:schemeClr val="bg1"/>
                </a:solidFill>
                <a:latin typeface="-apple-system"/>
              </a:rPr>
              <a:t>schedule interval</a:t>
            </a:r>
          </a:p>
          <a:p>
            <a:pPr algn="l"/>
            <a:r>
              <a:rPr lang="en-GB" sz="1200" b="0" i="0" dirty="0">
                <a:solidFill>
                  <a:schemeClr val="bg1"/>
                </a:solidFill>
                <a:effectLst/>
                <a:latin typeface="-apple-system"/>
              </a:rPr>
              <a:t>5.Execute pipeline</a:t>
            </a:r>
          </a:p>
          <a:p>
            <a:pPr algn="l"/>
            <a:endParaRPr lang="en-GB" sz="1200" b="0" i="0" dirty="0">
              <a:solidFill>
                <a:schemeClr val="bg1"/>
              </a:solidFill>
              <a:effectLst/>
              <a:latin typeface="-apple-system"/>
            </a:endParaRPr>
          </a:p>
        </p:txBody>
      </p:sp>
      <p:sp>
        <p:nvSpPr>
          <p:cNvPr id="7" name="Google Shape;3237;p45">
            <a:extLst>
              <a:ext uri="{FF2B5EF4-FFF2-40B4-BE49-F238E27FC236}">
                <a16:creationId xmlns:a16="http://schemas.microsoft.com/office/drawing/2014/main" id="{B4B36F17-E6B1-B450-E705-9BB863D56410}"/>
              </a:ext>
            </a:extLst>
          </p:cNvPr>
          <p:cNvSpPr txBox="1">
            <a:spLocks/>
          </p:cNvSpPr>
          <p:nvPr/>
        </p:nvSpPr>
        <p:spPr>
          <a:xfrm>
            <a:off x="4661511" y="3281796"/>
            <a:ext cx="3249476" cy="951781"/>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dirty="0">
                <a:solidFill>
                  <a:schemeClr val="bg1"/>
                </a:solidFill>
                <a:latin typeface="-apple-system"/>
              </a:rPr>
              <a:t>Airflow’s DAG-based approach provides flexible and scalable way to define and execute data pipelines.</a:t>
            </a:r>
            <a:endParaRPr lang="en-GB" sz="1200" b="0" i="0" dirty="0">
              <a:solidFill>
                <a:schemeClr val="bg1"/>
              </a:solidFill>
              <a:effectLst/>
              <a:latin typeface="-apple-system"/>
            </a:endParaRPr>
          </a:p>
        </p:txBody>
      </p:sp>
    </p:spTree>
    <p:extLst>
      <p:ext uri="{BB962C8B-B14F-4D97-AF65-F5344CB8AC3E}">
        <p14:creationId xmlns:p14="http://schemas.microsoft.com/office/powerpoint/2010/main" val="120556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4"/>
        <p:cNvGrpSpPr/>
        <p:nvPr/>
      </p:nvGrpSpPr>
      <p:grpSpPr>
        <a:xfrm>
          <a:off x="0" y="0"/>
          <a:ext cx="0" cy="0"/>
          <a:chOff x="0" y="0"/>
          <a:chExt cx="0" cy="0"/>
        </a:xfrm>
      </p:grpSpPr>
      <p:sp>
        <p:nvSpPr>
          <p:cNvPr id="3516" name="Google Shape;3516;p50"/>
          <p:cNvSpPr txBox="1">
            <a:spLocks noGrp="1"/>
          </p:cNvSpPr>
          <p:nvPr>
            <p:ph type="title"/>
          </p:nvPr>
        </p:nvSpPr>
        <p:spPr>
          <a:xfrm>
            <a:off x="635596" y="2513860"/>
            <a:ext cx="758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Sources and data ingestion</a:t>
            </a:r>
          </a:p>
        </p:txBody>
      </p:sp>
      <p:sp>
        <p:nvSpPr>
          <p:cNvPr id="3517" name="Google Shape;3517;p50"/>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518" name="Google Shape;3518;p50"/>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3519" name="Google Shape;3519;p50"/>
          <p:cNvGrpSpPr/>
          <p:nvPr/>
        </p:nvGrpSpPr>
        <p:grpSpPr>
          <a:xfrm flipH="1">
            <a:off x="1974727" y="3700403"/>
            <a:ext cx="883262" cy="242091"/>
            <a:chOff x="2300350" y="2601250"/>
            <a:chExt cx="2275275" cy="623625"/>
          </a:xfrm>
        </p:grpSpPr>
        <p:sp>
          <p:nvSpPr>
            <p:cNvPr id="3520" name="Google Shape;3520;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6" name="Google Shape;3526;p50"/>
          <p:cNvGrpSpPr/>
          <p:nvPr/>
        </p:nvGrpSpPr>
        <p:grpSpPr>
          <a:xfrm rot="5400000">
            <a:off x="2372875" y="1324825"/>
            <a:ext cx="98902" cy="553090"/>
            <a:chOff x="4898850" y="4820550"/>
            <a:chExt cx="98902" cy="553090"/>
          </a:xfrm>
        </p:grpSpPr>
        <p:sp>
          <p:nvSpPr>
            <p:cNvPr id="3527" name="Google Shape;3527;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2" name="Google Shape;3532;p50"/>
          <p:cNvGrpSpPr/>
          <p:nvPr/>
        </p:nvGrpSpPr>
        <p:grpSpPr>
          <a:xfrm>
            <a:off x="4886167" y="996591"/>
            <a:ext cx="1105976" cy="133969"/>
            <a:chOff x="8183182" y="663852"/>
            <a:chExt cx="1475028" cy="178673"/>
          </a:xfrm>
        </p:grpSpPr>
        <p:grpSp>
          <p:nvGrpSpPr>
            <p:cNvPr id="3533" name="Google Shape;3533;p50"/>
            <p:cNvGrpSpPr/>
            <p:nvPr/>
          </p:nvGrpSpPr>
          <p:grpSpPr>
            <a:xfrm>
              <a:off x="8183182" y="774425"/>
              <a:ext cx="1178025" cy="68100"/>
              <a:chOff x="2024450" y="204150"/>
              <a:chExt cx="1178025" cy="68100"/>
            </a:xfrm>
          </p:grpSpPr>
          <p:sp>
            <p:nvSpPr>
              <p:cNvPr id="3534" name="Google Shape;3534;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4" name="Google Shape;3544;p50"/>
            <p:cNvGrpSpPr/>
            <p:nvPr/>
          </p:nvGrpSpPr>
          <p:grpSpPr>
            <a:xfrm>
              <a:off x="8480185" y="663852"/>
              <a:ext cx="1178025" cy="68100"/>
              <a:chOff x="2024450" y="204150"/>
              <a:chExt cx="1178025" cy="68100"/>
            </a:xfrm>
          </p:grpSpPr>
          <p:sp>
            <p:nvSpPr>
              <p:cNvPr id="3545" name="Google Shape;354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5" name="Google Shape;3555;p50"/>
          <p:cNvGrpSpPr/>
          <p:nvPr/>
        </p:nvGrpSpPr>
        <p:grpSpPr>
          <a:xfrm>
            <a:off x="5447301" y="4536119"/>
            <a:ext cx="1252897" cy="51000"/>
            <a:chOff x="2915381" y="4104819"/>
            <a:chExt cx="1252897" cy="51000"/>
          </a:xfrm>
        </p:grpSpPr>
        <p:sp>
          <p:nvSpPr>
            <p:cNvPr id="3556" name="Google Shape;3556;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0" name="Google Shape;3570;p50"/>
          <p:cNvGrpSpPr/>
          <p:nvPr/>
        </p:nvGrpSpPr>
        <p:grpSpPr>
          <a:xfrm rot="10800000">
            <a:off x="3913164" y="1623828"/>
            <a:ext cx="883262" cy="242091"/>
            <a:chOff x="2300350" y="2601250"/>
            <a:chExt cx="2275275" cy="623625"/>
          </a:xfrm>
        </p:grpSpPr>
        <p:sp>
          <p:nvSpPr>
            <p:cNvPr id="3571" name="Google Shape;357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sources</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698990" y="1449674"/>
            <a:ext cx="3622565" cy="2624681"/>
          </a:xfrm>
        </p:spPr>
        <p:txBody>
          <a:bodyPr/>
          <a:lstStyle/>
          <a:p>
            <a:r>
              <a:rPr lang="en-GB" b="0" i="0" dirty="0">
                <a:solidFill>
                  <a:schemeClr val="bg1"/>
                </a:solidFill>
                <a:effectLst/>
                <a:latin typeface="arial" panose="020B0604020202020204" pitchFamily="34" charset="0"/>
              </a:rPr>
              <a:t>The Land Registr</a:t>
            </a:r>
            <a:r>
              <a:rPr lang="en-GB" dirty="0">
                <a:solidFill>
                  <a:schemeClr val="bg1"/>
                </a:solidFill>
                <a:latin typeface="arial" panose="020B0604020202020204" pitchFamily="34" charset="0"/>
              </a:rPr>
              <a:t>y offers open and accessible dataset of sold houses around all of UK.  We chose this dataset for quality, accuracy and reliability of data. </a:t>
            </a:r>
            <a:endParaRPr lang="en-GB" dirty="0">
              <a:solidFill>
                <a:schemeClr val="bg1"/>
              </a:solidFill>
            </a:endParaRP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6" name="Picture 5">
            <a:extLst>
              <a:ext uri="{FF2B5EF4-FFF2-40B4-BE49-F238E27FC236}">
                <a16:creationId xmlns:a16="http://schemas.microsoft.com/office/drawing/2014/main" id="{E8CB033E-841C-94C7-C472-62A56488746F}"/>
              </a:ext>
            </a:extLst>
          </p:cNvPr>
          <p:cNvPicPr>
            <a:picLocks noChangeAspect="1"/>
          </p:cNvPicPr>
          <p:nvPr/>
        </p:nvPicPr>
        <p:blipFill>
          <a:blip r:embed="rId4"/>
          <a:stretch>
            <a:fillRect/>
          </a:stretch>
        </p:blipFill>
        <p:spPr>
          <a:xfrm>
            <a:off x="899185" y="1581500"/>
            <a:ext cx="3799804" cy="17439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ingestion</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698990" y="1449674"/>
            <a:ext cx="3622565" cy="2624681"/>
          </a:xfrm>
        </p:spPr>
        <p:txBody>
          <a:bodyPr/>
          <a:lstStyle/>
          <a:p>
            <a:r>
              <a:rPr lang="en-GB" b="0" i="0" dirty="0">
                <a:solidFill>
                  <a:schemeClr val="bg1"/>
                </a:solidFill>
                <a:effectLst/>
                <a:latin typeface="arial" panose="020B0604020202020204" pitchFamily="34" charset="0"/>
              </a:rPr>
              <a:t>Is the process of collecting ,preparing and importing the data from HM Land Registry to our pipeline.</a:t>
            </a:r>
          </a:p>
          <a:p>
            <a:r>
              <a:rPr lang="en-GB" dirty="0">
                <a:solidFill>
                  <a:schemeClr val="bg1"/>
                </a:solidFill>
                <a:latin typeface="arial" panose="020B0604020202020204" pitchFamily="34" charset="0"/>
              </a:rPr>
              <a:t>The </a:t>
            </a:r>
            <a:r>
              <a:rPr lang="en-GB" dirty="0" err="1">
                <a:solidFill>
                  <a:schemeClr val="bg1"/>
                </a:solidFill>
                <a:latin typeface="arial" panose="020B0604020202020204" pitchFamily="34" charset="0"/>
              </a:rPr>
              <a:t>quickes</a:t>
            </a:r>
            <a:r>
              <a:rPr lang="en-GB" dirty="0">
                <a:solidFill>
                  <a:schemeClr val="bg1"/>
                </a:solidFill>
                <a:latin typeface="arial" panose="020B0604020202020204" pitchFamily="34" charset="0"/>
              </a:rPr>
              <a:t> method we found to import the dataset into the pipeline was through Kaggle API, that reads the dataset from the specific location, downloads it so that it can be used within the pipeline.</a:t>
            </a:r>
            <a:endParaRPr lang="en-GB" dirty="0">
              <a:solidFill>
                <a:schemeClr val="bg1"/>
              </a:solidFill>
            </a:endParaRP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5" name="Picture 4">
            <a:extLst>
              <a:ext uri="{FF2B5EF4-FFF2-40B4-BE49-F238E27FC236}">
                <a16:creationId xmlns:a16="http://schemas.microsoft.com/office/drawing/2014/main" id="{77B28EDF-7475-62FE-1F78-AB4D7A1D6979}"/>
              </a:ext>
            </a:extLst>
          </p:cNvPr>
          <p:cNvPicPr>
            <a:picLocks noChangeAspect="1"/>
          </p:cNvPicPr>
          <p:nvPr/>
        </p:nvPicPr>
        <p:blipFill>
          <a:blip r:embed="rId4"/>
          <a:stretch>
            <a:fillRect/>
          </a:stretch>
        </p:blipFill>
        <p:spPr>
          <a:xfrm>
            <a:off x="603755" y="1038225"/>
            <a:ext cx="3968246" cy="3381375"/>
          </a:xfrm>
          <a:prstGeom prst="rect">
            <a:avLst/>
          </a:prstGeom>
        </p:spPr>
      </p:pic>
    </p:spTree>
    <p:extLst>
      <p:ext uri="{BB962C8B-B14F-4D97-AF65-F5344CB8AC3E}">
        <p14:creationId xmlns:p14="http://schemas.microsoft.com/office/powerpoint/2010/main" val="224636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0"/>
        <p:cNvGrpSpPr/>
        <p:nvPr/>
      </p:nvGrpSpPr>
      <p:grpSpPr>
        <a:xfrm>
          <a:off x="0" y="0"/>
          <a:ext cx="0" cy="0"/>
          <a:chOff x="0" y="0"/>
          <a:chExt cx="0" cy="0"/>
        </a:xfrm>
      </p:grpSpPr>
      <p:sp>
        <p:nvSpPr>
          <p:cNvPr id="3922" name="Google Shape;3922;p57"/>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r>
              <a:rPr lang="en-GB" dirty="0"/>
              <a:t>Data processing and storage</a:t>
            </a:r>
          </a:p>
        </p:txBody>
      </p:sp>
      <p:sp>
        <p:nvSpPr>
          <p:cNvPr id="3924" name="Google Shape;3924;p57"/>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925" name="Google Shape;3925;p57"/>
          <p:cNvGrpSpPr/>
          <p:nvPr/>
        </p:nvGrpSpPr>
        <p:grpSpPr>
          <a:xfrm rot="5400000" flipH="1">
            <a:off x="5489296" y="55862"/>
            <a:ext cx="1823016" cy="296643"/>
            <a:chOff x="7857346" y="3902355"/>
            <a:chExt cx="1823016" cy="296643"/>
          </a:xfrm>
        </p:grpSpPr>
        <p:sp>
          <p:nvSpPr>
            <p:cNvPr id="3926" name="Google Shape;3926;p5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2" name="Google Shape;3932;p57"/>
          <p:cNvGrpSpPr/>
          <p:nvPr/>
        </p:nvGrpSpPr>
        <p:grpSpPr>
          <a:xfrm>
            <a:off x="1827567" y="1274816"/>
            <a:ext cx="1105976" cy="133969"/>
            <a:chOff x="8183182" y="663852"/>
            <a:chExt cx="1475028" cy="178673"/>
          </a:xfrm>
        </p:grpSpPr>
        <p:grpSp>
          <p:nvGrpSpPr>
            <p:cNvPr id="3933" name="Google Shape;3933;p57"/>
            <p:cNvGrpSpPr/>
            <p:nvPr/>
          </p:nvGrpSpPr>
          <p:grpSpPr>
            <a:xfrm>
              <a:off x="8183182" y="774425"/>
              <a:ext cx="1178025" cy="68100"/>
              <a:chOff x="2024450" y="204150"/>
              <a:chExt cx="1178025" cy="68100"/>
            </a:xfrm>
          </p:grpSpPr>
          <p:sp>
            <p:nvSpPr>
              <p:cNvPr id="3934" name="Google Shape;3934;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4" name="Google Shape;3944;p57"/>
            <p:cNvGrpSpPr/>
            <p:nvPr/>
          </p:nvGrpSpPr>
          <p:grpSpPr>
            <a:xfrm>
              <a:off x="8480185" y="663852"/>
              <a:ext cx="1178025" cy="68100"/>
              <a:chOff x="2024450" y="204150"/>
              <a:chExt cx="1178025" cy="68100"/>
            </a:xfrm>
          </p:grpSpPr>
          <p:sp>
            <p:nvSpPr>
              <p:cNvPr id="3945" name="Google Shape;3945;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5" name="Google Shape;3955;p57"/>
          <p:cNvGrpSpPr/>
          <p:nvPr/>
        </p:nvGrpSpPr>
        <p:grpSpPr>
          <a:xfrm rot="5400000">
            <a:off x="2554975" y="4127250"/>
            <a:ext cx="98902" cy="553090"/>
            <a:chOff x="4898850" y="4820550"/>
            <a:chExt cx="98902" cy="553090"/>
          </a:xfrm>
        </p:grpSpPr>
        <p:sp>
          <p:nvSpPr>
            <p:cNvPr id="3956" name="Google Shape;3956;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1" name="Google Shape;3961;p57"/>
          <p:cNvGrpSpPr/>
          <p:nvPr/>
        </p:nvGrpSpPr>
        <p:grpSpPr>
          <a:xfrm rot="5400000">
            <a:off x="4027600" y="367000"/>
            <a:ext cx="98902" cy="553090"/>
            <a:chOff x="4898850" y="4820550"/>
            <a:chExt cx="98902" cy="553090"/>
          </a:xfrm>
        </p:grpSpPr>
        <p:sp>
          <p:nvSpPr>
            <p:cNvPr id="3962" name="Google Shape;3962;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F0D7E36-9358-4C44-AA44-BC374AE076D7}"/>
              </a:ext>
            </a:extLst>
          </p:cNvPr>
          <p:cNvSpPr>
            <a:spLocks noGrp="1"/>
          </p:cNvSpPr>
          <p:nvPr>
            <p:ph type="subTitle" idx="1"/>
          </p:nvPr>
        </p:nvSpPr>
        <p:spPr/>
        <p:txBody>
          <a:bodyP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processing</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698991" y="1142394"/>
            <a:ext cx="3622565" cy="3124132"/>
          </a:xfrm>
        </p:spPr>
        <p:txBody>
          <a:bodyPr/>
          <a:lstStyle/>
          <a:p>
            <a:r>
              <a:rPr lang="en-GB" b="0" i="0" dirty="0">
                <a:solidFill>
                  <a:schemeClr val="bg1"/>
                </a:solidFill>
                <a:effectLst/>
                <a:latin typeface="arial" panose="020B0604020202020204" pitchFamily="34" charset="0"/>
              </a:rPr>
              <a:t>Data processing is a critical step in any data pipeline as it involves </a:t>
            </a:r>
            <a:r>
              <a:rPr lang="en-GB" b="0" i="0" dirty="0" err="1">
                <a:solidFill>
                  <a:schemeClr val="bg1"/>
                </a:solidFill>
                <a:effectLst/>
                <a:latin typeface="arial" panose="020B0604020202020204" pitchFamily="34" charset="0"/>
              </a:rPr>
              <a:t>cleaning,transforming</a:t>
            </a:r>
            <a:r>
              <a:rPr lang="en-GB" dirty="0">
                <a:solidFill>
                  <a:schemeClr val="bg1"/>
                </a:solidFill>
                <a:latin typeface="arial" panose="020B0604020202020204" pitchFamily="34" charset="0"/>
              </a:rPr>
              <a:t> and aggregating data to make it usable for analysis.</a:t>
            </a:r>
          </a:p>
          <a:p>
            <a:r>
              <a:rPr lang="en-GB" dirty="0">
                <a:solidFill>
                  <a:schemeClr val="bg1"/>
                </a:solidFill>
                <a:latin typeface="arial" panose="020B0604020202020204" pitchFamily="34" charset="0"/>
              </a:rPr>
              <a:t>Several steps had to be taken in order for the dataset to be useable in our project.</a:t>
            </a:r>
          </a:p>
          <a:p>
            <a:r>
              <a:rPr lang="en-GB" dirty="0">
                <a:solidFill>
                  <a:schemeClr val="bg1"/>
                </a:solidFill>
                <a:latin typeface="arial" panose="020B0604020202020204" pitchFamily="34" charset="0"/>
              </a:rPr>
              <a:t>1.Data Cleaning</a:t>
            </a:r>
          </a:p>
          <a:p>
            <a:r>
              <a:rPr lang="en-GB" dirty="0">
                <a:solidFill>
                  <a:schemeClr val="bg1"/>
                </a:solidFill>
                <a:latin typeface="arial" panose="020B0604020202020204" pitchFamily="34" charset="0"/>
              </a:rPr>
              <a:t>2.Data Transformation</a:t>
            </a:r>
          </a:p>
          <a:p>
            <a:r>
              <a:rPr lang="en-GB" dirty="0">
                <a:solidFill>
                  <a:schemeClr val="bg1"/>
                </a:solidFill>
                <a:latin typeface="arial" panose="020B0604020202020204" pitchFamily="34" charset="0"/>
              </a:rPr>
              <a:t>3.Data Aggregation</a:t>
            </a:r>
          </a:p>
          <a:p>
            <a:r>
              <a:rPr lang="en-GB" dirty="0">
                <a:solidFill>
                  <a:schemeClr val="bg1"/>
                </a:solidFill>
                <a:latin typeface="arial" panose="020B0604020202020204" pitchFamily="34" charset="0"/>
              </a:rPr>
              <a:t>4.Create engine for the database</a:t>
            </a:r>
          </a:p>
          <a:p>
            <a:r>
              <a:rPr lang="en-GB" dirty="0">
                <a:solidFill>
                  <a:schemeClr val="bg1"/>
                </a:solidFill>
                <a:latin typeface="arial" panose="020B0604020202020204" pitchFamily="34" charset="0"/>
              </a:rPr>
              <a:t>5.Send the data from the </a:t>
            </a:r>
            <a:r>
              <a:rPr lang="en-GB" dirty="0" err="1">
                <a:solidFill>
                  <a:schemeClr val="bg1"/>
                </a:solidFill>
                <a:latin typeface="arial" panose="020B0604020202020204" pitchFamily="34" charset="0"/>
              </a:rPr>
              <a:t>dataframe</a:t>
            </a:r>
            <a:r>
              <a:rPr lang="en-GB" dirty="0">
                <a:solidFill>
                  <a:schemeClr val="bg1"/>
                </a:solidFill>
                <a:latin typeface="arial" panose="020B0604020202020204" pitchFamily="34" charset="0"/>
              </a:rPr>
              <a:t> to engine/database</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6" name="Picture 5">
            <a:extLst>
              <a:ext uri="{FF2B5EF4-FFF2-40B4-BE49-F238E27FC236}">
                <a16:creationId xmlns:a16="http://schemas.microsoft.com/office/drawing/2014/main" id="{42DF1F4F-12F1-2D60-E2F6-F70BE11BD938}"/>
              </a:ext>
            </a:extLst>
          </p:cNvPr>
          <p:cNvPicPr>
            <a:picLocks noChangeAspect="1"/>
          </p:cNvPicPr>
          <p:nvPr/>
        </p:nvPicPr>
        <p:blipFill>
          <a:blip r:embed="rId4"/>
          <a:stretch>
            <a:fillRect/>
          </a:stretch>
        </p:blipFill>
        <p:spPr>
          <a:xfrm>
            <a:off x="607828" y="952500"/>
            <a:ext cx="4091161" cy="3711747"/>
          </a:xfrm>
          <a:prstGeom prst="rect">
            <a:avLst/>
          </a:prstGeom>
        </p:spPr>
      </p:pic>
    </p:spTree>
    <p:extLst>
      <p:ext uri="{BB962C8B-B14F-4D97-AF65-F5344CB8AC3E}">
        <p14:creationId xmlns:p14="http://schemas.microsoft.com/office/powerpoint/2010/main" val="1855276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5"/>
        <p:cNvGrpSpPr/>
        <p:nvPr/>
      </p:nvGrpSpPr>
      <p:grpSpPr>
        <a:xfrm>
          <a:off x="0" y="0"/>
          <a:ext cx="0" cy="0"/>
          <a:chOff x="0" y="0"/>
          <a:chExt cx="0" cy="0"/>
        </a:xfrm>
      </p:grpSpPr>
      <p:sp>
        <p:nvSpPr>
          <p:cNvPr id="4147" name="Google Shape;4147;p61"/>
          <p:cNvSpPr txBox="1">
            <a:spLocks noGrp="1"/>
          </p:cNvSpPr>
          <p:nvPr>
            <p:ph type="title"/>
          </p:nvPr>
        </p:nvSpPr>
        <p:spPr>
          <a:xfrm>
            <a:off x="713100" y="2405675"/>
            <a:ext cx="758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Pipeline</a:t>
            </a:r>
          </a:p>
        </p:txBody>
      </p:sp>
      <p:sp>
        <p:nvSpPr>
          <p:cNvPr id="4148" name="Google Shape;4148;p61"/>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149" name="Google Shape;4149;p61"/>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4150" name="Google Shape;4150;p61"/>
          <p:cNvGrpSpPr/>
          <p:nvPr/>
        </p:nvGrpSpPr>
        <p:grpSpPr>
          <a:xfrm flipH="1">
            <a:off x="5624514" y="4219003"/>
            <a:ext cx="883262" cy="242091"/>
            <a:chOff x="2300350" y="2601250"/>
            <a:chExt cx="2275275" cy="623625"/>
          </a:xfrm>
        </p:grpSpPr>
        <p:sp>
          <p:nvSpPr>
            <p:cNvPr id="4151" name="Google Shape;4151;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7" name="Google Shape;4157;p61"/>
          <p:cNvGrpSpPr/>
          <p:nvPr/>
        </p:nvGrpSpPr>
        <p:grpSpPr>
          <a:xfrm rot="5400000">
            <a:off x="2406975" y="1552975"/>
            <a:ext cx="98902" cy="553090"/>
            <a:chOff x="4898850" y="4820550"/>
            <a:chExt cx="98902" cy="553090"/>
          </a:xfrm>
        </p:grpSpPr>
        <p:sp>
          <p:nvSpPr>
            <p:cNvPr id="4158" name="Google Shape;4158;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3" name="Google Shape;4163;p61"/>
          <p:cNvGrpSpPr/>
          <p:nvPr/>
        </p:nvGrpSpPr>
        <p:grpSpPr>
          <a:xfrm>
            <a:off x="1764792" y="3545691"/>
            <a:ext cx="1105976" cy="133969"/>
            <a:chOff x="8183182" y="663852"/>
            <a:chExt cx="1475028" cy="178673"/>
          </a:xfrm>
        </p:grpSpPr>
        <p:grpSp>
          <p:nvGrpSpPr>
            <p:cNvPr id="4164" name="Google Shape;4164;p61"/>
            <p:cNvGrpSpPr/>
            <p:nvPr/>
          </p:nvGrpSpPr>
          <p:grpSpPr>
            <a:xfrm>
              <a:off x="8183182" y="774425"/>
              <a:ext cx="1178025" cy="68100"/>
              <a:chOff x="2024450" y="204150"/>
              <a:chExt cx="1178025" cy="68100"/>
            </a:xfrm>
          </p:grpSpPr>
          <p:sp>
            <p:nvSpPr>
              <p:cNvPr id="4165" name="Google Shape;4165;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5" name="Google Shape;4175;p61"/>
            <p:cNvGrpSpPr/>
            <p:nvPr/>
          </p:nvGrpSpPr>
          <p:grpSpPr>
            <a:xfrm>
              <a:off x="8480185" y="663852"/>
              <a:ext cx="1178025" cy="68100"/>
              <a:chOff x="2024450" y="204150"/>
              <a:chExt cx="1178025" cy="68100"/>
            </a:xfrm>
          </p:grpSpPr>
          <p:sp>
            <p:nvSpPr>
              <p:cNvPr id="4176" name="Google Shape;4176;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6" name="Google Shape;4186;p61"/>
          <p:cNvGrpSpPr/>
          <p:nvPr/>
        </p:nvGrpSpPr>
        <p:grpSpPr>
          <a:xfrm rot="10800000">
            <a:off x="3861214" y="1283578"/>
            <a:ext cx="883262" cy="242091"/>
            <a:chOff x="2300350" y="2601250"/>
            <a:chExt cx="2275275" cy="623625"/>
          </a:xfrm>
        </p:grpSpPr>
        <p:sp>
          <p:nvSpPr>
            <p:cNvPr id="4187" name="Google Shape;4187;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3" name="Google Shape;4193;p61"/>
          <p:cNvGrpSpPr/>
          <p:nvPr/>
        </p:nvGrpSpPr>
        <p:grpSpPr>
          <a:xfrm rot="5400000">
            <a:off x="5527875" y="467850"/>
            <a:ext cx="98902" cy="553090"/>
            <a:chOff x="4898850" y="4820550"/>
            <a:chExt cx="98902" cy="553090"/>
          </a:xfrm>
        </p:grpSpPr>
        <p:sp>
          <p:nvSpPr>
            <p:cNvPr id="4194" name="Google Shape;4194;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698991" y="1142394"/>
            <a:ext cx="3622565" cy="3124132"/>
          </a:xfrm>
        </p:spPr>
        <p:txBody>
          <a:bodyPr/>
          <a:lstStyle/>
          <a:p>
            <a:r>
              <a:rPr lang="en-GB" b="0" i="0" dirty="0">
                <a:solidFill>
                  <a:schemeClr val="bg1"/>
                </a:solidFill>
                <a:effectLst/>
                <a:latin typeface="arial" panose="020B0604020202020204" pitchFamily="34" charset="0"/>
              </a:rPr>
              <a:t>Different tasks were created to show different information from the DB.</a:t>
            </a:r>
          </a:p>
          <a:p>
            <a:r>
              <a:rPr lang="en-GB" dirty="0">
                <a:solidFill>
                  <a:schemeClr val="bg1"/>
                </a:solidFill>
                <a:latin typeface="arial" panose="020B0604020202020204" pitchFamily="34" charset="0"/>
              </a:rPr>
              <a:t>The “</a:t>
            </a:r>
            <a:r>
              <a:rPr lang="en-GB" dirty="0" err="1">
                <a:solidFill>
                  <a:schemeClr val="bg1"/>
                </a:solidFill>
                <a:latin typeface="arial" panose="020B0604020202020204" pitchFamily="34" charset="0"/>
              </a:rPr>
              <a:t>summary_stats</a:t>
            </a:r>
            <a:r>
              <a:rPr lang="en-GB" dirty="0">
                <a:solidFill>
                  <a:schemeClr val="bg1"/>
                </a:solidFill>
                <a:latin typeface="arial" panose="020B0604020202020204" pitchFamily="34" charset="0"/>
              </a:rPr>
              <a:t>” copies every from the database.</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5" name="Picture 4">
            <a:extLst>
              <a:ext uri="{FF2B5EF4-FFF2-40B4-BE49-F238E27FC236}">
                <a16:creationId xmlns:a16="http://schemas.microsoft.com/office/drawing/2014/main" id="{F0A72AA0-F61F-2F9B-4DCA-16149E13ED50}"/>
              </a:ext>
            </a:extLst>
          </p:cNvPr>
          <p:cNvPicPr>
            <a:picLocks noChangeAspect="1"/>
          </p:cNvPicPr>
          <p:nvPr/>
        </p:nvPicPr>
        <p:blipFill>
          <a:blip r:embed="rId4"/>
          <a:stretch>
            <a:fillRect/>
          </a:stretch>
        </p:blipFill>
        <p:spPr>
          <a:xfrm>
            <a:off x="603755" y="959431"/>
            <a:ext cx="4029602" cy="2695695"/>
          </a:xfrm>
          <a:prstGeom prst="rect">
            <a:avLst/>
          </a:prstGeom>
        </p:spPr>
      </p:pic>
    </p:spTree>
    <p:extLst>
      <p:ext uri="{BB962C8B-B14F-4D97-AF65-F5344CB8AC3E}">
        <p14:creationId xmlns:p14="http://schemas.microsoft.com/office/powerpoint/2010/main" val="259545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953000" y="1142394"/>
            <a:ext cx="3368556" cy="3124132"/>
          </a:xfrm>
        </p:spPr>
        <p:txBody>
          <a:bodyPr/>
          <a:lstStyle/>
          <a:p>
            <a:r>
              <a:rPr lang="en-GB" b="0" i="0" dirty="0">
                <a:solidFill>
                  <a:schemeClr val="bg1"/>
                </a:solidFill>
                <a:effectLst/>
                <a:latin typeface="arial" panose="020B0604020202020204" pitchFamily="34" charset="0"/>
              </a:rPr>
              <a:t>The “</a:t>
            </a:r>
            <a:r>
              <a:rPr lang="en-GB" b="0" i="0" dirty="0" err="1">
                <a:solidFill>
                  <a:schemeClr val="bg1"/>
                </a:solidFill>
                <a:effectLst/>
                <a:latin typeface="arial" panose="020B0604020202020204" pitchFamily="34" charset="0"/>
              </a:rPr>
              <a:t>calculate_metrics</a:t>
            </a:r>
            <a:r>
              <a:rPr lang="en-GB" b="0" i="0" dirty="0">
                <a:solidFill>
                  <a:schemeClr val="bg1"/>
                </a:solidFill>
                <a:effectLst/>
                <a:latin typeface="arial" panose="020B0604020202020204" pitchFamily="34" charset="0"/>
              </a:rPr>
              <a:t>” tasks </a:t>
            </a:r>
            <a:r>
              <a:rPr lang="en-GB" b="0" i="0" dirty="0" err="1">
                <a:solidFill>
                  <a:schemeClr val="bg1"/>
                </a:solidFill>
                <a:effectLst/>
                <a:latin typeface="arial" panose="020B0604020202020204" pitchFamily="34" charset="0"/>
              </a:rPr>
              <a:t>querries</a:t>
            </a:r>
            <a:r>
              <a:rPr lang="en-GB" b="0" i="0" dirty="0">
                <a:solidFill>
                  <a:schemeClr val="bg1"/>
                </a:solidFill>
                <a:effectLst/>
                <a:latin typeface="arial" panose="020B0604020202020204" pitchFamily="34" charset="0"/>
              </a:rPr>
              <a:t> the database for several information such as average </a:t>
            </a:r>
            <a:r>
              <a:rPr lang="en-GB" b="0" i="0" dirty="0" err="1">
                <a:solidFill>
                  <a:schemeClr val="bg1"/>
                </a:solidFill>
                <a:effectLst/>
                <a:latin typeface="arial" panose="020B0604020202020204" pitchFamily="34" charset="0"/>
              </a:rPr>
              <a:t>price,amount</a:t>
            </a:r>
            <a:r>
              <a:rPr lang="en-GB" b="0" i="0" dirty="0">
                <a:solidFill>
                  <a:schemeClr val="bg1"/>
                </a:solidFill>
                <a:effectLst/>
                <a:latin typeface="arial" panose="020B0604020202020204" pitchFamily="34" charset="0"/>
              </a:rPr>
              <a:t> of total sales per </a:t>
            </a:r>
            <a:r>
              <a:rPr lang="en-GB" b="0" i="0" dirty="0" err="1">
                <a:solidFill>
                  <a:schemeClr val="bg1"/>
                </a:solidFill>
                <a:effectLst/>
                <a:latin typeface="arial" panose="020B0604020202020204" pitchFamily="34" charset="0"/>
              </a:rPr>
              <a:t>year,</a:t>
            </a:r>
            <a:r>
              <a:rPr lang="en-GB" dirty="0" err="1">
                <a:solidFill>
                  <a:schemeClr val="bg1"/>
                </a:solidFill>
                <a:latin typeface="arial" panose="020B0604020202020204" pitchFamily="34" charset="0"/>
              </a:rPr>
              <a:t>number</a:t>
            </a:r>
            <a:r>
              <a:rPr lang="en-GB" dirty="0">
                <a:solidFill>
                  <a:schemeClr val="bg1"/>
                </a:solidFill>
                <a:latin typeface="arial" panose="020B0604020202020204" pitchFamily="34" charset="0"/>
              </a:rPr>
              <a:t> of sales per year and average price per type of property.</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6" name="Picture 5">
            <a:extLst>
              <a:ext uri="{FF2B5EF4-FFF2-40B4-BE49-F238E27FC236}">
                <a16:creationId xmlns:a16="http://schemas.microsoft.com/office/drawing/2014/main" id="{CB990189-EDA6-685A-90AF-45A82E9AD1BB}"/>
              </a:ext>
            </a:extLst>
          </p:cNvPr>
          <p:cNvPicPr>
            <a:picLocks noChangeAspect="1"/>
          </p:cNvPicPr>
          <p:nvPr/>
        </p:nvPicPr>
        <p:blipFill>
          <a:blip r:embed="rId4"/>
          <a:stretch>
            <a:fillRect/>
          </a:stretch>
        </p:blipFill>
        <p:spPr>
          <a:xfrm>
            <a:off x="531862" y="1027077"/>
            <a:ext cx="4548128" cy="3296256"/>
          </a:xfrm>
          <a:prstGeom prst="rect">
            <a:avLst/>
          </a:prstGeom>
        </p:spPr>
      </p:pic>
    </p:spTree>
    <p:extLst>
      <p:ext uri="{BB962C8B-B14F-4D97-AF65-F5344CB8AC3E}">
        <p14:creationId xmlns:p14="http://schemas.microsoft.com/office/powerpoint/2010/main" val="419311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p:txBody>
          <a:bodyPr/>
          <a:lstStyle/>
          <a:p>
            <a:endParaRPr lang="en-GB"/>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953000" y="1142394"/>
            <a:ext cx="3368556" cy="3124132"/>
          </a:xfrm>
        </p:spPr>
        <p:txBody>
          <a:bodyPr/>
          <a:lstStyle/>
          <a:p>
            <a:r>
              <a:rPr lang="en-GB" b="0" i="0" dirty="0">
                <a:solidFill>
                  <a:schemeClr val="bg1"/>
                </a:solidFill>
                <a:effectLst/>
                <a:latin typeface="arial" panose="020B0604020202020204" pitchFamily="34" charset="0"/>
              </a:rPr>
              <a:t>The “</a:t>
            </a:r>
            <a:r>
              <a:rPr lang="en-GB" b="0" i="0" dirty="0" err="1">
                <a:solidFill>
                  <a:schemeClr val="bg1"/>
                </a:solidFill>
                <a:effectLst/>
                <a:latin typeface="arial" panose="020B0604020202020204" pitchFamily="34" charset="0"/>
              </a:rPr>
              <a:t>calculate_metrics</a:t>
            </a:r>
            <a:r>
              <a:rPr lang="en-GB" b="0" i="0" dirty="0">
                <a:solidFill>
                  <a:schemeClr val="bg1"/>
                </a:solidFill>
                <a:effectLst/>
                <a:latin typeface="arial" panose="020B0604020202020204" pitchFamily="34" charset="0"/>
              </a:rPr>
              <a:t>” tasks </a:t>
            </a:r>
            <a:r>
              <a:rPr lang="en-GB" b="0" i="0" dirty="0" err="1">
                <a:solidFill>
                  <a:schemeClr val="bg1"/>
                </a:solidFill>
                <a:effectLst/>
                <a:latin typeface="arial" panose="020B0604020202020204" pitchFamily="34" charset="0"/>
              </a:rPr>
              <a:t>querries</a:t>
            </a:r>
            <a:r>
              <a:rPr lang="en-GB" b="0" i="0" dirty="0">
                <a:solidFill>
                  <a:schemeClr val="bg1"/>
                </a:solidFill>
                <a:effectLst/>
                <a:latin typeface="arial" panose="020B0604020202020204" pitchFamily="34" charset="0"/>
              </a:rPr>
              <a:t> the database for several information such as average </a:t>
            </a:r>
            <a:r>
              <a:rPr lang="en-GB" b="0" i="0" dirty="0" err="1">
                <a:solidFill>
                  <a:schemeClr val="bg1"/>
                </a:solidFill>
                <a:effectLst/>
                <a:latin typeface="arial" panose="020B0604020202020204" pitchFamily="34" charset="0"/>
              </a:rPr>
              <a:t>price,amount</a:t>
            </a:r>
            <a:r>
              <a:rPr lang="en-GB" b="0" i="0" dirty="0">
                <a:solidFill>
                  <a:schemeClr val="bg1"/>
                </a:solidFill>
                <a:effectLst/>
                <a:latin typeface="arial" panose="020B0604020202020204" pitchFamily="34" charset="0"/>
              </a:rPr>
              <a:t> of total sales per </a:t>
            </a:r>
            <a:r>
              <a:rPr lang="en-GB" b="0" i="0" dirty="0" err="1">
                <a:solidFill>
                  <a:schemeClr val="bg1"/>
                </a:solidFill>
                <a:effectLst/>
                <a:latin typeface="arial" panose="020B0604020202020204" pitchFamily="34" charset="0"/>
              </a:rPr>
              <a:t>year,</a:t>
            </a:r>
            <a:r>
              <a:rPr lang="en-GB" dirty="0" err="1">
                <a:solidFill>
                  <a:schemeClr val="bg1"/>
                </a:solidFill>
                <a:latin typeface="arial" panose="020B0604020202020204" pitchFamily="34" charset="0"/>
              </a:rPr>
              <a:t>number</a:t>
            </a:r>
            <a:r>
              <a:rPr lang="en-GB" dirty="0">
                <a:solidFill>
                  <a:schemeClr val="bg1"/>
                </a:solidFill>
                <a:latin typeface="arial" panose="020B0604020202020204" pitchFamily="34" charset="0"/>
              </a:rPr>
              <a:t> of sales per year and average price per type of property.</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6" name="Picture 5">
            <a:extLst>
              <a:ext uri="{FF2B5EF4-FFF2-40B4-BE49-F238E27FC236}">
                <a16:creationId xmlns:a16="http://schemas.microsoft.com/office/drawing/2014/main" id="{CB990189-EDA6-685A-90AF-45A82E9AD1BB}"/>
              </a:ext>
            </a:extLst>
          </p:cNvPr>
          <p:cNvPicPr>
            <a:picLocks noChangeAspect="1"/>
          </p:cNvPicPr>
          <p:nvPr/>
        </p:nvPicPr>
        <p:blipFill>
          <a:blip r:embed="rId4"/>
          <a:stretch>
            <a:fillRect/>
          </a:stretch>
        </p:blipFill>
        <p:spPr>
          <a:xfrm>
            <a:off x="531862" y="1027077"/>
            <a:ext cx="4548128" cy="3296256"/>
          </a:xfrm>
          <a:prstGeom prst="rect">
            <a:avLst/>
          </a:prstGeom>
        </p:spPr>
      </p:pic>
    </p:spTree>
    <p:extLst>
      <p:ext uri="{BB962C8B-B14F-4D97-AF65-F5344CB8AC3E}">
        <p14:creationId xmlns:p14="http://schemas.microsoft.com/office/powerpoint/2010/main" val="222014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179925" y="920468"/>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Our pledge</a:t>
            </a:r>
            <a:endParaRPr lang="en-GB" dirty="0">
              <a:solidFill>
                <a:schemeClr val="accent2"/>
              </a:solidFill>
            </a:endParaRPr>
          </a:p>
        </p:txBody>
      </p:sp>
      <p:sp>
        <p:nvSpPr>
          <p:cNvPr id="2825" name="Google Shape;2825;p37"/>
          <p:cNvSpPr txBox="1">
            <a:spLocks noGrp="1"/>
          </p:cNvSpPr>
          <p:nvPr>
            <p:ph type="subTitle" idx="1"/>
          </p:nvPr>
        </p:nvSpPr>
        <p:spPr>
          <a:xfrm>
            <a:off x="2250202" y="1525015"/>
            <a:ext cx="4344300" cy="106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chemeClr val="bg1"/>
                </a:solidFill>
                <a:effectLst/>
                <a:latin typeface="-apple-system"/>
              </a:rPr>
              <a:t>We vow to act socially responsible and in an honourable manner. All our procedures and activities must abide by all relevant international, national and local laws and contractual terms.</a:t>
            </a:r>
            <a:endParaRPr dirty="0">
              <a:solidFill>
                <a:schemeClr val="bg1"/>
              </a:solidFill>
            </a:endParaRPr>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Icon&#10;&#10;Description automatically generated">
            <a:extLst>
              <a:ext uri="{FF2B5EF4-FFF2-40B4-BE49-F238E27FC236}">
                <a16:creationId xmlns:a16="http://schemas.microsoft.com/office/drawing/2014/main" id="{2912E7E1-1195-8860-9BE8-DAED7A1028D6}"/>
              </a:ext>
            </a:extLst>
          </p:cNvPr>
          <p:cNvPicPr>
            <a:picLocks noChangeAspect="1"/>
          </p:cNvPicPr>
          <p:nvPr/>
        </p:nvPicPr>
        <p:blipFill>
          <a:blip r:embed="rId3"/>
          <a:stretch>
            <a:fillRect/>
          </a:stretch>
        </p:blipFill>
        <p:spPr>
          <a:xfrm>
            <a:off x="3389668" y="2367455"/>
            <a:ext cx="2020719" cy="13738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Pipeline</a:t>
            </a: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DC0B4D-7F3C-4486-AF3B-BB6205505D91}"/>
              </a:ext>
            </a:extLst>
          </p:cNvPr>
          <p:cNvSpPr>
            <a:spLocks noGrp="1"/>
          </p:cNvSpPr>
          <p:nvPr>
            <p:ph type="title" idx="2"/>
          </p:nvPr>
        </p:nvSpPr>
        <p:spPr>
          <a:xfrm>
            <a:off x="2219034" y="2089761"/>
            <a:ext cx="4705932" cy="2383042"/>
          </a:xfrm>
        </p:spPr>
        <p:txBody>
          <a:bodyPr/>
          <a:lstStyle/>
          <a:p>
            <a:endParaRPr lang="en-GB" dirty="0"/>
          </a:p>
        </p:txBody>
      </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953000" y="1142394"/>
            <a:ext cx="3368556" cy="3124132"/>
          </a:xfrm>
        </p:spPr>
        <p:txBody>
          <a:bodyPr/>
          <a:lstStyle/>
          <a:p>
            <a:r>
              <a:rPr lang="en-GB" dirty="0">
                <a:solidFill>
                  <a:schemeClr val="bg1"/>
                </a:solidFill>
                <a:latin typeface="arial" panose="020B0604020202020204" pitchFamily="34" charset="0"/>
              </a:rPr>
              <a:t>.</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pic>
        <p:nvPicPr>
          <p:cNvPr id="12" name="Picture 11">
            <a:extLst>
              <a:ext uri="{FF2B5EF4-FFF2-40B4-BE49-F238E27FC236}">
                <a16:creationId xmlns:a16="http://schemas.microsoft.com/office/drawing/2014/main" id="{2D86C32B-4F29-DCDB-5338-73C93E9009D2}"/>
              </a:ext>
            </a:extLst>
          </p:cNvPr>
          <p:cNvPicPr>
            <a:picLocks noChangeAspect="1"/>
          </p:cNvPicPr>
          <p:nvPr/>
        </p:nvPicPr>
        <p:blipFill>
          <a:blip r:embed="rId4"/>
          <a:stretch>
            <a:fillRect/>
          </a:stretch>
        </p:blipFill>
        <p:spPr>
          <a:xfrm>
            <a:off x="603756" y="1222292"/>
            <a:ext cx="7458075" cy="564425"/>
          </a:xfrm>
          <a:prstGeom prst="rect">
            <a:avLst/>
          </a:prstGeom>
        </p:spPr>
      </p:pic>
    </p:spTree>
    <p:extLst>
      <p:ext uri="{BB962C8B-B14F-4D97-AF65-F5344CB8AC3E}">
        <p14:creationId xmlns:p14="http://schemas.microsoft.com/office/powerpoint/2010/main" val="402202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2"/>
        <p:cNvGrpSpPr/>
        <p:nvPr/>
      </p:nvGrpSpPr>
      <p:grpSpPr>
        <a:xfrm>
          <a:off x="0" y="0"/>
          <a:ext cx="0" cy="0"/>
          <a:chOff x="0" y="0"/>
          <a:chExt cx="0" cy="0"/>
        </a:xfrm>
      </p:grpSpPr>
      <p:sp>
        <p:nvSpPr>
          <p:cNvPr id="4294" name="Google Shape;4294;p63"/>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2"/>
                </a:solidFill>
              </a:rPr>
              <a:t>Results</a:t>
            </a:r>
            <a:endParaRPr dirty="0"/>
          </a:p>
        </p:txBody>
      </p:sp>
      <p:sp>
        <p:nvSpPr>
          <p:cNvPr id="4295" name="Google Shape;4295;p63"/>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6" name="Google Shape;4296;p63"/>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dirty="0"/>
          </a:p>
        </p:txBody>
      </p:sp>
      <p:grpSp>
        <p:nvGrpSpPr>
          <p:cNvPr id="4297" name="Google Shape;4297;p63"/>
          <p:cNvGrpSpPr/>
          <p:nvPr/>
        </p:nvGrpSpPr>
        <p:grpSpPr>
          <a:xfrm rot="-5400000" flipH="1">
            <a:off x="7383127" y="3012828"/>
            <a:ext cx="883262" cy="242091"/>
            <a:chOff x="2300350" y="2601250"/>
            <a:chExt cx="2275275" cy="623625"/>
          </a:xfrm>
        </p:grpSpPr>
        <p:sp>
          <p:nvSpPr>
            <p:cNvPr id="4298" name="Google Shape;4298;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4" name="Google Shape;4304;p63"/>
          <p:cNvGrpSpPr/>
          <p:nvPr/>
        </p:nvGrpSpPr>
        <p:grpSpPr>
          <a:xfrm rot="5400000">
            <a:off x="2935200" y="4005125"/>
            <a:ext cx="98902" cy="553090"/>
            <a:chOff x="4898850" y="4820550"/>
            <a:chExt cx="98902" cy="553090"/>
          </a:xfrm>
        </p:grpSpPr>
        <p:sp>
          <p:nvSpPr>
            <p:cNvPr id="4305" name="Google Shape;4305;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0" name="Google Shape;4310;p63"/>
          <p:cNvGrpSpPr/>
          <p:nvPr/>
        </p:nvGrpSpPr>
        <p:grpSpPr>
          <a:xfrm>
            <a:off x="2502517" y="715516"/>
            <a:ext cx="1105976" cy="133969"/>
            <a:chOff x="8183182" y="663852"/>
            <a:chExt cx="1475028" cy="178673"/>
          </a:xfrm>
        </p:grpSpPr>
        <p:grpSp>
          <p:nvGrpSpPr>
            <p:cNvPr id="4311" name="Google Shape;4311;p63"/>
            <p:cNvGrpSpPr/>
            <p:nvPr/>
          </p:nvGrpSpPr>
          <p:grpSpPr>
            <a:xfrm>
              <a:off x="8183182" y="774425"/>
              <a:ext cx="1178025" cy="68100"/>
              <a:chOff x="2024450" y="204150"/>
              <a:chExt cx="1178025" cy="68100"/>
            </a:xfrm>
          </p:grpSpPr>
          <p:sp>
            <p:nvSpPr>
              <p:cNvPr id="4312" name="Google Shape;4312;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63"/>
            <p:cNvGrpSpPr/>
            <p:nvPr/>
          </p:nvGrpSpPr>
          <p:grpSpPr>
            <a:xfrm>
              <a:off x="8480185" y="663852"/>
              <a:ext cx="1178025" cy="68100"/>
              <a:chOff x="2024450" y="204150"/>
              <a:chExt cx="1178025" cy="68100"/>
            </a:xfrm>
          </p:grpSpPr>
          <p:sp>
            <p:nvSpPr>
              <p:cNvPr id="4323" name="Google Shape;4323;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3" name="Google Shape;4333;p63"/>
          <p:cNvGrpSpPr/>
          <p:nvPr/>
        </p:nvGrpSpPr>
        <p:grpSpPr>
          <a:xfrm>
            <a:off x="5835364" y="1296428"/>
            <a:ext cx="883262" cy="242091"/>
            <a:chOff x="2300350" y="2601250"/>
            <a:chExt cx="2275275" cy="623625"/>
          </a:xfrm>
        </p:grpSpPr>
        <p:sp>
          <p:nvSpPr>
            <p:cNvPr id="4334" name="Google Shape;4334;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0" name="Google Shape;4340;p63"/>
          <p:cNvGrpSpPr/>
          <p:nvPr/>
        </p:nvGrpSpPr>
        <p:grpSpPr>
          <a:xfrm>
            <a:off x="7672192" y="1903729"/>
            <a:ext cx="1823016" cy="296643"/>
            <a:chOff x="7857346" y="3902355"/>
            <a:chExt cx="1823016" cy="296643"/>
          </a:xfrm>
        </p:grpSpPr>
        <p:sp>
          <p:nvSpPr>
            <p:cNvPr id="4341" name="Google Shape;4341;p6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6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63"/>
          <p:cNvGrpSpPr/>
          <p:nvPr/>
        </p:nvGrpSpPr>
        <p:grpSpPr>
          <a:xfrm rot="5400000">
            <a:off x="4397925" y="1382925"/>
            <a:ext cx="98902" cy="553090"/>
            <a:chOff x="4898850" y="4820550"/>
            <a:chExt cx="98902" cy="553090"/>
          </a:xfrm>
        </p:grpSpPr>
        <p:sp>
          <p:nvSpPr>
            <p:cNvPr id="4348" name="Google Shape;4348;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3" name="Google Shape;4353;p63"/>
          <p:cNvGrpSpPr/>
          <p:nvPr/>
        </p:nvGrpSpPr>
        <p:grpSpPr>
          <a:xfrm>
            <a:off x="5564542" y="4282016"/>
            <a:ext cx="1105976" cy="133969"/>
            <a:chOff x="8183182" y="663852"/>
            <a:chExt cx="1475028" cy="178673"/>
          </a:xfrm>
        </p:grpSpPr>
        <p:grpSp>
          <p:nvGrpSpPr>
            <p:cNvPr id="4354" name="Google Shape;4354;p63"/>
            <p:cNvGrpSpPr/>
            <p:nvPr/>
          </p:nvGrpSpPr>
          <p:grpSpPr>
            <a:xfrm>
              <a:off x="8183182" y="774425"/>
              <a:ext cx="1178025" cy="68100"/>
              <a:chOff x="2024450" y="204150"/>
              <a:chExt cx="1178025" cy="68100"/>
            </a:xfrm>
          </p:grpSpPr>
          <p:sp>
            <p:nvSpPr>
              <p:cNvPr id="4355" name="Google Shape;4355;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5" name="Google Shape;4365;p63"/>
            <p:cNvGrpSpPr/>
            <p:nvPr/>
          </p:nvGrpSpPr>
          <p:grpSpPr>
            <a:xfrm>
              <a:off x="8480185" y="663852"/>
              <a:ext cx="1178025" cy="68100"/>
              <a:chOff x="2024450" y="204150"/>
              <a:chExt cx="1178025" cy="68100"/>
            </a:xfrm>
          </p:grpSpPr>
          <p:sp>
            <p:nvSpPr>
              <p:cNvPr id="4366" name="Google Shape;4366;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92"/>
        <p:cNvGrpSpPr/>
        <p:nvPr/>
      </p:nvGrpSpPr>
      <p:grpSpPr>
        <a:xfrm>
          <a:off x="0" y="0"/>
          <a:ext cx="0" cy="0"/>
          <a:chOff x="0" y="0"/>
          <a:chExt cx="0" cy="0"/>
        </a:xfrm>
      </p:grpSpPr>
      <p:sp>
        <p:nvSpPr>
          <p:cNvPr id="4294" name="Google Shape;4294;p63"/>
          <p:cNvSpPr txBox="1">
            <a:spLocks noGrp="1"/>
          </p:cNvSpPr>
          <p:nvPr>
            <p:ph type="title"/>
          </p:nvPr>
        </p:nvSpPr>
        <p:spPr>
          <a:xfrm>
            <a:off x="2361736" y="1824168"/>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2"/>
                </a:solidFill>
              </a:rPr>
              <a:t>Visualizations</a:t>
            </a:r>
            <a:endParaRPr dirty="0"/>
          </a:p>
        </p:txBody>
      </p:sp>
      <p:sp>
        <p:nvSpPr>
          <p:cNvPr id="4295" name="Google Shape;4295;p63"/>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97" name="Google Shape;4297;p63"/>
          <p:cNvGrpSpPr/>
          <p:nvPr/>
        </p:nvGrpSpPr>
        <p:grpSpPr>
          <a:xfrm rot="-5400000" flipH="1">
            <a:off x="7383127" y="3012828"/>
            <a:ext cx="883262" cy="242091"/>
            <a:chOff x="2300350" y="2601250"/>
            <a:chExt cx="2275275" cy="623625"/>
          </a:xfrm>
        </p:grpSpPr>
        <p:sp>
          <p:nvSpPr>
            <p:cNvPr id="4298" name="Google Shape;4298;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4" name="Google Shape;4304;p63"/>
          <p:cNvGrpSpPr/>
          <p:nvPr/>
        </p:nvGrpSpPr>
        <p:grpSpPr>
          <a:xfrm rot="5400000">
            <a:off x="2935200" y="4005125"/>
            <a:ext cx="98902" cy="553090"/>
            <a:chOff x="4898850" y="4820550"/>
            <a:chExt cx="98902" cy="553090"/>
          </a:xfrm>
        </p:grpSpPr>
        <p:sp>
          <p:nvSpPr>
            <p:cNvPr id="4305" name="Google Shape;4305;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0" name="Google Shape;4310;p63"/>
          <p:cNvGrpSpPr/>
          <p:nvPr/>
        </p:nvGrpSpPr>
        <p:grpSpPr>
          <a:xfrm>
            <a:off x="2502517" y="715516"/>
            <a:ext cx="1105976" cy="133969"/>
            <a:chOff x="8183182" y="663852"/>
            <a:chExt cx="1475028" cy="178673"/>
          </a:xfrm>
        </p:grpSpPr>
        <p:grpSp>
          <p:nvGrpSpPr>
            <p:cNvPr id="4311" name="Google Shape;4311;p63"/>
            <p:cNvGrpSpPr/>
            <p:nvPr/>
          </p:nvGrpSpPr>
          <p:grpSpPr>
            <a:xfrm>
              <a:off x="8183182" y="774425"/>
              <a:ext cx="1178025" cy="68100"/>
              <a:chOff x="2024450" y="204150"/>
              <a:chExt cx="1178025" cy="68100"/>
            </a:xfrm>
          </p:grpSpPr>
          <p:sp>
            <p:nvSpPr>
              <p:cNvPr id="4312" name="Google Shape;4312;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63"/>
            <p:cNvGrpSpPr/>
            <p:nvPr/>
          </p:nvGrpSpPr>
          <p:grpSpPr>
            <a:xfrm>
              <a:off x="8480185" y="663852"/>
              <a:ext cx="1178025" cy="68100"/>
              <a:chOff x="2024450" y="204150"/>
              <a:chExt cx="1178025" cy="68100"/>
            </a:xfrm>
          </p:grpSpPr>
          <p:sp>
            <p:nvSpPr>
              <p:cNvPr id="4323" name="Google Shape;4323;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3" name="Google Shape;4333;p63"/>
          <p:cNvGrpSpPr/>
          <p:nvPr/>
        </p:nvGrpSpPr>
        <p:grpSpPr>
          <a:xfrm>
            <a:off x="5835364" y="1296428"/>
            <a:ext cx="883262" cy="242091"/>
            <a:chOff x="2300350" y="2601250"/>
            <a:chExt cx="2275275" cy="623625"/>
          </a:xfrm>
        </p:grpSpPr>
        <p:sp>
          <p:nvSpPr>
            <p:cNvPr id="4334" name="Google Shape;4334;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0" name="Google Shape;4340;p63"/>
          <p:cNvGrpSpPr/>
          <p:nvPr/>
        </p:nvGrpSpPr>
        <p:grpSpPr>
          <a:xfrm>
            <a:off x="7672192" y="1903729"/>
            <a:ext cx="1823016" cy="296643"/>
            <a:chOff x="7857346" y="3902355"/>
            <a:chExt cx="1823016" cy="296643"/>
          </a:xfrm>
        </p:grpSpPr>
        <p:sp>
          <p:nvSpPr>
            <p:cNvPr id="4341" name="Google Shape;4341;p6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6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63"/>
          <p:cNvGrpSpPr/>
          <p:nvPr/>
        </p:nvGrpSpPr>
        <p:grpSpPr>
          <a:xfrm rot="5400000">
            <a:off x="4397925" y="1382925"/>
            <a:ext cx="98902" cy="553090"/>
            <a:chOff x="4898850" y="4820550"/>
            <a:chExt cx="98902" cy="553090"/>
          </a:xfrm>
        </p:grpSpPr>
        <p:sp>
          <p:nvSpPr>
            <p:cNvPr id="4348" name="Google Shape;4348;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3" name="Google Shape;4353;p63"/>
          <p:cNvGrpSpPr/>
          <p:nvPr/>
        </p:nvGrpSpPr>
        <p:grpSpPr>
          <a:xfrm>
            <a:off x="5564542" y="4282016"/>
            <a:ext cx="1105976" cy="133969"/>
            <a:chOff x="8183182" y="663852"/>
            <a:chExt cx="1475028" cy="178673"/>
          </a:xfrm>
        </p:grpSpPr>
        <p:grpSp>
          <p:nvGrpSpPr>
            <p:cNvPr id="4354" name="Google Shape;4354;p63"/>
            <p:cNvGrpSpPr/>
            <p:nvPr/>
          </p:nvGrpSpPr>
          <p:grpSpPr>
            <a:xfrm>
              <a:off x="8183182" y="774425"/>
              <a:ext cx="1178025" cy="68100"/>
              <a:chOff x="2024450" y="204150"/>
              <a:chExt cx="1178025" cy="68100"/>
            </a:xfrm>
          </p:grpSpPr>
          <p:sp>
            <p:nvSpPr>
              <p:cNvPr id="4355" name="Google Shape;4355;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5" name="Google Shape;4365;p63"/>
            <p:cNvGrpSpPr/>
            <p:nvPr/>
          </p:nvGrpSpPr>
          <p:grpSpPr>
            <a:xfrm>
              <a:off x="8480185" y="663852"/>
              <a:ext cx="1178025" cy="68100"/>
              <a:chOff x="2024450" y="204150"/>
              <a:chExt cx="1178025" cy="68100"/>
            </a:xfrm>
          </p:grpSpPr>
          <p:sp>
            <p:nvSpPr>
              <p:cNvPr id="4366" name="Google Shape;4366;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90439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2"/>
        <p:cNvGrpSpPr/>
        <p:nvPr/>
      </p:nvGrpSpPr>
      <p:grpSpPr>
        <a:xfrm>
          <a:off x="0" y="0"/>
          <a:ext cx="0" cy="0"/>
          <a:chOff x="0" y="0"/>
          <a:chExt cx="0" cy="0"/>
        </a:xfrm>
      </p:grpSpPr>
      <p:sp>
        <p:nvSpPr>
          <p:cNvPr id="4294" name="Google Shape;4294;p63"/>
          <p:cNvSpPr txBox="1">
            <a:spLocks noGrp="1"/>
          </p:cNvSpPr>
          <p:nvPr>
            <p:ph type="title"/>
          </p:nvPr>
        </p:nvSpPr>
        <p:spPr>
          <a:xfrm>
            <a:off x="2361736" y="1824168"/>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2"/>
                </a:solidFill>
              </a:rPr>
              <a:t>CONCLUSION</a:t>
            </a:r>
            <a:endParaRPr dirty="0"/>
          </a:p>
        </p:txBody>
      </p:sp>
      <p:sp>
        <p:nvSpPr>
          <p:cNvPr id="4295" name="Google Shape;4295;p63"/>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97" name="Google Shape;4297;p63"/>
          <p:cNvGrpSpPr/>
          <p:nvPr/>
        </p:nvGrpSpPr>
        <p:grpSpPr>
          <a:xfrm rot="-5400000" flipH="1">
            <a:off x="7383127" y="3012828"/>
            <a:ext cx="883262" cy="242091"/>
            <a:chOff x="2300350" y="2601250"/>
            <a:chExt cx="2275275" cy="623625"/>
          </a:xfrm>
        </p:grpSpPr>
        <p:sp>
          <p:nvSpPr>
            <p:cNvPr id="4298" name="Google Shape;4298;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4" name="Google Shape;4304;p63"/>
          <p:cNvGrpSpPr/>
          <p:nvPr/>
        </p:nvGrpSpPr>
        <p:grpSpPr>
          <a:xfrm rot="5400000">
            <a:off x="2935200" y="4005125"/>
            <a:ext cx="98902" cy="553090"/>
            <a:chOff x="4898850" y="4820550"/>
            <a:chExt cx="98902" cy="553090"/>
          </a:xfrm>
        </p:grpSpPr>
        <p:sp>
          <p:nvSpPr>
            <p:cNvPr id="4305" name="Google Shape;4305;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0" name="Google Shape;4310;p63"/>
          <p:cNvGrpSpPr/>
          <p:nvPr/>
        </p:nvGrpSpPr>
        <p:grpSpPr>
          <a:xfrm>
            <a:off x="2502517" y="715516"/>
            <a:ext cx="1105976" cy="133969"/>
            <a:chOff x="8183182" y="663852"/>
            <a:chExt cx="1475028" cy="178673"/>
          </a:xfrm>
        </p:grpSpPr>
        <p:grpSp>
          <p:nvGrpSpPr>
            <p:cNvPr id="4311" name="Google Shape;4311;p63"/>
            <p:cNvGrpSpPr/>
            <p:nvPr/>
          </p:nvGrpSpPr>
          <p:grpSpPr>
            <a:xfrm>
              <a:off x="8183182" y="774425"/>
              <a:ext cx="1178025" cy="68100"/>
              <a:chOff x="2024450" y="204150"/>
              <a:chExt cx="1178025" cy="68100"/>
            </a:xfrm>
          </p:grpSpPr>
          <p:sp>
            <p:nvSpPr>
              <p:cNvPr id="4312" name="Google Shape;4312;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63"/>
            <p:cNvGrpSpPr/>
            <p:nvPr/>
          </p:nvGrpSpPr>
          <p:grpSpPr>
            <a:xfrm>
              <a:off x="8480185" y="663852"/>
              <a:ext cx="1178025" cy="68100"/>
              <a:chOff x="2024450" y="204150"/>
              <a:chExt cx="1178025" cy="68100"/>
            </a:xfrm>
          </p:grpSpPr>
          <p:sp>
            <p:nvSpPr>
              <p:cNvPr id="4323" name="Google Shape;4323;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3" name="Google Shape;4333;p63"/>
          <p:cNvGrpSpPr/>
          <p:nvPr/>
        </p:nvGrpSpPr>
        <p:grpSpPr>
          <a:xfrm>
            <a:off x="5835364" y="1296428"/>
            <a:ext cx="883262" cy="242091"/>
            <a:chOff x="2300350" y="2601250"/>
            <a:chExt cx="2275275" cy="623625"/>
          </a:xfrm>
        </p:grpSpPr>
        <p:sp>
          <p:nvSpPr>
            <p:cNvPr id="4334" name="Google Shape;4334;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0" name="Google Shape;4340;p63"/>
          <p:cNvGrpSpPr/>
          <p:nvPr/>
        </p:nvGrpSpPr>
        <p:grpSpPr>
          <a:xfrm>
            <a:off x="7672192" y="1903729"/>
            <a:ext cx="1823016" cy="296643"/>
            <a:chOff x="7857346" y="3902355"/>
            <a:chExt cx="1823016" cy="296643"/>
          </a:xfrm>
        </p:grpSpPr>
        <p:sp>
          <p:nvSpPr>
            <p:cNvPr id="4341" name="Google Shape;4341;p6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6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7" name="Google Shape;4347;p63"/>
          <p:cNvGrpSpPr/>
          <p:nvPr/>
        </p:nvGrpSpPr>
        <p:grpSpPr>
          <a:xfrm rot="5400000">
            <a:off x="4397925" y="1382925"/>
            <a:ext cx="98902" cy="553090"/>
            <a:chOff x="4898850" y="4820550"/>
            <a:chExt cx="98902" cy="553090"/>
          </a:xfrm>
        </p:grpSpPr>
        <p:sp>
          <p:nvSpPr>
            <p:cNvPr id="4348" name="Google Shape;4348;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3" name="Google Shape;4353;p63"/>
          <p:cNvGrpSpPr/>
          <p:nvPr/>
        </p:nvGrpSpPr>
        <p:grpSpPr>
          <a:xfrm>
            <a:off x="5564542" y="4282016"/>
            <a:ext cx="1105976" cy="133969"/>
            <a:chOff x="8183182" y="663852"/>
            <a:chExt cx="1475028" cy="178673"/>
          </a:xfrm>
        </p:grpSpPr>
        <p:grpSp>
          <p:nvGrpSpPr>
            <p:cNvPr id="4354" name="Google Shape;4354;p63"/>
            <p:cNvGrpSpPr/>
            <p:nvPr/>
          </p:nvGrpSpPr>
          <p:grpSpPr>
            <a:xfrm>
              <a:off x="8183182" y="774425"/>
              <a:ext cx="1178025" cy="68100"/>
              <a:chOff x="2024450" y="204150"/>
              <a:chExt cx="1178025" cy="68100"/>
            </a:xfrm>
          </p:grpSpPr>
          <p:sp>
            <p:nvSpPr>
              <p:cNvPr id="4355" name="Google Shape;4355;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5" name="Google Shape;4365;p63"/>
            <p:cNvGrpSpPr/>
            <p:nvPr/>
          </p:nvGrpSpPr>
          <p:grpSpPr>
            <a:xfrm>
              <a:off x="8480185" y="663852"/>
              <a:ext cx="1178025" cy="68100"/>
              <a:chOff x="2024450" y="204150"/>
              <a:chExt cx="1178025" cy="68100"/>
            </a:xfrm>
          </p:grpSpPr>
          <p:sp>
            <p:nvSpPr>
              <p:cNvPr id="4366" name="Google Shape;4366;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5933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7" name="Google Shape;3587;p51"/>
          <p:cNvSpPr txBox="1">
            <a:spLocks noGrp="1"/>
          </p:cNvSpPr>
          <p:nvPr>
            <p:ph type="title"/>
          </p:nvPr>
        </p:nvSpPr>
        <p:spPr>
          <a:xfrm>
            <a:off x="603756" y="56969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br>
              <a:rPr lang="en-GB" dirty="0"/>
            </a:br>
            <a:endParaRPr dirty="0">
              <a:solidFill>
                <a:schemeClr val="accent2"/>
              </a:solidFill>
            </a:endParaRPr>
          </a:p>
        </p:txBody>
      </p:sp>
      <p:grpSp>
        <p:nvGrpSpPr>
          <p:cNvPr id="3628" name="Google Shape;3628;p51"/>
          <p:cNvGrpSpPr/>
          <p:nvPr/>
        </p:nvGrpSpPr>
        <p:grpSpPr>
          <a:xfrm rot="5400000">
            <a:off x="8227473" y="2334240"/>
            <a:ext cx="883262" cy="242091"/>
            <a:chOff x="2300350" y="2601250"/>
            <a:chExt cx="2275275" cy="623625"/>
          </a:xfrm>
        </p:grpSpPr>
        <p:sp>
          <p:nvSpPr>
            <p:cNvPr id="3629" name="Google Shape;3629;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Subtitle 24">
            <a:extLst>
              <a:ext uri="{FF2B5EF4-FFF2-40B4-BE49-F238E27FC236}">
                <a16:creationId xmlns:a16="http://schemas.microsoft.com/office/drawing/2014/main" id="{0986C7B1-381F-48FE-9EAA-57776FAB1645}"/>
              </a:ext>
            </a:extLst>
          </p:cNvPr>
          <p:cNvSpPr>
            <a:spLocks noGrp="1"/>
          </p:cNvSpPr>
          <p:nvPr>
            <p:ph type="subTitle" idx="15"/>
          </p:nvPr>
        </p:nvSpPr>
        <p:spPr>
          <a:xfrm>
            <a:off x="4953000" y="1142394"/>
            <a:ext cx="3368556" cy="3124132"/>
          </a:xfrm>
        </p:spPr>
        <p:txBody>
          <a:bodyPr/>
          <a:lstStyle/>
          <a:p>
            <a:r>
              <a:rPr lang="en-GB" dirty="0">
                <a:solidFill>
                  <a:schemeClr val="bg1"/>
                </a:solidFill>
                <a:latin typeface="arial" panose="020B0604020202020204" pitchFamily="34" charset="0"/>
              </a:rPr>
              <a:t>.</a:t>
            </a:r>
          </a:p>
        </p:txBody>
      </p:sp>
      <p:pic>
        <p:nvPicPr>
          <p:cNvPr id="2" name="Picture 1" descr="Icon&#10;&#10;Description automatically generated">
            <a:extLst>
              <a:ext uri="{FF2B5EF4-FFF2-40B4-BE49-F238E27FC236}">
                <a16:creationId xmlns:a16="http://schemas.microsoft.com/office/drawing/2014/main" id="{40344D82-8B76-A50B-82B7-0DCA554D4ECD}"/>
              </a:ext>
            </a:extLst>
          </p:cNvPr>
          <p:cNvPicPr>
            <a:picLocks noChangeAspect="1"/>
          </p:cNvPicPr>
          <p:nvPr/>
        </p:nvPicPr>
        <p:blipFill>
          <a:blip r:embed="rId3"/>
          <a:stretch>
            <a:fillRect/>
          </a:stretch>
        </p:blipFill>
        <p:spPr>
          <a:xfrm>
            <a:off x="6631321" y="194385"/>
            <a:ext cx="1620387" cy="1101649"/>
          </a:xfrm>
          <a:prstGeom prst="rect">
            <a:avLst/>
          </a:prstGeom>
        </p:spPr>
      </p:pic>
      <p:sp>
        <p:nvSpPr>
          <p:cNvPr id="4" name="Subtitle 24">
            <a:extLst>
              <a:ext uri="{FF2B5EF4-FFF2-40B4-BE49-F238E27FC236}">
                <a16:creationId xmlns:a16="http://schemas.microsoft.com/office/drawing/2014/main" id="{5C39E525-B80F-3586-5FD4-A0C10FE1F3FE}"/>
              </a:ext>
            </a:extLst>
          </p:cNvPr>
          <p:cNvSpPr txBox="1">
            <a:spLocks/>
          </p:cNvSpPr>
          <p:nvPr/>
        </p:nvSpPr>
        <p:spPr>
          <a:xfrm>
            <a:off x="505212" y="428626"/>
            <a:ext cx="7816344" cy="419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r>
              <a:rPr lang="en-GB" dirty="0">
                <a:solidFill>
                  <a:schemeClr val="bg1"/>
                </a:solidFill>
                <a:latin typeface="arial" panose="020B0604020202020204" pitchFamily="34" charset="0"/>
              </a:rPr>
              <a:t>Using different technologies presented throughout this module(</a:t>
            </a:r>
            <a:r>
              <a:rPr lang="en-GB" dirty="0" err="1">
                <a:solidFill>
                  <a:schemeClr val="bg1"/>
                </a:solidFill>
                <a:latin typeface="arial" panose="020B0604020202020204" pitchFamily="34" charset="0"/>
              </a:rPr>
              <a:t>Python,PostgreSQL,AirFlow,Docker</a:t>
            </a:r>
            <a:r>
              <a:rPr lang="en-GB" dirty="0">
                <a:solidFill>
                  <a:schemeClr val="bg1"/>
                </a:solidFill>
                <a:latin typeface="arial" panose="020B0604020202020204" pitchFamily="34" charset="0"/>
              </a:rPr>
              <a:t>, etc.) , our team managed to create a data pipeline that shows visualizations of the UK’s housing market.</a:t>
            </a:r>
          </a:p>
          <a:p>
            <a:r>
              <a:rPr lang="en-GB" dirty="0">
                <a:solidFill>
                  <a:schemeClr val="bg1"/>
                </a:solidFill>
                <a:latin typeface="arial" panose="020B0604020202020204" pitchFamily="34" charset="0"/>
              </a:rPr>
              <a:t>Many lessons were learned during the development such as time management, task allocation, iterative </a:t>
            </a:r>
            <a:r>
              <a:rPr lang="en-GB" dirty="0" err="1">
                <a:solidFill>
                  <a:schemeClr val="bg1"/>
                </a:solidFill>
                <a:latin typeface="arial" panose="020B0604020202020204" pitchFamily="34" charset="0"/>
              </a:rPr>
              <a:t>process.Also</a:t>
            </a:r>
            <a:r>
              <a:rPr lang="en-GB" dirty="0">
                <a:solidFill>
                  <a:schemeClr val="bg1"/>
                </a:solidFill>
                <a:latin typeface="arial" panose="020B0604020202020204" pitchFamily="34" charset="0"/>
              </a:rPr>
              <a:t>, developing this project helped us by developing more technical skills, communication and collaboration skills.   </a:t>
            </a:r>
          </a:p>
        </p:txBody>
      </p:sp>
    </p:spTree>
    <p:extLst>
      <p:ext uri="{BB962C8B-B14F-4D97-AF65-F5344CB8AC3E}">
        <p14:creationId xmlns:p14="http://schemas.microsoft.com/office/powerpoint/2010/main" val="408343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br>
              <a:rPr lang="en" sz="2800" dirty="0"/>
            </a:br>
            <a:r>
              <a:rPr lang="en" sz="2800" dirty="0"/>
              <a:t>About the project</a:t>
            </a:r>
            <a:endParaRPr sz="2800" dirty="0">
              <a:solidFill>
                <a:schemeClr val="accent2"/>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152400" indent="0" algn="ctr">
              <a:buNone/>
            </a:pPr>
            <a:r>
              <a:rPr lang="en-GB" b="0" dirty="0">
                <a:solidFill>
                  <a:srgbClr val="D4D4D4"/>
                </a:solidFill>
                <a:effectLst/>
                <a:latin typeface="Consolas" panose="020B0609020204030204" pitchFamily="49" charset="0"/>
              </a:rPr>
              <a:t>	</a:t>
            </a:r>
          </a:p>
          <a:p>
            <a:pPr marL="152400" indent="0" algn="ctr">
              <a:buNone/>
            </a:pPr>
            <a:r>
              <a:rPr lang="en-GB" b="0" dirty="0">
                <a:solidFill>
                  <a:srgbClr val="D4D4D4"/>
                </a:solidFill>
                <a:effectLst/>
                <a:latin typeface="Consolas" panose="020B0609020204030204" pitchFamily="49" charset="0"/>
              </a:rPr>
              <a:t>This group of talented programmers are tasked with creating a data pipeline </a:t>
            </a:r>
          </a:p>
          <a:p>
            <a:pPr marL="152400" indent="0" algn="ctr">
              <a:buNone/>
            </a:pPr>
            <a:r>
              <a:rPr lang="en-GB" dirty="0">
                <a:solidFill>
                  <a:srgbClr val="D4D4D4"/>
                </a:solidFill>
                <a:latin typeface="Consolas" panose="020B0609020204030204" pitchFamily="49" charset="0"/>
              </a:rPr>
              <a:t>d</a:t>
            </a:r>
            <a:r>
              <a:rPr lang="en-GB" b="0" dirty="0">
                <a:solidFill>
                  <a:srgbClr val="D4D4D4"/>
                </a:solidFill>
                <a:effectLst/>
                <a:latin typeface="Consolas" panose="020B0609020204030204" pitchFamily="49" charset="0"/>
              </a:rPr>
              <a:t>emonstrating smooth and efficient implementation.</a:t>
            </a:r>
          </a:p>
          <a:p>
            <a:pPr marL="152400" indent="0" algn="ctr">
              <a:buNone/>
            </a:pPr>
            <a:r>
              <a:rPr lang="en-GB" b="0" dirty="0">
                <a:solidFill>
                  <a:srgbClr val="D4D4D4"/>
                </a:solidFill>
                <a:effectLst/>
                <a:latin typeface="Consolas" panose="020B0609020204030204" pitchFamily="49" charset="0"/>
              </a:rPr>
              <a:t>	We will work on the project as a Scrum team and therefore need to </a:t>
            </a:r>
          </a:p>
          <a:p>
            <a:pPr marL="152400" indent="0" algn="ctr">
              <a:buNone/>
            </a:pPr>
            <a:r>
              <a:rPr lang="en-GB" b="0" dirty="0">
                <a:solidFill>
                  <a:srgbClr val="D4D4D4"/>
                </a:solidFill>
                <a:effectLst/>
                <a:latin typeface="Consolas" panose="020B0609020204030204" pitchFamily="49" charset="0"/>
              </a:rPr>
              <a:t>adopt both design methods (user stories) and project management</a:t>
            </a:r>
          </a:p>
          <a:p>
            <a:pPr marL="152400" indent="0" algn="ctr">
              <a:buNone/>
            </a:pPr>
            <a:r>
              <a:rPr lang="en-GB" b="0" dirty="0">
                <a:solidFill>
                  <a:srgbClr val="D4D4D4"/>
                </a:solidFill>
                <a:effectLst/>
                <a:latin typeface="Consolas" panose="020B0609020204030204" pitchFamily="49" charset="0"/>
              </a:rPr>
              <a:t>methods (Agile, Kanban). We will also need to become familiar with the tools </a:t>
            </a:r>
          </a:p>
          <a:p>
            <a:pPr marL="152400" indent="0" algn="ctr">
              <a:buNone/>
            </a:pPr>
            <a:r>
              <a:rPr lang="en-GB" b="0" dirty="0">
                <a:solidFill>
                  <a:srgbClr val="D4D4D4"/>
                </a:solidFill>
                <a:effectLst/>
                <a:latin typeface="Consolas" panose="020B0609020204030204" pitchFamily="49" charset="0"/>
              </a:rPr>
              <a:t>of a typical </a:t>
            </a:r>
            <a:r>
              <a:rPr lang="en-GB" dirty="0">
                <a:solidFill>
                  <a:srgbClr val="D4D4D4"/>
                </a:solidFill>
                <a:latin typeface="Consolas" panose="020B0609020204030204" pitchFamily="49" charset="0"/>
              </a:rPr>
              <a:t>data pipeline engineers </a:t>
            </a:r>
            <a:r>
              <a:rPr lang="en-GB" b="0" dirty="0">
                <a:solidFill>
                  <a:srgbClr val="D4D4D4"/>
                </a:solidFill>
                <a:effectLst/>
                <a:latin typeface="Consolas" panose="020B0609020204030204" pitchFamily="49" charset="0"/>
              </a:rPr>
              <a:t>(Python, Git, Docker, Airflow, PostgreSQL, etc.) and </a:t>
            </a:r>
          </a:p>
          <a:p>
            <a:pPr marL="152400" indent="0" algn="ctr">
              <a:buNone/>
            </a:pPr>
            <a:r>
              <a:rPr lang="en-GB" b="0" dirty="0">
                <a:solidFill>
                  <a:srgbClr val="D4D4D4"/>
                </a:solidFill>
                <a:effectLst/>
                <a:latin typeface="Consolas" panose="020B0609020204030204" pitchFamily="49" charset="0"/>
              </a:rPr>
              <a:t>some of the difficult human and technical issues around collaborating on and </a:t>
            </a:r>
          </a:p>
          <a:p>
            <a:pPr marL="152400" indent="0" algn="ctr">
              <a:buNone/>
            </a:pPr>
            <a:r>
              <a:rPr lang="en-GB" b="0" dirty="0">
                <a:solidFill>
                  <a:srgbClr val="D4D4D4"/>
                </a:solidFill>
                <a:effectLst/>
                <a:latin typeface="Consolas" panose="020B0609020204030204" pitchFamily="49" charset="0"/>
              </a:rPr>
              <a:t>continuous improvement of online applications. </a:t>
            </a:r>
            <a:endParaRPr dirty="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Icon&#10;&#10;Description automatically generated">
            <a:extLst>
              <a:ext uri="{FF2B5EF4-FFF2-40B4-BE49-F238E27FC236}">
                <a16:creationId xmlns:a16="http://schemas.microsoft.com/office/drawing/2014/main" id="{60A702AC-A891-1F19-82EC-66761AEC93EC}"/>
              </a:ext>
            </a:extLst>
          </p:cNvPr>
          <p:cNvPicPr>
            <a:picLocks noChangeAspect="1"/>
          </p:cNvPicPr>
          <p:nvPr/>
        </p:nvPicPr>
        <p:blipFill>
          <a:blip r:embed="rId3"/>
          <a:stretch>
            <a:fillRect/>
          </a:stretch>
        </p:blipFill>
        <p:spPr>
          <a:xfrm>
            <a:off x="3761806" y="-49224"/>
            <a:ext cx="1620387" cy="11016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p:nvPr/>
        </p:nvSpPr>
        <p:spPr>
          <a:xfrm>
            <a:off x="33918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60705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7131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44" name="Google Shape;2744;p35"/>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Project Goals</a:t>
            </a:r>
          </a:p>
        </p:txBody>
      </p:sp>
      <p:sp>
        <p:nvSpPr>
          <p:cNvPr id="2745" name="Google Shape;2745;p35"/>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46" name="Google Shape;2746;p35"/>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r>
              <a:rPr lang="en-GB" dirty="0"/>
              <a:t>Technologies used</a:t>
            </a:r>
            <a:br>
              <a:rPr lang="en-GB" dirty="0"/>
            </a:br>
            <a:endParaRPr dirty="0"/>
          </a:p>
        </p:txBody>
      </p:sp>
      <p:sp>
        <p:nvSpPr>
          <p:cNvPr id="2748" name="Google Shape;2748;p35"/>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Sources and data ingestion</a:t>
            </a:r>
            <a:endParaRPr dirty="0"/>
          </a:p>
        </p:txBody>
      </p:sp>
      <p:sp>
        <p:nvSpPr>
          <p:cNvPr id="2751" name="Google Shape;2751;p35"/>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753" name="Google Shape;2753;p35"/>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rmAutofit fontScale="90000"/>
          </a:bodyPr>
          <a:lstStyle/>
          <a:p>
            <a:r>
              <a:rPr lang="en-GB" dirty="0"/>
              <a:t>Data processing      and storage</a:t>
            </a:r>
          </a:p>
        </p:txBody>
      </p:sp>
      <p:sp>
        <p:nvSpPr>
          <p:cNvPr id="2754" name="Google Shape;2754;p35"/>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55" name="Google Shape;2755;p35"/>
          <p:cNvSpPr txBox="1">
            <a:spLocks noGrp="1"/>
          </p:cNvSpPr>
          <p:nvPr>
            <p:ph type="title" idx="15"/>
          </p:nvPr>
        </p:nvSpPr>
        <p:spPr>
          <a:xfrm>
            <a:off x="776550" y="298064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756" name="Google Shape;2756;p35"/>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Pipeline</a:t>
            </a:r>
            <a:endParaRPr dirty="0"/>
          </a:p>
        </p:txBody>
      </p:sp>
      <p:sp>
        <p:nvSpPr>
          <p:cNvPr id="2757" name="Google Shape;2757;p35"/>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58" name="Google Shape;2758;p35"/>
          <p:cNvSpPr txBox="1">
            <a:spLocks noGrp="1"/>
          </p:cNvSpPr>
          <p:nvPr>
            <p:ph type="title" idx="18"/>
          </p:nvPr>
        </p:nvSpPr>
        <p:spPr>
          <a:xfrm>
            <a:off x="34711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759" name="Google Shape;2759;p35"/>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p>
        </p:txBody>
      </p:sp>
      <p:sp>
        <p:nvSpPr>
          <p:cNvPr id="2760" name="Google Shape;2760;p35"/>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61" name="Google Shape;2761;p35"/>
          <p:cNvSpPr txBox="1">
            <a:spLocks noGrp="1"/>
          </p:cNvSpPr>
          <p:nvPr>
            <p:ph type="title" idx="21"/>
          </p:nvPr>
        </p:nvSpPr>
        <p:spPr>
          <a:xfrm>
            <a:off x="61498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Project Goals</a:t>
            </a:r>
          </a:p>
        </p:txBody>
      </p:sp>
      <p:sp>
        <p:nvSpPr>
          <p:cNvPr id="2884" name="Google Shape;2884;p38"/>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48" name="Google Shape;2948;p39"/>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Project Goals</a:t>
            </a:r>
          </a:p>
        </p:txBody>
      </p:sp>
      <p:sp>
        <p:nvSpPr>
          <p:cNvPr id="2949" name="Google Shape;2949;p39"/>
          <p:cNvSpPr txBox="1"/>
          <p:nvPr/>
        </p:nvSpPr>
        <p:spPr>
          <a:xfrm>
            <a:off x="713100" y="4342218"/>
            <a:ext cx="77178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chemeClr val="lt1"/>
              </a:solidFill>
              <a:latin typeface="PT Sans"/>
              <a:ea typeface="PT Sans"/>
              <a:cs typeface="PT Sans"/>
              <a:sym typeface="PT Sans"/>
            </a:endParaRPr>
          </a:p>
        </p:txBody>
      </p:sp>
      <p:grpSp>
        <p:nvGrpSpPr>
          <p:cNvPr id="2970" name="Google Shape;2970;p39"/>
          <p:cNvGrpSpPr/>
          <p:nvPr/>
        </p:nvGrpSpPr>
        <p:grpSpPr>
          <a:xfrm>
            <a:off x="7809182" y="1196629"/>
            <a:ext cx="2250993" cy="228146"/>
            <a:chOff x="7809182" y="1151604"/>
            <a:chExt cx="2250993" cy="228146"/>
          </a:xfrm>
        </p:grpSpPr>
        <p:sp>
          <p:nvSpPr>
            <p:cNvPr id="2971" name="Google Shape;2971;p39"/>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3" name="Google Shape;2973;p39"/>
          <p:cNvGrpSpPr/>
          <p:nvPr/>
        </p:nvGrpSpPr>
        <p:grpSpPr>
          <a:xfrm rot="5400000">
            <a:off x="1486975" y="799800"/>
            <a:ext cx="98902" cy="553090"/>
            <a:chOff x="4898850" y="4820550"/>
            <a:chExt cx="98902" cy="553090"/>
          </a:xfrm>
        </p:grpSpPr>
        <p:sp>
          <p:nvSpPr>
            <p:cNvPr id="2974" name="Google Shape;2974;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948;p39">
            <a:extLst>
              <a:ext uri="{FF2B5EF4-FFF2-40B4-BE49-F238E27FC236}">
                <a16:creationId xmlns:a16="http://schemas.microsoft.com/office/drawing/2014/main" id="{4C7A159A-9C5D-481A-8C01-3C5D1ECB42EF}"/>
              </a:ext>
            </a:extLst>
          </p:cNvPr>
          <p:cNvSpPr txBox="1">
            <a:spLocks/>
          </p:cNvSpPr>
          <p:nvPr/>
        </p:nvSpPr>
        <p:spPr>
          <a:xfrm>
            <a:off x="98847" y="1559139"/>
            <a:ext cx="4239900" cy="2616774"/>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i="0" dirty="0">
                <a:solidFill>
                  <a:schemeClr val="bg1"/>
                </a:solidFill>
                <a:effectLst/>
                <a:latin typeface="-apple-system"/>
              </a:rPr>
              <a:t>The purpose of the project is to showcase a dat</a:t>
            </a:r>
            <a:r>
              <a:rPr lang="en-GB" sz="1200" b="0" dirty="0">
                <a:solidFill>
                  <a:schemeClr val="bg1"/>
                </a:solidFill>
                <a:latin typeface="-apple-system"/>
              </a:rPr>
              <a:t>a pipeline that will </a:t>
            </a:r>
            <a:r>
              <a:rPr lang="en-GB" sz="1200" b="0" dirty="0" err="1">
                <a:solidFill>
                  <a:schemeClr val="bg1"/>
                </a:solidFill>
                <a:latin typeface="-apple-system"/>
              </a:rPr>
              <a:t>analyze</a:t>
            </a:r>
            <a:r>
              <a:rPr lang="en-GB" sz="1200" b="0" dirty="0">
                <a:solidFill>
                  <a:schemeClr val="bg1"/>
                </a:solidFill>
                <a:latin typeface="-apple-system"/>
              </a:rPr>
              <a:t> sold house prices in UK. </a:t>
            </a:r>
          </a:p>
          <a:p>
            <a:pPr algn="l"/>
            <a:r>
              <a:rPr lang="en-GB" sz="1200" b="0" dirty="0">
                <a:solidFill>
                  <a:schemeClr val="bg1"/>
                </a:solidFill>
                <a:latin typeface="-apple-system"/>
              </a:rPr>
              <a:t>The reason is that the housing market is an important economic indicator and tracking such information is can provide valuable insights about the trend of the housing market, and the economy in </a:t>
            </a:r>
            <a:r>
              <a:rPr lang="en-GB" sz="1200" b="0" dirty="0" err="1">
                <a:solidFill>
                  <a:schemeClr val="bg1"/>
                </a:solidFill>
                <a:latin typeface="-apple-system"/>
              </a:rPr>
              <a:t>general.This</a:t>
            </a:r>
            <a:r>
              <a:rPr lang="en-GB" sz="1200" b="0" dirty="0">
                <a:solidFill>
                  <a:schemeClr val="bg1"/>
                </a:solidFill>
                <a:latin typeface="-apple-system"/>
              </a:rPr>
              <a:t> pipeline could provide valuable information to people that want to invest in the housing market giving them information about the perfect time to buy.</a:t>
            </a:r>
          </a:p>
          <a:p>
            <a:pPr algn="l"/>
            <a:endParaRPr lang="en-GB" sz="1200" dirty="0">
              <a:solidFill>
                <a:schemeClr val="bg1"/>
              </a:solidFill>
            </a:endParaRPr>
          </a:p>
        </p:txBody>
      </p:sp>
      <p:pic>
        <p:nvPicPr>
          <p:cNvPr id="2" name="Picture 1" descr="Icon&#10;&#10;Description automatically generated">
            <a:extLst>
              <a:ext uri="{FF2B5EF4-FFF2-40B4-BE49-F238E27FC236}">
                <a16:creationId xmlns:a16="http://schemas.microsoft.com/office/drawing/2014/main" id="{2F7083A2-8B1E-8671-3570-0919B696E920}"/>
              </a:ext>
            </a:extLst>
          </p:cNvPr>
          <p:cNvPicPr>
            <a:picLocks noChangeAspect="1"/>
          </p:cNvPicPr>
          <p:nvPr/>
        </p:nvPicPr>
        <p:blipFill>
          <a:blip r:embed="rId3"/>
          <a:stretch>
            <a:fillRect/>
          </a:stretch>
        </p:blipFill>
        <p:spPr>
          <a:xfrm>
            <a:off x="7686828" y="-94577"/>
            <a:ext cx="1620387" cy="11016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9" name="Google Shape;3159;p44"/>
          <p:cNvSpPr txBox="1">
            <a:spLocks noGrp="1"/>
          </p:cNvSpPr>
          <p:nvPr>
            <p:ph type="title"/>
          </p:nvPr>
        </p:nvSpPr>
        <p:spPr>
          <a:xfrm>
            <a:off x="794154" y="2619287"/>
            <a:ext cx="7566300" cy="841800"/>
          </a:xfrm>
          <a:prstGeom prst="rect">
            <a:avLst/>
          </a:prstGeom>
        </p:spPr>
        <p:txBody>
          <a:bodyPr spcFirstLastPara="1" wrap="square" lIns="91425" tIns="91425" rIns="91425" bIns="91425" anchor="ctr" anchorCtr="0">
            <a:noAutofit/>
          </a:bodyPr>
          <a:lstStyle/>
          <a:p>
            <a:pPr algn="ctr"/>
            <a:r>
              <a:rPr lang="en-GB" dirty="0"/>
              <a:t>Technologies used</a:t>
            </a:r>
            <a:br>
              <a:rPr lang="en-GB" dirty="0"/>
            </a:br>
            <a:endParaRPr lang="en-GB" dirty="0"/>
          </a:p>
        </p:txBody>
      </p:sp>
      <p:sp>
        <p:nvSpPr>
          <p:cNvPr id="3160" name="Google Shape;3160;p44"/>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1" name="Google Shape;3161;p44"/>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3162" name="Google Shape;3162;p44"/>
          <p:cNvGrpSpPr/>
          <p:nvPr/>
        </p:nvGrpSpPr>
        <p:grpSpPr>
          <a:xfrm flipH="1">
            <a:off x="7672202" y="3605178"/>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2935200" y="400512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5776817" y="1332566"/>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5294901" y="4383719"/>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2621939" y="674428"/>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p:cNvGrpSpPr/>
          <p:nvPr/>
        </p:nvGrpSpPr>
        <p:grpSpPr>
          <a:xfrm rot="5400000">
            <a:off x="3809575" y="1544225"/>
            <a:ext cx="98902" cy="553090"/>
            <a:chOff x="4898850" y="4820550"/>
            <a:chExt cx="98902" cy="553090"/>
          </a:xfrm>
        </p:grpSpPr>
        <p:sp>
          <p:nvSpPr>
            <p:cNvPr id="3228" name="Google Shape;3228;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4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a:t>
            </a:r>
            <a:br>
              <a:rPr lang="en" dirty="0"/>
            </a:br>
            <a:endParaRPr dirty="0"/>
          </a:p>
        </p:txBody>
      </p:sp>
      <p:sp>
        <p:nvSpPr>
          <p:cNvPr id="3257" name="Google Shape;3257;p45"/>
          <p:cNvSpPr/>
          <p:nvPr/>
        </p:nvSpPr>
        <p:spPr>
          <a:xfrm>
            <a:off x="3939841" y="993221"/>
            <a:ext cx="4941243" cy="3157041"/>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6" name="Google Shape;3306;p45"/>
          <p:cNvGrpSpPr/>
          <p:nvPr/>
        </p:nvGrpSpPr>
        <p:grpSpPr>
          <a:xfrm rot="5400000" flipH="1">
            <a:off x="185402" y="2892328"/>
            <a:ext cx="883262" cy="242091"/>
            <a:chOff x="2300350" y="2601250"/>
            <a:chExt cx="2275275" cy="623625"/>
          </a:xfrm>
        </p:grpSpPr>
        <p:sp>
          <p:nvSpPr>
            <p:cNvPr id="3307" name="Google Shape;33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3237;p45">
            <a:extLst>
              <a:ext uri="{FF2B5EF4-FFF2-40B4-BE49-F238E27FC236}">
                <a16:creationId xmlns:a16="http://schemas.microsoft.com/office/drawing/2014/main" id="{1C5064A8-BDE2-4BFA-A97E-B8477813DADB}"/>
              </a:ext>
            </a:extLst>
          </p:cNvPr>
          <p:cNvSpPr txBox="1">
            <a:spLocks/>
          </p:cNvSpPr>
          <p:nvPr/>
        </p:nvSpPr>
        <p:spPr>
          <a:xfrm>
            <a:off x="4883014" y="967962"/>
            <a:ext cx="3249476" cy="1288479"/>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900" b="0" i="0" dirty="0">
                <a:solidFill>
                  <a:schemeClr val="bg1"/>
                </a:solidFill>
                <a:effectLst/>
                <a:latin typeface="arial" panose="020B0604020202020204" pitchFamily="34" charset="0"/>
              </a:rPr>
              <a:t>Python is a popular programming language that is commonly used in data pipelines. It can be used for tasks such as data cleaning, data transformation, data analysis and more.</a:t>
            </a:r>
          </a:p>
          <a:p>
            <a:pPr algn="l"/>
            <a:endParaRPr lang="en-GB" sz="1200" b="0" i="0" dirty="0">
              <a:solidFill>
                <a:schemeClr val="bg1"/>
              </a:solidFill>
              <a:effectLst/>
              <a:latin typeface="-apple-system"/>
            </a:endParaRPr>
          </a:p>
        </p:txBody>
      </p:sp>
      <p:pic>
        <p:nvPicPr>
          <p:cNvPr id="2" name="Picture 1" descr="Icon&#10;&#10;Description automatically generated">
            <a:extLst>
              <a:ext uri="{FF2B5EF4-FFF2-40B4-BE49-F238E27FC236}">
                <a16:creationId xmlns:a16="http://schemas.microsoft.com/office/drawing/2014/main" id="{AA437F8A-5DFE-8FE5-8C8F-09B5FC68F93F}"/>
              </a:ext>
            </a:extLst>
          </p:cNvPr>
          <p:cNvPicPr>
            <a:picLocks noChangeAspect="1"/>
          </p:cNvPicPr>
          <p:nvPr/>
        </p:nvPicPr>
        <p:blipFill>
          <a:blip r:embed="rId3"/>
          <a:stretch>
            <a:fillRect/>
          </a:stretch>
        </p:blipFill>
        <p:spPr>
          <a:xfrm>
            <a:off x="7710881" y="-77679"/>
            <a:ext cx="1620387" cy="1101649"/>
          </a:xfrm>
          <a:prstGeom prst="rect">
            <a:avLst/>
          </a:prstGeom>
        </p:spPr>
      </p:pic>
      <p:pic>
        <p:nvPicPr>
          <p:cNvPr id="4" name="Picture 3">
            <a:extLst>
              <a:ext uri="{FF2B5EF4-FFF2-40B4-BE49-F238E27FC236}">
                <a16:creationId xmlns:a16="http://schemas.microsoft.com/office/drawing/2014/main" id="{1DA809DD-A798-6DDD-2D32-12E8D95002AF}"/>
              </a:ext>
            </a:extLst>
          </p:cNvPr>
          <p:cNvPicPr>
            <a:picLocks noChangeAspect="1"/>
          </p:cNvPicPr>
          <p:nvPr/>
        </p:nvPicPr>
        <p:blipFill>
          <a:blip r:embed="rId4"/>
          <a:stretch>
            <a:fillRect/>
          </a:stretch>
        </p:blipFill>
        <p:spPr>
          <a:xfrm>
            <a:off x="964127" y="1272529"/>
            <a:ext cx="2476846" cy="2563541"/>
          </a:xfrm>
          <a:prstGeom prst="rect">
            <a:avLst/>
          </a:prstGeom>
        </p:spPr>
      </p:pic>
      <p:sp>
        <p:nvSpPr>
          <p:cNvPr id="5" name="Google Shape;3237;p45">
            <a:extLst>
              <a:ext uri="{FF2B5EF4-FFF2-40B4-BE49-F238E27FC236}">
                <a16:creationId xmlns:a16="http://schemas.microsoft.com/office/drawing/2014/main" id="{55AE686E-BDDA-1A86-393C-925CE4B65B30}"/>
              </a:ext>
            </a:extLst>
          </p:cNvPr>
          <p:cNvSpPr txBox="1">
            <a:spLocks/>
          </p:cNvSpPr>
          <p:nvPr/>
        </p:nvSpPr>
        <p:spPr>
          <a:xfrm>
            <a:off x="3999887" y="2048854"/>
            <a:ext cx="1649820" cy="171671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900" b="0" dirty="0">
                <a:solidFill>
                  <a:schemeClr val="bg1"/>
                </a:solidFill>
                <a:latin typeface="arial" panose="020B0604020202020204" pitchFamily="34" charset="0"/>
              </a:rPr>
              <a:t>1.Data Cleaning and transformation</a:t>
            </a:r>
          </a:p>
          <a:p>
            <a:pPr algn="l"/>
            <a:r>
              <a:rPr lang="en-GB" sz="900" b="0" dirty="0">
                <a:solidFill>
                  <a:schemeClr val="bg1"/>
                </a:solidFill>
                <a:latin typeface="arial" panose="020B0604020202020204" pitchFamily="34" charset="0"/>
              </a:rPr>
              <a:t>-libraries such as Pandas can be used to manipulate data frames and perform operations like filtering, grouping, joining etc.</a:t>
            </a:r>
          </a:p>
          <a:p>
            <a:pPr algn="l"/>
            <a:r>
              <a:rPr lang="en-GB" sz="900" b="0" dirty="0">
                <a:solidFill>
                  <a:schemeClr val="bg1"/>
                </a:solidFill>
                <a:latin typeface="arial" panose="020B0604020202020204" pitchFamily="34" charset="0"/>
              </a:rPr>
              <a:t>-can be used to clean and transform data before storage</a:t>
            </a:r>
          </a:p>
          <a:p>
            <a:pPr algn="l"/>
            <a:endParaRPr lang="en-GB" sz="1200" b="0" i="0" dirty="0">
              <a:solidFill>
                <a:schemeClr val="bg1"/>
              </a:solidFill>
              <a:effectLst/>
              <a:latin typeface="-apple-system"/>
            </a:endParaRPr>
          </a:p>
        </p:txBody>
      </p:sp>
      <p:sp>
        <p:nvSpPr>
          <p:cNvPr id="7" name="Google Shape;3237;p45">
            <a:extLst>
              <a:ext uri="{FF2B5EF4-FFF2-40B4-BE49-F238E27FC236}">
                <a16:creationId xmlns:a16="http://schemas.microsoft.com/office/drawing/2014/main" id="{D85F0025-D6BA-ECBD-14FA-70B77CC275F7}"/>
              </a:ext>
            </a:extLst>
          </p:cNvPr>
          <p:cNvSpPr txBox="1">
            <a:spLocks/>
          </p:cNvSpPr>
          <p:nvPr/>
        </p:nvSpPr>
        <p:spPr>
          <a:xfrm>
            <a:off x="5485588" y="1634591"/>
            <a:ext cx="1344450" cy="171671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900" b="0" i="0" dirty="0">
                <a:solidFill>
                  <a:schemeClr val="bg1"/>
                </a:solidFill>
                <a:effectLst/>
                <a:latin typeface="arial" panose="020B0604020202020204" pitchFamily="34" charset="0"/>
              </a:rPr>
              <a:t>2.Data Analysis</a:t>
            </a:r>
          </a:p>
          <a:p>
            <a:pPr algn="l"/>
            <a:r>
              <a:rPr lang="en-GB" sz="900" b="0" dirty="0">
                <a:solidFill>
                  <a:schemeClr val="bg1"/>
                </a:solidFill>
                <a:latin typeface="arial" panose="020B0604020202020204" pitchFamily="34" charset="0"/>
              </a:rPr>
              <a:t>-libraries such as NumPy, SciPy, Scikit-learn can be used for data analysis</a:t>
            </a:r>
            <a:endParaRPr lang="en-GB" sz="900" b="0" i="0" dirty="0">
              <a:solidFill>
                <a:schemeClr val="bg1"/>
              </a:solidFill>
              <a:effectLst/>
              <a:latin typeface="arial" panose="020B0604020202020204" pitchFamily="34" charset="0"/>
            </a:endParaRPr>
          </a:p>
        </p:txBody>
      </p:sp>
      <p:sp>
        <p:nvSpPr>
          <p:cNvPr id="8" name="Google Shape;3237;p45">
            <a:extLst>
              <a:ext uri="{FF2B5EF4-FFF2-40B4-BE49-F238E27FC236}">
                <a16:creationId xmlns:a16="http://schemas.microsoft.com/office/drawing/2014/main" id="{64A8783B-99BB-9A7F-CF7C-40B46EE20A09}"/>
              </a:ext>
            </a:extLst>
          </p:cNvPr>
          <p:cNvSpPr txBox="1">
            <a:spLocks/>
          </p:cNvSpPr>
          <p:nvPr/>
        </p:nvSpPr>
        <p:spPr>
          <a:xfrm>
            <a:off x="6888279" y="1905537"/>
            <a:ext cx="1719975" cy="1860027"/>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900" b="0" dirty="0">
                <a:solidFill>
                  <a:schemeClr val="bg1"/>
                </a:solidFill>
                <a:latin typeface="arial" panose="020B0604020202020204" pitchFamily="34" charset="0"/>
              </a:rPr>
              <a:t>3. Integration with other technologies</a:t>
            </a:r>
          </a:p>
          <a:p>
            <a:pPr algn="l"/>
            <a:r>
              <a:rPr lang="en-GB" sz="900" b="0" dirty="0">
                <a:solidFill>
                  <a:schemeClr val="bg1"/>
                </a:solidFill>
                <a:latin typeface="arial" panose="020B0604020202020204" pitchFamily="34" charset="0"/>
              </a:rPr>
              <a:t>-can be used to integrate some other technologies into the pipeline such as Airflow, Docker, PostgreSQL </a:t>
            </a:r>
          </a:p>
          <a:p>
            <a:pPr algn="l"/>
            <a:r>
              <a:rPr lang="en-GB" sz="900" b="0" dirty="0">
                <a:solidFill>
                  <a:schemeClr val="bg1"/>
                </a:solidFill>
                <a:latin typeface="arial" panose="020B0604020202020204" pitchFamily="34" charset="0"/>
              </a:rPr>
              <a:t>-Python scripts can be executed within Airflow tasks to perform data transformation or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4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PostgreSQL</a:t>
            </a:r>
            <a:endParaRPr dirty="0"/>
          </a:p>
        </p:txBody>
      </p:sp>
      <p:sp>
        <p:nvSpPr>
          <p:cNvPr id="3257" name="Google Shape;3257;p45"/>
          <p:cNvSpPr/>
          <p:nvPr/>
        </p:nvSpPr>
        <p:spPr>
          <a:xfrm>
            <a:off x="1380296" y="2228570"/>
            <a:ext cx="6963604" cy="2148441"/>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5"/>
          <p:cNvGrpSpPr/>
          <p:nvPr/>
        </p:nvGrpSpPr>
        <p:grpSpPr>
          <a:xfrm>
            <a:off x="8186645" y="925129"/>
            <a:ext cx="2297800" cy="347400"/>
            <a:chOff x="7805645" y="2296729"/>
            <a:chExt cx="2297800" cy="347400"/>
          </a:xfrm>
        </p:grpSpPr>
        <p:sp>
          <p:nvSpPr>
            <p:cNvPr id="3304" name="Google Shape;3304;p45"/>
            <p:cNvSpPr/>
            <p:nvPr/>
          </p:nvSpPr>
          <p:spPr>
            <a:xfrm flipH="1">
              <a:off x="8108745" y="257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flipH="1">
              <a:off x="7805645" y="2296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6" name="Google Shape;3306;p45"/>
          <p:cNvGrpSpPr/>
          <p:nvPr/>
        </p:nvGrpSpPr>
        <p:grpSpPr>
          <a:xfrm rot="5400000" flipH="1">
            <a:off x="185402" y="2892328"/>
            <a:ext cx="883262" cy="242091"/>
            <a:chOff x="2300350" y="2601250"/>
            <a:chExt cx="2275275" cy="623625"/>
          </a:xfrm>
        </p:grpSpPr>
        <p:sp>
          <p:nvSpPr>
            <p:cNvPr id="3307" name="Google Shape;33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Icon&#10;&#10;Description automatically generated">
            <a:extLst>
              <a:ext uri="{FF2B5EF4-FFF2-40B4-BE49-F238E27FC236}">
                <a16:creationId xmlns:a16="http://schemas.microsoft.com/office/drawing/2014/main" id="{AA437F8A-5DFE-8FE5-8C8F-09B5FC68F93F}"/>
              </a:ext>
            </a:extLst>
          </p:cNvPr>
          <p:cNvPicPr>
            <a:picLocks noChangeAspect="1"/>
          </p:cNvPicPr>
          <p:nvPr/>
        </p:nvPicPr>
        <p:blipFill>
          <a:blip r:embed="rId3"/>
          <a:stretch>
            <a:fillRect/>
          </a:stretch>
        </p:blipFill>
        <p:spPr>
          <a:xfrm>
            <a:off x="7710881" y="-77679"/>
            <a:ext cx="1620387" cy="1101649"/>
          </a:xfrm>
          <a:prstGeom prst="rect">
            <a:avLst/>
          </a:prstGeom>
        </p:spPr>
      </p:pic>
      <p:sp>
        <p:nvSpPr>
          <p:cNvPr id="7" name="Google Shape;3237;p45">
            <a:extLst>
              <a:ext uri="{FF2B5EF4-FFF2-40B4-BE49-F238E27FC236}">
                <a16:creationId xmlns:a16="http://schemas.microsoft.com/office/drawing/2014/main" id="{B4B36F17-E6B1-B450-E705-9BB863D56410}"/>
              </a:ext>
            </a:extLst>
          </p:cNvPr>
          <p:cNvSpPr txBox="1">
            <a:spLocks/>
          </p:cNvSpPr>
          <p:nvPr/>
        </p:nvSpPr>
        <p:spPr>
          <a:xfrm>
            <a:off x="1612621" y="2280304"/>
            <a:ext cx="6416953" cy="1948796"/>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en-GB" sz="1200" b="0" dirty="0">
                <a:solidFill>
                  <a:schemeClr val="bg1"/>
                </a:solidFill>
                <a:latin typeface="-apple-system"/>
              </a:rPr>
              <a:t>PostgreSQL is commonly used as data storage and retrieval mechanism in data </a:t>
            </a:r>
            <a:r>
              <a:rPr lang="en-GB" sz="1200" b="0" dirty="0" err="1">
                <a:solidFill>
                  <a:schemeClr val="bg1"/>
                </a:solidFill>
                <a:latin typeface="-apple-system"/>
              </a:rPr>
              <a:t>pipelines.It</a:t>
            </a:r>
            <a:r>
              <a:rPr lang="en-GB" sz="1200" b="0" dirty="0">
                <a:solidFill>
                  <a:schemeClr val="bg1"/>
                </a:solidFill>
                <a:latin typeface="-apple-system"/>
              </a:rPr>
              <a:t>  is a very powerful and reliable relational database management system that can handle large volumes of data.</a:t>
            </a:r>
          </a:p>
          <a:p>
            <a:pPr algn="l"/>
            <a:r>
              <a:rPr lang="en-GB" sz="1200" b="0" dirty="0">
                <a:solidFill>
                  <a:schemeClr val="bg1"/>
                </a:solidFill>
                <a:latin typeface="-apple-system"/>
              </a:rPr>
              <a:t>Steps:</a:t>
            </a:r>
          </a:p>
          <a:p>
            <a:pPr algn="l"/>
            <a:r>
              <a:rPr lang="en-GB" sz="1200" b="0" dirty="0">
                <a:solidFill>
                  <a:schemeClr val="bg1"/>
                </a:solidFill>
                <a:latin typeface="-apple-system"/>
              </a:rPr>
              <a:t>1.Data ingestion</a:t>
            </a:r>
          </a:p>
          <a:p>
            <a:pPr algn="l"/>
            <a:r>
              <a:rPr lang="en-GB" sz="1200" b="0" dirty="0">
                <a:solidFill>
                  <a:schemeClr val="bg1"/>
                </a:solidFill>
                <a:latin typeface="-apple-system"/>
              </a:rPr>
              <a:t>2.Data transformation</a:t>
            </a:r>
          </a:p>
          <a:p>
            <a:pPr algn="l"/>
            <a:r>
              <a:rPr lang="en-GB" sz="1200" b="0" dirty="0">
                <a:solidFill>
                  <a:schemeClr val="bg1"/>
                </a:solidFill>
                <a:latin typeface="-apple-system"/>
              </a:rPr>
              <a:t>3.Data storage</a:t>
            </a:r>
          </a:p>
          <a:p>
            <a:pPr algn="l"/>
            <a:r>
              <a:rPr lang="en-GB" sz="1200" b="0" dirty="0">
                <a:solidFill>
                  <a:schemeClr val="bg1"/>
                </a:solidFill>
                <a:latin typeface="-apple-system"/>
              </a:rPr>
              <a:t>4.Data retrieval</a:t>
            </a:r>
          </a:p>
        </p:txBody>
      </p:sp>
      <p:pic>
        <p:nvPicPr>
          <p:cNvPr id="9" name="Picture 8">
            <a:extLst>
              <a:ext uri="{FF2B5EF4-FFF2-40B4-BE49-F238E27FC236}">
                <a16:creationId xmlns:a16="http://schemas.microsoft.com/office/drawing/2014/main" id="{796846FA-1D9B-70A8-E65F-60F7FD79BE21}"/>
              </a:ext>
            </a:extLst>
          </p:cNvPr>
          <p:cNvPicPr>
            <a:picLocks noChangeAspect="1"/>
          </p:cNvPicPr>
          <p:nvPr/>
        </p:nvPicPr>
        <p:blipFill>
          <a:blip r:embed="rId4"/>
          <a:stretch>
            <a:fillRect/>
          </a:stretch>
        </p:blipFill>
        <p:spPr>
          <a:xfrm>
            <a:off x="3176332" y="1054622"/>
            <a:ext cx="2595196" cy="1114603"/>
          </a:xfrm>
          <a:prstGeom prst="rect">
            <a:avLst/>
          </a:prstGeom>
        </p:spPr>
      </p:pic>
    </p:spTree>
    <p:extLst>
      <p:ext uri="{BB962C8B-B14F-4D97-AF65-F5344CB8AC3E}">
        <p14:creationId xmlns:p14="http://schemas.microsoft.com/office/powerpoint/2010/main" val="254524740"/>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906</Words>
  <Application>Microsoft Office PowerPoint</Application>
  <PresentationFormat>On-screen Show (16:9)</PresentationFormat>
  <Paragraphs>98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Consolas</vt:lpstr>
      <vt:lpstr>PT Sans</vt:lpstr>
      <vt:lpstr>Arial</vt:lpstr>
      <vt:lpstr>-apple-system</vt:lpstr>
      <vt:lpstr>Exo</vt:lpstr>
      <vt:lpstr>Roboto Condensed Light</vt:lpstr>
      <vt:lpstr>Data Center Business Plan by Slidesgo</vt:lpstr>
      <vt:lpstr>Binary Bandits Presentation </vt:lpstr>
      <vt:lpstr>Our pledge</vt:lpstr>
      <vt:lpstr> About the project</vt:lpstr>
      <vt:lpstr>TABLE OF CONTENTS</vt:lpstr>
      <vt:lpstr>Project Goals</vt:lpstr>
      <vt:lpstr>Project Goals</vt:lpstr>
      <vt:lpstr>Technologies used </vt:lpstr>
      <vt:lpstr>Python </vt:lpstr>
      <vt:lpstr>PostgreSQL</vt:lpstr>
      <vt:lpstr>Airflow </vt:lpstr>
      <vt:lpstr>Data Sources and data ingestion</vt:lpstr>
      <vt:lpstr>Data sources </vt:lpstr>
      <vt:lpstr>Data ingestion </vt:lpstr>
      <vt:lpstr>Data processing and storage</vt:lpstr>
      <vt:lpstr>Data processing </vt:lpstr>
      <vt:lpstr>Data Pipeline</vt:lpstr>
      <vt:lpstr>Data analysis </vt:lpstr>
      <vt:lpstr>Data analysis </vt:lpstr>
      <vt:lpstr>Data analysis </vt:lpstr>
      <vt:lpstr>Pipeline </vt:lpstr>
      <vt:lpstr>Results</vt:lpstr>
      <vt:lpstr>Visualizations</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Checkmate Presentation</dc:title>
  <dc:creator>44743</dc:creator>
  <cp:lastModifiedBy>Samoil-Bogdan Adascalului (Student)</cp:lastModifiedBy>
  <cp:revision>5</cp:revision>
  <dcterms:modified xsi:type="dcterms:W3CDTF">2023-04-25T20:58:05Z</dcterms:modified>
</cp:coreProperties>
</file>