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93" r:id="rId3"/>
    <p:sldId id="394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2926A-1E40-40C9-810C-6F288F8F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8235CC-9B65-4C60-BCEB-0027E79D6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7B18B-0D83-4391-AFDF-FE3E54C0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342-7051-4856-8FA1-A2FB8851EFF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6AFAA-B35A-4DFB-BB14-B7E695F6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71EF4-C58B-40B1-A17D-7C35C680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0EAC-F65D-4E6E-8F02-E0DA005FE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2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115DE-D900-4D38-B109-FD21961D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C9197A-E8C6-474E-B0D7-9C66E896C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511E0-C5DB-4404-836B-E7EA1DF4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342-7051-4856-8FA1-A2FB8851EFF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DA206-21D2-481B-B954-16D719BC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FF776-E9A9-441C-ADBB-FE5A120F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0EAC-F65D-4E6E-8F02-E0DA005FE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62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445FAB-F881-4B5B-9B6D-E6E393784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B457C2-4FEB-4AD4-81AE-F333DC1D3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E279A-4F6F-4ED0-9E9C-1B7A6CE7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342-7051-4856-8FA1-A2FB8851EFF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132F9-7CBF-46A3-87E4-A688F2EE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FCEE5-DFEB-4CE4-B038-53F2F71C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0EAC-F65D-4E6E-8F02-E0DA005FE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9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1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824000"/>
            <a:ext cx="11345332" cy="45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lang="de-DE" sz="1600" noProof="0" dirty="0" smtClean="0"/>
            </a:lvl2pPr>
            <a:lvl3pPr marL="480472" indent="-245527">
              <a:lnSpc>
                <a:spcPct val="114000"/>
              </a:lnSpc>
              <a:buFont typeface="Symbol" panose="05050102010706020507" pitchFamily="18" charset="2"/>
              <a:buChar char="-"/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 baseline="0"/>
            </a:lvl4pPr>
            <a:lvl5pPr marL="717531" indent="0">
              <a:buNone/>
              <a:defRPr sz="1867"/>
            </a:lvl5pPr>
            <a:lvl6pPr marL="3047924" indent="0">
              <a:buNone/>
              <a:defRPr/>
            </a:lvl6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056000"/>
            <a:ext cx="1134533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2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5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543999"/>
            <a:ext cx="11345332" cy="3840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234945" marR="0" indent="-234945" algn="l" defTabSz="121917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de-DE" sz="1600" noProof="0" dirty="0" smtClean="0"/>
            </a:lvl2pPr>
            <a:lvl3pPr marL="480472" marR="0" indent="-245527" algn="l" defTabSz="121917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 sz="1600" baseline="0"/>
            </a:lvl3pPr>
            <a:lvl4pPr marL="717533" marR="0" indent="-237061" algn="l" defTabSz="121917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056000"/>
            <a:ext cx="11345332" cy="50699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2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1824001"/>
            <a:ext cx="11345332" cy="67374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6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592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1824000"/>
            <a:ext cx="5574547" cy="45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lang="de-DE" sz="1600" noProof="0" dirty="0" smtClean="0"/>
            </a:lvl2pPr>
            <a:lvl3pPr>
              <a:lnSpc>
                <a:spcPct val="114000"/>
              </a:lnSpc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1824000"/>
            <a:ext cx="5574547" cy="45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lang="de-DE" sz="1600" noProof="0" dirty="0" smtClean="0"/>
            </a:lvl2pPr>
            <a:lvl3pPr>
              <a:lnSpc>
                <a:spcPct val="114000"/>
              </a:lnSpc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  <a:p>
            <a:pPr lvl="1"/>
            <a:endParaRPr lang="de-DE" noProof="0" dirty="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056000"/>
            <a:ext cx="1134533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2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01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18240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6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055999"/>
            <a:ext cx="1134533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2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LPL I Name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 hasCustomPrompt="1"/>
          </p:nvPr>
        </p:nvSpPr>
        <p:spPr>
          <a:xfrm>
            <a:off x="422657" y="2544000"/>
            <a:ext cx="5584444" cy="3840000"/>
          </a:xfrm>
          <a:prstGeom prst="rect">
            <a:avLst/>
          </a:prstGeom>
        </p:spPr>
        <p:txBody>
          <a:bodyPr lIns="0" rIns="0"/>
          <a:lstStyle>
            <a:lvl1pPr marL="0">
              <a:lnSpc>
                <a:spcPct val="114000"/>
              </a:lnSpc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sz="1600"/>
            </a:lvl2pPr>
            <a:lvl3pPr>
              <a:lnSpc>
                <a:spcPct val="114000"/>
              </a:lnSpc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  <a:p>
            <a:pPr lvl="1"/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544000"/>
            <a:ext cx="5573856" cy="38400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6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131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056000"/>
            <a:ext cx="1134533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2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LPL I Name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544000"/>
            <a:ext cx="12192000" cy="4320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5454" y="18240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3601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23999"/>
            <a:ext cx="12192000" cy="50400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6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056000"/>
            <a:ext cx="1134533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2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43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nachwe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1824000"/>
            <a:ext cx="5574547" cy="45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lang="de-DE" sz="1600" noProof="0" dirty="0" smtClean="0"/>
            </a:lvl2pPr>
            <a:lvl3pPr>
              <a:lnSpc>
                <a:spcPct val="114000"/>
              </a:lnSpc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  <a:p>
            <a:pPr lvl="1"/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1824000"/>
            <a:ext cx="5574547" cy="45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lang="de-DE" sz="1600" noProof="0" dirty="0" smtClean="0"/>
            </a:lvl2pPr>
            <a:lvl3pPr>
              <a:lnSpc>
                <a:spcPct val="114000"/>
              </a:lnSpc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  <a:p>
            <a:pPr lvl="1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432000" y="1056000"/>
            <a:ext cx="2620910" cy="514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200" dirty="0">
                <a:latin typeface="+mn-lt"/>
              </a:rPr>
              <a:t>Bildnachweise</a:t>
            </a:r>
          </a:p>
        </p:txBody>
      </p:sp>
    </p:spTree>
    <p:extLst>
      <p:ext uri="{BB962C8B-B14F-4D97-AF65-F5344CB8AC3E}">
        <p14:creationId xmlns:p14="http://schemas.microsoft.com/office/powerpoint/2010/main" val="41405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94044-4B81-4E13-B818-1FDBAF11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712B4-6B75-4CA8-B534-9D4B4D6F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63303-5A66-49AF-B0CB-534355BE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342-7051-4856-8FA1-A2FB8851EFF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E3FCC-E89C-4B6E-9430-EE60ED5E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3E86C-0F88-403E-8CE6-BE95CD59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0EAC-F65D-4E6E-8F02-E0DA005FE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2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1824000"/>
            <a:ext cx="5574547" cy="45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lang="de-DE" sz="1600" noProof="0" dirty="0" smtClean="0"/>
            </a:lvl2pPr>
            <a:lvl3pPr>
              <a:lnSpc>
                <a:spcPct val="114000"/>
              </a:lnSpc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  <a:p>
            <a:pPr lvl="1"/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1824000"/>
            <a:ext cx="5574547" cy="45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lang="de-DE" sz="1600" noProof="0" dirty="0" smtClean="0"/>
            </a:lvl2pPr>
            <a:lvl3pPr>
              <a:lnSpc>
                <a:spcPct val="114000"/>
              </a:lnSpc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  <a:p>
            <a:pPr lvl="1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432001" y="1056000"/>
            <a:ext cx="2095125" cy="514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200" dirty="0">
                <a:latin typeface="+mn-lt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8643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_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Fahnen_HG.jpg"/>
          <p:cNvPicPr>
            <a:picLocks noChangeAspect="1"/>
          </p:cNvPicPr>
          <p:nvPr userDrawn="1"/>
        </p:nvPicPr>
        <p:blipFill>
          <a:blip r:embed="rId2" cstate="screen"/>
          <a:srcRect l="398" t="14167" b="10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432000" y="1056000"/>
            <a:ext cx="7680000" cy="57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DE" sz="3200" dirty="0">
                <a:solidFill>
                  <a:schemeClr val="bg1"/>
                </a:solidFill>
                <a:latin typeface="+mn-lt"/>
              </a:rPr>
              <a:t>Danke für</a:t>
            </a:r>
            <a:r>
              <a:rPr lang="de-DE" sz="3200" baseline="0" dirty="0">
                <a:solidFill>
                  <a:schemeClr val="bg1"/>
                </a:solidFill>
                <a:latin typeface="+mn-lt"/>
              </a:rPr>
              <a:t> Ihre Aufmerksamkeit!</a:t>
            </a:r>
            <a:endParaRPr lang="de-DE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480001" y="4944001"/>
            <a:ext cx="2564805" cy="11928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de-DE" sz="5333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Planen – Gestalten – Bauen</a:t>
            </a:r>
            <a:endParaRPr lang="de-DE" sz="1600" i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992001"/>
            <a:ext cx="1847397" cy="75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18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_engl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Fahnen_HG.jpg"/>
          <p:cNvPicPr>
            <a:picLocks noChangeAspect="1"/>
          </p:cNvPicPr>
          <p:nvPr userDrawn="1"/>
        </p:nvPicPr>
        <p:blipFill>
          <a:blip r:embed="rId2" cstate="screen"/>
          <a:srcRect l="398" t="14167" b="10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431999" y="1056000"/>
            <a:ext cx="7680000" cy="57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Thank you for your attention!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992001"/>
            <a:ext cx="1847397" cy="755905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480001" y="4944001"/>
            <a:ext cx="1957267" cy="11928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de-DE" sz="5333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Plan – Design – </a:t>
            </a:r>
            <a:r>
              <a:rPr lang="de-DE" sz="1600" dirty="0" err="1">
                <a:solidFill>
                  <a:schemeClr val="bg1"/>
                </a:solidFill>
                <a:latin typeface="+mn-lt"/>
              </a:rPr>
              <a:t>Build</a:t>
            </a:r>
            <a:endParaRPr lang="de-DE" sz="16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25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A9686-D207-425B-8ABA-CC1F5822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BC1AC-B167-4F25-A723-4B379E06F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BDE59-259D-4231-8E49-CD4F8600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342-7051-4856-8FA1-A2FB8851EFF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E63D2-6F26-404E-91A6-2E3FDE4F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27BB4-5309-4446-8F2D-35BC845C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0EAC-F65D-4E6E-8F02-E0DA005FE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2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3A4C4-B3BF-4FD3-B59B-5CD967A1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2C269-F87B-4196-8408-34D1328B0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84BC58-32B8-4921-B89A-35D45B062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4FF4-993A-4BC1-8545-B644435E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342-7051-4856-8FA1-A2FB8851EFF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54BCF-CD8C-4AF0-BB2E-B3A71E00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EBBCA-4FC2-4F59-9A6D-96FBF761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0EAC-F65D-4E6E-8F02-E0DA005FE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3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679EF-E338-4837-8F3A-23DE14C5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C8939-9857-4851-99B1-7F662F050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EA60FE-5F3E-4071-B9A0-5627BBB20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DD7ACC-7CD0-43B7-852A-5B152728C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9A7A1D-A19A-4010-BDBD-839F18B8E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D89CD6-FD0E-434A-975E-6F524192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342-7051-4856-8FA1-A2FB8851EFF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479606-40F4-4B76-B874-1CF4032D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8512AF-634E-4553-B98B-6F82530E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0EAC-F65D-4E6E-8F02-E0DA005FE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3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10F9E-4DE0-40FC-878D-2F42E6C5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C8270B-5D33-44D4-8189-F314B5D3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342-7051-4856-8FA1-A2FB8851EFF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86FA88-9284-4E2E-95E9-0E47A971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15556-D518-4BF9-8287-51B94649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0EAC-F65D-4E6E-8F02-E0DA005FE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0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06D1B6-E498-41E4-ADBE-DA5BAA86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342-7051-4856-8FA1-A2FB8851EFF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A9DF19-A448-4444-AA51-8C8A8FC7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40F53-21C3-4C3C-8827-76AAFC9B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0EAC-F65D-4E6E-8F02-E0DA005FE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8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D7516-98AE-48E2-AAF8-AF771B45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D6845-7310-4A2D-B2BB-AA3D31FB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F69D23-4405-4219-A0FC-E2E3DE381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085A9A-289B-4CAB-BBC6-D4283B3F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342-7051-4856-8FA1-A2FB8851EFF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6165E-4AF6-41E6-B10A-114354CB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3499B-CCF0-466A-AD76-27D4CC8F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0EAC-F65D-4E6E-8F02-E0DA005FE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2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244CC-BE49-4929-9A1B-E7433DD2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7ADAC0-0371-42FC-B53F-55A3442FA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51E01-5C99-4BDE-B30C-B99D8C798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E4A65-73CA-493C-9D1A-0DAED4B0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342-7051-4856-8FA1-A2FB8851EFF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41F2DE-74B7-43FF-9A5C-44B46273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03CA2-D40C-4C80-8914-D1A01957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0EAC-F65D-4E6E-8F02-E0DA005FE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DF3F4B-6B50-43B8-8DF9-3F84E7E6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B92A0-81D5-4DCC-B8A7-7F327DB66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655CC-548A-4F28-86F2-0983B9A27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9342-7051-4856-8FA1-A2FB8851EFF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7EF67-162C-4B05-813D-E720FB880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24D79-4C2B-4A68-86ED-963FB5616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00EAC-F65D-4E6E-8F02-E0DA005FE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9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LPL I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9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33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CE58CB1E-F828-4F11-99E0-327109AF9DA4}" type="slidenum">
              <a:rPr lang="de-DE">
                <a:solidFill>
                  <a:prstClr val="black"/>
                </a:solidFill>
                <a:latin typeface="Arial" charset="0"/>
                <a:cs typeface="Arial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prstClr val="black"/>
                </a:solidFill>
                <a:latin typeface="Arial" charset="0"/>
                <a:cs typeface="Arial" charset="0"/>
              </a:rPr>
              <a:t>LPL I Name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753B8F7D-AE09-4D63-9C75-C1F2B2CD28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3334" y="497963"/>
            <a:ext cx="11345333" cy="5975351"/>
          </a:xfrm>
          <a:prstGeom prst="rect">
            <a:avLst/>
          </a:prstGeom>
        </p:spPr>
        <p:txBody>
          <a:bodyPr/>
          <a:lstStyle/>
          <a:p>
            <a:r>
              <a:rPr lang="de-DE" u="sng" dirty="0"/>
              <a:t>Anfangspunkt:</a:t>
            </a:r>
            <a:br>
              <a:rPr lang="de-DE" dirty="0"/>
            </a:br>
            <a:r>
              <a:rPr lang="de-DE" sz="2133" dirty="0"/>
              <a:t>1) 8800 Samples; </a:t>
            </a:r>
            <a:br>
              <a:rPr lang="de-DE" sz="2133" dirty="0"/>
            </a:br>
            <a:r>
              <a:rPr lang="de-DE" sz="2133" dirty="0"/>
              <a:t>2) Epsilon=1e-3;</a:t>
            </a:r>
            <a:br>
              <a:rPr lang="de-DE" sz="2133" dirty="0"/>
            </a:br>
            <a:r>
              <a:rPr lang="de-DE" sz="2133" dirty="0"/>
              <a:t>3) %%</a:t>
            </a:r>
            <a:r>
              <a:rPr lang="de-DE" sz="2133" dirty="0" err="1"/>
              <a:t>Creating</a:t>
            </a:r>
            <a:r>
              <a:rPr lang="de-DE" sz="2133" dirty="0"/>
              <a:t> Samples 2) </a:t>
            </a:r>
            <a:r>
              <a:rPr lang="de-DE" sz="2133" dirty="0">
                <a:sym typeface="Wingdings" panose="05000000000000000000" pitchFamily="2" charset="2"/>
              </a:rPr>
              <a:t> Entfernt [Line799 – Line810];</a:t>
            </a:r>
            <a:br>
              <a:rPr lang="de-DE" sz="2133" dirty="0">
                <a:sym typeface="Wingdings" panose="05000000000000000000" pitchFamily="2" charset="2"/>
              </a:rPr>
            </a:br>
            <a:r>
              <a:rPr lang="de-DE" sz="2133" dirty="0">
                <a:sym typeface="Wingdings" panose="05000000000000000000" pitchFamily="2" charset="2"/>
              </a:rPr>
              <a:t>4) i</a:t>
            </a:r>
            <a:r>
              <a:rPr lang="en-US" sz="2133" dirty="0">
                <a:sym typeface="Wingdings" panose="05000000000000000000" pitchFamily="2" charset="2"/>
              </a:rPr>
              <a:t>n 1st for-</a:t>
            </a:r>
            <a:r>
              <a:rPr lang="en-US" sz="2133" dirty="0" err="1">
                <a:sym typeface="Wingdings" panose="05000000000000000000" pitchFamily="2" charset="2"/>
              </a:rPr>
              <a:t>Schleifen</a:t>
            </a:r>
            <a:r>
              <a:rPr lang="en-US" sz="2133" dirty="0">
                <a:sym typeface="Wingdings" panose="05000000000000000000" pitchFamily="2" charset="2"/>
              </a:rPr>
              <a:t> (50/50 </a:t>
            </a:r>
            <a:r>
              <a:rPr lang="en-US" sz="2133" dirty="0" err="1">
                <a:sym typeface="Wingdings" panose="05000000000000000000" pitchFamily="2" charset="2"/>
              </a:rPr>
              <a:t>Feasi</a:t>
            </a:r>
            <a:r>
              <a:rPr lang="en-US" sz="2133" dirty="0">
                <a:sym typeface="Wingdings" panose="05000000000000000000" pitchFamily="2" charset="2"/>
              </a:rPr>
              <a:t>/</a:t>
            </a:r>
            <a:r>
              <a:rPr lang="en-US" sz="2133" dirty="0" err="1">
                <a:sym typeface="Wingdings" panose="05000000000000000000" pitchFamily="2" charset="2"/>
              </a:rPr>
              <a:t>Infeasi</a:t>
            </a:r>
            <a:r>
              <a:rPr lang="en-US" sz="2133" dirty="0">
                <a:sym typeface="Wingdings" panose="05000000000000000000" pitchFamily="2" charset="2"/>
              </a:rPr>
              <a:t>) [Line461-482];</a:t>
            </a:r>
            <a:br>
              <a:rPr lang="en-US" sz="2133" dirty="0">
                <a:sym typeface="Wingdings" panose="05000000000000000000" pitchFamily="2" charset="2"/>
              </a:rPr>
            </a:br>
            <a:r>
              <a:rPr lang="en-US" sz="2133" dirty="0">
                <a:sym typeface="Wingdings" panose="05000000000000000000" pitchFamily="2" charset="2"/>
              </a:rPr>
              <a:t>    (</a:t>
            </a:r>
            <a:r>
              <a:rPr lang="en-US" sz="2133" dirty="0" err="1">
                <a:solidFill>
                  <a:srgbClr val="FF0000"/>
                </a:solidFill>
                <a:sym typeface="Wingdings" panose="05000000000000000000" pitchFamily="2" charset="2"/>
              </a:rPr>
              <a:t>jeder</a:t>
            </a:r>
            <a:r>
              <a:rPr lang="en-US" sz="2133" dirty="0">
                <a:solidFill>
                  <a:srgbClr val="FF0000"/>
                </a:solidFill>
                <a:sym typeface="Wingdings" panose="05000000000000000000" pitchFamily="2" charset="2"/>
              </a:rPr>
              <a:t> Iteration max 400pro/400neg // </a:t>
            </a:r>
            <a:r>
              <a:rPr lang="en-US" sz="2133" dirty="0" err="1">
                <a:solidFill>
                  <a:srgbClr val="FF0000"/>
                </a:solidFill>
                <a:sym typeface="Wingdings" panose="05000000000000000000" pitchFamily="2" charset="2"/>
              </a:rPr>
              <a:t>wenn</a:t>
            </a:r>
            <a:r>
              <a:rPr lang="en-US" sz="2133" dirty="0">
                <a:solidFill>
                  <a:srgbClr val="FF0000"/>
                </a:solidFill>
                <a:sym typeface="Wingdings" panose="05000000000000000000" pitchFamily="2" charset="2"/>
              </a:rPr>
              <a:t> while-loop </a:t>
            </a:r>
            <a:r>
              <a:rPr lang="en-US" sz="2133" dirty="0" err="1">
                <a:solidFill>
                  <a:srgbClr val="FF0000"/>
                </a:solidFill>
                <a:sym typeface="Wingdings" panose="05000000000000000000" pitchFamily="2" charset="2"/>
              </a:rPr>
              <a:t>größer</a:t>
            </a:r>
            <a:r>
              <a:rPr lang="en-US" sz="2133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133" dirty="0" err="1">
                <a:solidFill>
                  <a:srgbClr val="FF0000"/>
                </a:solidFill>
                <a:sym typeface="Wingdings" panose="05000000000000000000" pitchFamily="2" charset="2"/>
              </a:rPr>
              <a:t>als</a:t>
            </a:r>
            <a:r>
              <a:rPr lang="en-US" sz="2133" dirty="0">
                <a:solidFill>
                  <a:srgbClr val="FF0000"/>
                </a:solidFill>
                <a:sym typeface="Wingdings" panose="05000000000000000000" pitchFamily="2" charset="2"/>
              </a:rPr>
              <a:t> 20 Iteration, </a:t>
            </a:r>
            <a:r>
              <a:rPr lang="en-US" sz="2133" dirty="0" err="1">
                <a:solidFill>
                  <a:srgbClr val="FF0000"/>
                </a:solidFill>
                <a:sym typeface="Wingdings" panose="05000000000000000000" pitchFamily="2" charset="2"/>
              </a:rPr>
              <a:t>dann</a:t>
            </a:r>
            <a:r>
              <a:rPr lang="en-US" sz="2133" dirty="0">
                <a:solidFill>
                  <a:srgbClr val="FF0000"/>
                </a:solidFill>
                <a:sym typeface="Wingdings" panose="05000000000000000000" pitchFamily="2" charset="2"/>
              </a:rPr>
              <a:t> break, und 400pro </a:t>
            </a:r>
            <a:r>
              <a:rPr lang="en-US" sz="2133" dirty="0" err="1">
                <a:solidFill>
                  <a:srgbClr val="FF0000"/>
                </a:solidFill>
                <a:sym typeface="Wingdings" panose="05000000000000000000" pitchFamily="2" charset="2"/>
              </a:rPr>
              <a:t>oder</a:t>
            </a:r>
            <a:r>
              <a:rPr lang="en-US" sz="2133" dirty="0">
                <a:solidFill>
                  <a:srgbClr val="FF0000"/>
                </a:solidFill>
                <a:sym typeface="Wingdings" panose="05000000000000000000" pitchFamily="2" charset="2"/>
              </a:rPr>
              <a:t> 400neg in </a:t>
            </a:r>
            <a:r>
              <a:rPr lang="en-US" sz="2133" dirty="0" err="1">
                <a:solidFill>
                  <a:srgbClr val="FF0000"/>
                </a:solidFill>
                <a:sym typeface="Wingdings" panose="05000000000000000000" pitchFamily="2" charset="2"/>
              </a:rPr>
              <a:t>dieser</a:t>
            </a:r>
            <a:r>
              <a:rPr lang="en-US" sz="2133" dirty="0">
                <a:solidFill>
                  <a:srgbClr val="FF0000"/>
                </a:solidFill>
                <a:sym typeface="Wingdings" panose="05000000000000000000" pitchFamily="2" charset="2"/>
              </a:rPr>
              <a:t> “Fraction” </a:t>
            </a:r>
            <a:r>
              <a:rPr lang="en-US" sz="2133" dirty="0" err="1">
                <a:solidFill>
                  <a:srgbClr val="FF0000"/>
                </a:solidFill>
                <a:sym typeface="Wingdings" panose="05000000000000000000" pitchFamily="2" charset="2"/>
              </a:rPr>
              <a:t>speichen</a:t>
            </a:r>
            <a:r>
              <a:rPr lang="en-US" sz="2133" dirty="0">
                <a:sym typeface="Wingdings" panose="05000000000000000000" pitchFamily="2" charset="2"/>
              </a:rPr>
              <a:t>)</a:t>
            </a:r>
            <a:br>
              <a:rPr lang="en-US" sz="2133" dirty="0">
                <a:sym typeface="Wingdings" panose="05000000000000000000" pitchFamily="2" charset="2"/>
              </a:rPr>
            </a:br>
            <a:br>
              <a:rPr lang="en-US" sz="2133" dirty="0">
                <a:sym typeface="Wingdings" panose="05000000000000000000" pitchFamily="2" charset="2"/>
              </a:rPr>
            </a:br>
            <a:r>
              <a:rPr lang="en-US" sz="2133" dirty="0">
                <a:sym typeface="Wingdings" panose="05000000000000000000" pitchFamily="2" charset="2"/>
              </a:rPr>
              <a:t>5) </a:t>
            </a:r>
            <a:r>
              <a:rPr lang="en-US" sz="2133" dirty="0">
                <a:solidFill>
                  <a:srgbClr val="FF0000"/>
                </a:solidFill>
                <a:sym typeface="Wingdings" panose="05000000000000000000" pitchFamily="2" charset="2"/>
              </a:rPr>
              <a:t>Frac = 20;</a:t>
            </a:r>
            <a:br>
              <a:rPr lang="en-US" sz="2133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2133" dirty="0">
                <a:sym typeface="Wingdings" panose="05000000000000000000" pitchFamily="2" charset="2"/>
              </a:rPr>
              <a:t>6) </a:t>
            </a:r>
            <a:r>
              <a:rPr lang="en-US" sz="2133" dirty="0" err="1">
                <a:sym typeface="Wingdings" panose="05000000000000000000" pitchFamily="2" charset="2"/>
              </a:rPr>
              <a:t>N_temp</a:t>
            </a:r>
            <a:r>
              <a:rPr lang="en-US" sz="2133" dirty="0">
                <a:sym typeface="Wingdings" panose="05000000000000000000" pitchFamily="2" charset="2"/>
              </a:rPr>
              <a:t> = 1e6;</a:t>
            </a:r>
            <a:br>
              <a:rPr lang="en-US" sz="2133" dirty="0">
                <a:sym typeface="Wingdings" panose="05000000000000000000" pitchFamily="2" charset="2"/>
              </a:rPr>
            </a:br>
            <a:r>
              <a:rPr lang="en-US" sz="2133" dirty="0">
                <a:sym typeface="Wingdings" panose="05000000000000000000" pitchFamily="2" charset="2"/>
              </a:rPr>
              <a:t>7) </a:t>
            </a:r>
            <a:r>
              <a:rPr lang="nl-NL" sz="2133" dirty="0">
                <a:sym typeface="Wingdings" panose="05000000000000000000" pitchFamily="2" charset="2"/>
              </a:rPr>
              <a:t>Loop c(1,2)= [1:5]*5, SVM best nehmen [Line527-614] (acc&gt;</a:t>
            </a:r>
            <a:r>
              <a:rPr lang="nl-NL" sz="2133" dirty="0">
                <a:solidFill>
                  <a:srgbClr val="FF0000"/>
                </a:solidFill>
                <a:sym typeface="Wingdings" panose="05000000000000000000" pitchFamily="2" charset="2"/>
              </a:rPr>
              <a:t>0.88</a:t>
            </a:r>
            <a:r>
              <a:rPr lang="nl-NL" sz="2133" dirty="0">
                <a:sym typeface="Wingdings" panose="05000000000000000000" pitchFamily="2" charset="2"/>
              </a:rPr>
              <a:t>, fp kleinst wählen)</a:t>
            </a:r>
            <a:br>
              <a:rPr lang="nl-NL" sz="2133" dirty="0">
                <a:sym typeface="Wingdings" panose="05000000000000000000" pitchFamily="2" charset="2"/>
              </a:rPr>
            </a:br>
            <a:r>
              <a:rPr lang="nl-NL" sz="2133" dirty="0">
                <a:sym typeface="Wingdings" panose="05000000000000000000" pitchFamily="2" charset="2"/>
              </a:rPr>
              <a:t>8) Mass negative Samples [Line885-901] </a:t>
            </a:r>
            <a:r>
              <a:rPr lang="nl-NL" sz="2133" dirty="0">
                <a:solidFill>
                  <a:srgbClr val="FF0000"/>
                </a:solidFill>
                <a:sym typeface="Wingdings" panose="05000000000000000000" pitchFamily="2" charset="2"/>
              </a:rPr>
              <a:t>mit nährste Masse * 1.2</a:t>
            </a:r>
            <a:br>
              <a:rPr lang="nl-NL" sz="2133" dirty="0">
                <a:sym typeface="Wingdings" panose="05000000000000000000" pitchFamily="2" charset="2"/>
              </a:rPr>
            </a:br>
            <a:r>
              <a:rPr lang="nl-NL" sz="2133" dirty="0">
                <a:sym typeface="Wingdings" panose="05000000000000000000" pitchFamily="2" charset="2"/>
              </a:rPr>
              <a:t>9) Ihsdesign  rand [Line467-472]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5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EDB5F-F207-4B61-8931-34AEFD36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2576E-73B8-4C86-9005-86E45D8B3A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253EE0-0449-433A-92CF-7FECE1F6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3" y="228154"/>
            <a:ext cx="5118815" cy="6401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1B54F5-6D5F-48CB-B761-A764B995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61"/>
            <a:ext cx="5858453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58363E-E409-4BF1-9508-CCF32B8BA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382" y="5657668"/>
            <a:ext cx="6719237" cy="10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8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751212F-370B-4D57-BDB9-2E7DD827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9" y="4006668"/>
            <a:ext cx="4344007" cy="20068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D4F14CA-B3D4-4D42-881E-8AC68324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193" y="1952610"/>
            <a:ext cx="4229691" cy="19687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29F3021-6431-409F-98C3-C51A6812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56" y="1941709"/>
            <a:ext cx="4280497" cy="19687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8BE7C-B738-4927-BB83-7755D343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CE58CB1E-F828-4F11-99E0-327109AF9DA4}" type="slidenum">
              <a:rPr lang="de-DE">
                <a:solidFill>
                  <a:prstClr val="black"/>
                </a:solidFill>
                <a:latin typeface="Arial" charset="0"/>
                <a:cs typeface="Arial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7AEBB-53FC-41B0-A350-B5DDDBDC5F1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2520" y="6473314"/>
            <a:ext cx="8619040" cy="365125"/>
          </a:xfrm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prstClr val="black"/>
                </a:solidFill>
                <a:latin typeface="Arial" charset="0"/>
                <a:cs typeface="Arial" charset="0"/>
              </a:rPr>
              <a:t>LPL I Name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1416AD-0A19-4EE3-BF4B-0AE99595C84E}"/>
              </a:ext>
            </a:extLst>
          </p:cNvPr>
          <p:cNvGraphicFramePr>
            <a:graphicFrameLocks noGrp="1"/>
          </p:cNvGraphicFramePr>
          <p:nvPr/>
        </p:nvGraphicFramePr>
        <p:xfrm>
          <a:off x="221255" y="343079"/>
          <a:ext cx="11345335" cy="138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533">
                  <a:extLst>
                    <a:ext uri="{9D8B030D-6E8A-4147-A177-3AD203B41FA5}">
                      <a16:colId xmlns:a16="http://schemas.microsoft.com/office/drawing/2014/main" val="861042177"/>
                    </a:ext>
                  </a:extLst>
                </a:gridCol>
                <a:gridCol w="977028">
                  <a:extLst>
                    <a:ext uri="{9D8B030D-6E8A-4147-A177-3AD203B41FA5}">
                      <a16:colId xmlns:a16="http://schemas.microsoft.com/office/drawing/2014/main" val="1030275741"/>
                    </a:ext>
                  </a:extLst>
                </a:gridCol>
                <a:gridCol w="1658468">
                  <a:extLst>
                    <a:ext uri="{9D8B030D-6E8A-4147-A177-3AD203B41FA5}">
                      <a16:colId xmlns:a16="http://schemas.microsoft.com/office/drawing/2014/main" val="260539326"/>
                    </a:ext>
                  </a:extLst>
                </a:gridCol>
                <a:gridCol w="950259">
                  <a:extLst>
                    <a:ext uri="{9D8B030D-6E8A-4147-A177-3AD203B41FA5}">
                      <a16:colId xmlns:a16="http://schemas.microsoft.com/office/drawing/2014/main" val="4105249888"/>
                    </a:ext>
                  </a:extLst>
                </a:gridCol>
                <a:gridCol w="952379">
                  <a:extLst>
                    <a:ext uri="{9D8B030D-6E8A-4147-A177-3AD203B41FA5}">
                      <a16:colId xmlns:a16="http://schemas.microsoft.com/office/drawing/2014/main" val="4019205681"/>
                    </a:ext>
                  </a:extLst>
                </a:gridCol>
                <a:gridCol w="975036">
                  <a:extLst>
                    <a:ext uri="{9D8B030D-6E8A-4147-A177-3AD203B41FA5}">
                      <a16:colId xmlns:a16="http://schemas.microsoft.com/office/drawing/2014/main" val="3527040000"/>
                    </a:ext>
                  </a:extLst>
                </a:gridCol>
                <a:gridCol w="1004047">
                  <a:extLst>
                    <a:ext uri="{9D8B030D-6E8A-4147-A177-3AD203B41FA5}">
                      <a16:colId xmlns:a16="http://schemas.microsoft.com/office/drawing/2014/main" val="1150888172"/>
                    </a:ext>
                  </a:extLst>
                </a:gridCol>
                <a:gridCol w="950259">
                  <a:extLst>
                    <a:ext uri="{9D8B030D-6E8A-4147-A177-3AD203B41FA5}">
                      <a16:colId xmlns:a16="http://schemas.microsoft.com/office/drawing/2014/main" val="4191539632"/>
                    </a:ext>
                  </a:extLst>
                </a:gridCol>
                <a:gridCol w="1030939">
                  <a:extLst>
                    <a:ext uri="{9D8B030D-6E8A-4147-A177-3AD203B41FA5}">
                      <a16:colId xmlns:a16="http://schemas.microsoft.com/office/drawing/2014/main" val="3598814267"/>
                    </a:ext>
                  </a:extLst>
                </a:gridCol>
                <a:gridCol w="1712387">
                  <a:extLst>
                    <a:ext uri="{9D8B030D-6E8A-4147-A177-3AD203B41FA5}">
                      <a16:colId xmlns:a16="http://schemas.microsoft.com/office/drawing/2014/main" val="231053942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r>
                        <a:rPr lang="de-DE" altLang="zh-CN" sz="1500" dirty="0"/>
                        <a:t>Parameter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/>
                        <a:t>Wert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/>
                        <a:t>Effekt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 err="1"/>
                        <a:t>Class_Samples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 err="1"/>
                        <a:t>Mass_Samples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/>
                        <a:t>Class=1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/>
                        <a:t>Class=-1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/>
                        <a:t>Y_class2==-1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/>
                        <a:t>Optimale Design enthalten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/>
                        <a:t>Smooth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2057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500" dirty="0" err="1"/>
                        <a:t>ratio</a:t>
                      </a:r>
                      <a:endParaRPr lang="zh-CN" altLang="en-US" sz="1500" dirty="0"/>
                    </a:p>
                    <a:p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500" dirty="0"/>
                        <a:t>1</a:t>
                      </a:r>
                      <a:endParaRPr lang="zh-CN" altLang="en-US" sz="1500" dirty="0"/>
                    </a:p>
                    <a:p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500" dirty="0"/>
                        <a:t>Viel besser als vorheriger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/>
                        <a:t>9873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/>
                        <a:t>7913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>
                          <a:solidFill>
                            <a:schemeClr val="tx1"/>
                          </a:solidFill>
                        </a:rPr>
                        <a:t>4390</a:t>
                      </a:r>
                    </a:p>
                    <a:p>
                      <a:r>
                        <a:rPr lang="de-DE" altLang="zh-CN" sz="1500" dirty="0">
                          <a:solidFill>
                            <a:srgbClr val="FF0000"/>
                          </a:solidFill>
                        </a:rPr>
                        <a:t>(3545)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>
                          <a:solidFill>
                            <a:schemeClr val="tx1"/>
                          </a:solidFill>
                        </a:rPr>
                        <a:t>5483</a:t>
                      </a:r>
                    </a:p>
                    <a:p>
                      <a:r>
                        <a:rPr lang="de-DE" altLang="zh-CN" sz="1500" dirty="0">
                          <a:solidFill>
                            <a:srgbClr val="FF0000"/>
                          </a:solidFill>
                        </a:rPr>
                        <a:t>(3655)</a:t>
                      </a:r>
                      <a:endParaRPr lang="zh-CN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/>
                        <a:t>1073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/>
                        <a:t>5/6 K2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500" dirty="0"/>
                        <a:t>akzeptabel</a:t>
                      </a:r>
                      <a:endParaRPr lang="zh-CN" altLang="en-US" sz="15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704438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B28BB8DA-BF0E-4CE1-A11F-4F8CE038D678}"/>
              </a:ext>
            </a:extLst>
          </p:cNvPr>
          <p:cNvSpPr/>
          <p:nvPr/>
        </p:nvSpPr>
        <p:spPr>
          <a:xfrm>
            <a:off x="1928172" y="2742645"/>
            <a:ext cx="866661" cy="243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A00CB0-59BA-4183-958E-0C140C2E0C05}"/>
              </a:ext>
            </a:extLst>
          </p:cNvPr>
          <p:cNvSpPr/>
          <p:nvPr/>
        </p:nvSpPr>
        <p:spPr>
          <a:xfrm>
            <a:off x="1928171" y="4846742"/>
            <a:ext cx="866661" cy="243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E2A535-1FE1-4A09-A0E5-6C6EEEAAA008}"/>
              </a:ext>
            </a:extLst>
          </p:cNvPr>
          <p:cNvSpPr/>
          <p:nvPr/>
        </p:nvSpPr>
        <p:spPr>
          <a:xfrm>
            <a:off x="6313708" y="2746434"/>
            <a:ext cx="866661" cy="243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F077555F-2DDF-4ED0-8D84-076B310CA1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27635" y="5137288"/>
            <a:ext cx="613544" cy="519029"/>
          </a:xfrm>
          <a:prstGeom prst="bentConnector3">
            <a:avLst>
              <a:gd name="adj1" fmla="val 100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4D5060E-5054-4617-BBDD-1CF25A64505A}"/>
              </a:ext>
            </a:extLst>
          </p:cNvPr>
          <p:cNvSpPr txBox="1"/>
          <p:nvPr/>
        </p:nvSpPr>
        <p:spPr>
          <a:xfrm>
            <a:off x="5967411" y="5396803"/>
            <a:ext cx="2203373" cy="71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2133" dirty="0"/>
              <a:t> </a:t>
            </a:r>
            <a:r>
              <a:rPr lang="de-DE" altLang="zh-CN" sz="2133" dirty="0" err="1"/>
              <a:t>Feasible</a:t>
            </a:r>
            <a:r>
              <a:rPr lang="de-DE" altLang="zh-CN" sz="2133" dirty="0"/>
              <a:t>: 7913</a:t>
            </a:r>
          </a:p>
          <a:p>
            <a:pPr>
              <a:lnSpc>
                <a:spcPct val="114000"/>
              </a:lnSpc>
            </a:pPr>
            <a:r>
              <a:rPr lang="de-DE" altLang="zh-CN" sz="2133" dirty="0"/>
              <a:t> </a:t>
            </a:r>
            <a:r>
              <a:rPr lang="de-DE" altLang="zh-CN" sz="2133" dirty="0" err="1"/>
              <a:t>Unfeasible</a:t>
            </a:r>
            <a:r>
              <a:rPr lang="de-DE" altLang="zh-CN" sz="2133" dirty="0"/>
              <a:t>: 1469</a:t>
            </a:r>
            <a:endParaRPr lang="zh-CN" altLang="en-US" sz="2133" dirty="0" err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938E88-32E3-402F-879B-FEF9AE3E4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2983" y="2047971"/>
            <a:ext cx="1509823" cy="44253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4CFB48-9FF9-47F2-A32F-C2F440DD2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668" y="4422050"/>
            <a:ext cx="2464144" cy="660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994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EDB5F-F207-4B61-8931-34AEFD36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2576E-73B8-4C86-9005-86E45D8B3A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404941-1B7C-4DCC-9939-9B65C7E1B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75"/>
            <a:ext cx="12192000" cy="64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0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EDB5F-F207-4B61-8931-34AEFD36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2576E-73B8-4C86-9005-86E45D8B3A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65716F-63BD-4C94-ADFE-D78262EFE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92"/>
            <a:ext cx="12192000" cy="651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EDB5F-F207-4B61-8931-34AEFD36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2576E-73B8-4C86-9005-86E45D8B3A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E0A34F-B84A-44AC-A82A-54125973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245" y="1125867"/>
            <a:ext cx="2006880" cy="53474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51896C-D618-4290-8FBB-9CF54F8AC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2" y="363760"/>
            <a:ext cx="8472083" cy="1524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959D52-A20B-48DE-87E0-8658FCDB1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643"/>
          <a:stretch/>
        </p:blipFill>
        <p:spPr>
          <a:xfrm>
            <a:off x="294960" y="1887975"/>
            <a:ext cx="8421275" cy="15410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2D046F-D8E6-4EB8-A93D-9953D5C0A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42" y="3429001"/>
            <a:ext cx="8548293" cy="165123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321DF0E-9921-481C-AB6C-AF313E2C284E}"/>
              </a:ext>
            </a:extLst>
          </p:cNvPr>
          <p:cNvSpPr/>
          <p:nvPr/>
        </p:nvSpPr>
        <p:spPr>
          <a:xfrm>
            <a:off x="3638936" y="1125868"/>
            <a:ext cx="866661" cy="243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7AC4ED-8506-4CDE-8B44-61487B976ED2}"/>
              </a:ext>
            </a:extLst>
          </p:cNvPr>
          <p:cNvSpPr/>
          <p:nvPr/>
        </p:nvSpPr>
        <p:spPr>
          <a:xfrm>
            <a:off x="3638936" y="2762240"/>
            <a:ext cx="866661" cy="243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B7C328-95F4-42A4-9B6F-7E4F34336EA3}"/>
              </a:ext>
            </a:extLst>
          </p:cNvPr>
          <p:cNvSpPr/>
          <p:nvPr/>
        </p:nvSpPr>
        <p:spPr>
          <a:xfrm>
            <a:off x="3613532" y="4326896"/>
            <a:ext cx="866661" cy="243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2D3A8CD-7C91-4580-9B77-1EC355278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807" y="5668807"/>
            <a:ext cx="6592220" cy="215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51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EDB5F-F207-4B61-8931-34AEFD36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2576E-73B8-4C86-9005-86E45D8B3A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022CBA-D0AE-4F7D-82D8-A2F33E5D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561"/>
            <a:ext cx="7270423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D1921A-CA23-428F-B886-823EC1F1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423" y="6101649"/>
            <a:ext cx="3721620" cy="177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463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EDB5F-F207-4B61-8931-34AEFD36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2576E-73B8-4C86-9005-86E45D8B3A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BBC7B8-6FD3-4B69-B6D6-E17D6EEF5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62"/>
            <a:ext cx="12192000" cy="65500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92AC6EB-B1F7-4444-83F0-FC1ECDD15DC5}"/>
              </a:ext>
            </a:extLst>
          </p:cNvPr>
          <p:cNvSpPr/>
          <p:nvPr/>
        </p:nvSpPr>
        <p:spPr>
          <a:xfrm>
            <a:off x="2444008" y="1710527"/>
            <a:ext cx="1107904" cy="213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21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EDB5F-F207-4B61-8931-34AEFD36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2576E-73B8-4C86-9005-86E45D8B3A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97ABB9-8DD4-4D09-9F06-BEA69679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31"/>
            <a:ext cx="12192000" cy="29206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09EF5B-BFF9-433A-BC46-CB2D5A730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4824"/>
            <a:ext cx="12192000" cy="2463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051E5D0-26A0-4FB7-B6D1-112CBEE9EA66}"/>
              </a:ext>
            </a:extLst>
          </p:cNvPr>
          <p:cNvSpPr/>
          <p:nvPr/>
        </p:nvSpPr>
        <p:spPr>
          <a:xfrm>
            <a:off x="2355872" y="4854007"/>
            <a:ext cx="1107904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9633C9-5B99-48F3-AFBD-138E5345D2F1}"/>
              </a:ext>
            </a:extLst>
          </p:cNvPr>
          <p:cNvSpPr/>
          <p:nvPr/>
        </p:nvSpPr>
        <p:spPr>
          <a:xfrm>
            <a:off x="2355872" y="1181849"/>
            <a:ext cx="1107904" cy="595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1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EDB5F-F207-4B61-8931-34AEFD36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2576E-73B8-4C86-9005-86E45D8B3A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372755-69C1-483C-870B-68BEAF0C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1" y="183698"/>
            <a:ext cx="5131516" cy="64906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7A1B18-C530-4663-896C-55CCA8503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404" y="-19561"/>
            <a:ext cx="571352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1116CC-F139-4643-8A26-2D0F0A868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596" y="5875377"/>
            <a:ext cx="6871659" cy="9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2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B1AB909-FFB1-4851-835B-8C95C5991F0E}" vid="{85E8F6E3-134B-449C-9435-98D41796AF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</Words>
  <Application>Microsoft Office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Symbol</vt:lpstr>
      <vt:lpstr>Wingdings</vt:lpstr>
      <vt:lpstr>Office 主题​​</vt:lpstr>
      <vt:lpstr>Inhalt</vt:lpstr>
      <vt:lpstr>Anfangspunkt: 1) 8800 Samples;  2) Epsilon=1e-3; 3) %%Creating Samples 2)  Entfernt [Line799 – Line810]; 4) in 1st for-Schleifen (50/50 Feasi/Infeasi) [Line461-482];     (jeder Iteration max 400pro/400neg // wenn while-loop größer als 20 Iteration, dann break, und 400pro oder 400neg in dieser “Fraction” speichen)  5) Frac = 20; 6) N_temp = 1e6; 7) Loop c(1,2)= [1:5]*5, SVM best nehmen [Line527-614] (acc&gt;0.88, fp kleinst wählen) 8) Mass negative Samples [Line885-901] mit nährste Masse * 1.2 9) Ihsdesign  rand [Line467-472]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Anfangspunkt: 1) 8800 Samples;  2) Epsilon=1e-3; 3) %%Creating Samples 2)  Entfernt [Line799 – Line810]; 4) in 1st for-Schleifen (50/50 Feasi/Infeasi) [Line461-482];     (jeder Iteration max 400pro/400neg // wenn while-loop größer als 20 Iteration, dann break, und 400pro oder 400neg in dieser “Fraction” speichen)  5) Frac = 20; 6) N_temp = 1e6; 7) Loop c(1,2)= [1:5]*5, SVM best nehmen [Line527-614] (acc&gt;0.88, fp kleinst wählen) 8) Mass negative Samples [Line885-901] mit nährste Masse * 1.2 9) Ihsdesign  rand [Line467-472]</dc:title>
  <dc:creator>治平 李</dc:creator>
  <cp:lastModifiedBy>治平 李</cp:lastModifiedBy>
  <cp:revision>1</cp:revision>
  <dcterms:created xsi:type="dcterms:W3CDTF">2022-01-17T19:43:20Z</dcterms:created>
  <dcterms:modified xsi:type="dcterms:W3CDTF">2022-01-17T19:45:06Z</dcterms:modified>
</cp:coreProperties>
</file>