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28" r:id="rId3"/>
    <p:sldId id="329" r:id="rId4"/>
    <p:sldId id="330" r:id="rId5"/>
    <p:sldId id="352" r:id="rId6"/>
    <p:sldId id="332" r:id="rId7"/>
    <p:sldId id="333" r:id="rId8"/>
    <p:sldId id="337" r:id="rId9"/>
    <p:sldId id="379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77" autoAdjust="0"/>
  </p:normalViewPr>
  <p:slideViewPr>
    <p:cSldViewPr>
      <p:cViewPr varScale="1">
        <p:scale>
          <a:sx n="66" d="100"/>
          <a:sy n="66" d="100"/>
        </p:scale>
        <p:origin x="-82" y="-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1D442-C29F-439B-A0DF-0620B5D011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8ABAC-900B-4C7A-9F7D-A2A8952199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3A0615-0E87-4F8A-8E59-67EE3FF9936D}" type="slidenum">
              <a:rPr lang="zh-CN" altLang="en-US"/>
            </a:fld>
            <a:endParaRPr lang="en-US" altLang="zh-CN"/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E622D-1104-4A54-954B-8C9065BBDBC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404813"/>
            <a:ext cx="2001837" cy="5614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404813"/>
            <a:ext cx="5854700" cy="5614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85C92-D477-4117-B38B-0F9FA8F7D92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B0732569-1A37-45A8-9A90-C219745C50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2780928"/>
            <a:ext cx="8001000" cy="6842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2E82E-F3BD-4444-BAEC-194F7272359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7250E-EFA8-4950-97E0-C6A0A93F6C6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926B2-9669-452D-8A8E-6E000066E24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8D0F1-16B7-4BFE-BC7C-23FBDBC06AF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9D4FD-9C3F-4A16-9880-2EEA6297EDB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61010-A770-4457-8AE9-70BA66EAC9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B9617-0630-43AC-AEE9-4C3725BE45F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D5EE4-2F1C-4F87-AA01-2F34938473A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04813"/>
            <a:ext cx="8001000" cy="684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574302" y="1340768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609600" y="6742113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304" y="6480720"/>
            <a:ext cx="1835696" cy="2606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42891475-2C29-41DE-BF2C-27CE2929E4EE}" type="slidenum">
              <a:rPr lang="zh-CN" altLang="en-US"/>
            </a:fld>
            <a:endParaRPr lang="en-US" altLang="zh-CN" dirty="0"/>
          </a:p>
        </p:txBody>
      </p:sp>
      <p:sp>
        <p:nvSpPr>
          <p:cNvPr id="9" name="矩形 8"/>
          <p:cNvSpPr/>
          <p:nvPr userDrawn="1"/>
        </p:nvSpPr>
        <p:spPr>
          <a:xfrm>
            <a:off x="4499992" y="44624"/>
            <a:ext cx="4667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/>
              <a:t>第</a:t>
            </a:r>
            <a:r>
              <a:rPr lang="en-US" altLang="zh-CN" sz="1600" b="1" dirty="0" smtClean="0"/>
              <a:t>9</a:t>
            </a:r>
            <a:r>
              <a:rPr lang="zh-CN" altLang="en-US" sz="1600" b="1" dirty="0" smtClean="0"/>
              <a:t>章  </a:t>
            </a:r>
            <a:r>
              <a:rPr lang="en-US" altLang="zh-CN" sz="1600" b="1" dirty="0" smtClean="0"/>
              <a:t>MCS-51</a:t>
            </a:r>
            <a:r>
              <a:rPr lang="zh-CN" altLang="en-US" sz="1600" b="1" dirty="0" smtClean="0"/>
              <a:t>单片机与</a:t>
            </a:r>
            <a:r>
              <a:rPr lang="en-US" altLang="zh-CN" sz="1600" b="1" dirty="0" smtClean="0"/>
              <a:t>D/A</a:t>
            </a:r>
            <a:r>
              <a:rPr lang="zh-CN" altLang="en-US" sz="1600" b="1" dirty="0" smtClean="0"/>
              <a:t>、 </a:t>
            </a:r>
            <a:r>
              <a:rPr lang="en-US" altLang="zh-CN" sz="1600" b="1" dirty="0" smtClean="0"/>
              <a:t>A/D</a:t>
            </a:r>
            <a:r>
              <a:rPr lang="zh-CN" altLang="en-US" sz="1600" b="1" dirty="0" smtClean="0"/>
              <a:t>转换器的接口 </a:t>
            </a:r>
            <a:endParaRPr lang="zh-CN" altLang="en-US" sz="1600" b="1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005205" y="1697136"/>
            <a:ext cx="7134225" cy="23069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sz="2400"/>
              <a:t>       D/A</a:t>
            </a:r>
            <a:r>
              <a:rPr lang="zh-CN" altLang="en-US" sz="2400"/>
              <a:t>转换一般由</a:t>
            </a:r>
            <a:r>
              <a:rPr lang="zh-CN" altLang="en-US" sz="2400">
                <a:solidFill>
                  <a:srgbClr val="FF0000"/>
                </a:solidFill>
              </a:rPr>
              <a:t>电阻解码网络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FF0000"/>
                </a:solidFill>
              </a:rPr>
              <a:t>模拟电子开关、基准电压、运算放大器</a:t>
            </a:r>
            <a:r>
              <a:rPr lang="zh-CN" altLang="en-US" sz="2400"/>
              <a:t>等组成。按电阻解码网络的组成形式，将</a:t>
            </a:r>
            <a:r>
              <a:rPr lang="en-US" altLang="zh-CN" sz="2400"/>
              <a:t>D/A</a:t>
            </a:r>
            <a:r>
              <a:rPr lang="zh-CN" altLang="en-US" sz="2400"/>
              <a:t>转换器分成</a:t>
            </a:r>
            <a:r>
              <a:rPr lang="zh-CN" altLang="en-US" sz="2400">
                <a:solidFill>
                  <a:srgbClr val="FF0000"/>
                </a:solidFill>
              </a:rPr>
              <a:t>有权</a:t>
            </a:r>
            <a:r>
              <a:rPr lang="zh-CN" altLang="en-US" sz="2400"/>
              <a:t>电阻解码网络</a:t>
            </a:r>
            <a:r>
              <a:rPr lang="en-US" altLang="zh-CN" sz="2400"/>
              <a:t>D/A</a:t>
            </a:r>
            <a:r>
              <a:rPr lang="zh-CN" altLang="en-US" sz="2400"/>
              <a:t>转换器、</a:t>
            </a:r>
            <a:r>
              <a:rPr lang="en-US" altLang="zh-CN" sz="2400">
                <a:solidFill>
                  <a:srgbClr val="FF0000"/>
                </a:solidFill>
              </a:rPr>
              <a:t>T</a:t>
            </a:r>
            <a:r>
              <a:rPr lang="zh-CN" altLang="en-US" sz="2400">
                <a:solidFill>
                  <a:srgbClr val="FF0000"/>
                </a:solidFill>
              </a:rPr>
              <a:t>型</a:t>
            </a:r>
            <a:r>
              <a:rPr lang="zh-CN" altLang="en-US" sz="2400"/>
              <a:t>电阻解码网络</a:t>
            </a:r>
            <a:r>
              <a:rPr lang="en-US" altLang="zh-CN" sz="2400"/>
              <a:t>D/A</a:t>
            </a:r>
            <a:r>
              <a:rPr lang="zh-CN" altLang="en-US" sz="2400"/>
              <a:t>转换器、</a:t>
            </a:r>
            <a:r>
              <a:rPr lang="zh-CN" altLang="en-US" sz="2400">
                <a:solidFill>
                  <a:srgbClr val="FF0000"/>
                </a:solidFill>
              </a:rPr>
              <a:t>倒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2400">
                <a:sym typeface="+mn-ea"/>
              </a:rPr>
              <a:t>型电阻解码网络</a:t>
            </a:r>
            <a:r>
              <a:rPr lang="en-US" altLang="zh-CN" sz="2400">
                <a:sym typeface="+mn-ea"/>
              </a:rPr>
              <a:t>D/A</a:t>
            </a:r>
            <a:r>
              <a:rPr lang="zh-CN" altLang="en-US" sz="2400">
                <a:sym typeface="+mn-ea"/>
              </a:rPr>
              <a:t>转换器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FF0000"/>
                </a:solidFill>
              </a:rPr>
              <a:t>开关树型</a:t>
            </a:r>
            <a:r>
              <a:rPr lang="zh-CN" altLang="en-US" sz="2400"/>
              <a:t>电阻解码网络</a:t>
            </a:r>
            <a:r>
              <a:rPr lang="en-US" altLang="zh-CN" sz="2400"/>
              <a:t>D/A</a:t>
            </a:r>
            <a:r>
              <a:rPr lang="zh-CN" altLang="en-US" sz="2400"/>
              <a:t>转换器等。 </a:t>
            </a:r>
            <a:endParaRPr lang="zh-CN" altLang="en-US" sz="2400"/>
          </a:p>
        </p:txBody>
      </p:sp>
      <p:sp>
        <p:nvSpPr>
          <p:cNvPr id="8343" name="Rectangle 151"/>
          <p:cNvSpPr>
            <a:spLocks noChangeArrowheads="1"/>
          </p:cNvSpPr>
          <p:nvPr/>
        </p:nvSpPr>
        <p:spPr bwMode="auto">
          <a:xfrm>
            <a:off x="1049020" y="4321592"/>
            <a:ext cx="7045325" cy="1568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sz="2400"/>
              <a:t>       </a:t>
            </a:r>
            <a:r>
              <a:rPr lang="zh-CN" altLang="zh-CN" sz="2400"/>
              <a:t>倒</a:t>
            </a:r>
            <a:r>
              <a:rPr lang="en-US" altLang="zh-CN" sz="2400"/>
              <a:t>T</a:t>
            </a:r>
            <a:r>
              <a:rPr lang="zh-CN" altLang="en-US" sz="2400"/>
              <a:t>型电阻解码网络</a:t>
            </a:r>
            <a:r>
              <a:rPr lang="en-US" altLang="zh-CN" sz="2400"/>
              <a:t>D/A</a:t>
            </a:r>
            <a:r>
              <a:rPr lang="zh-CN" altLang="en-US" sz="2400"/>
              <a:t>转换器只用到</a:t>
            </a:r>
            <a:r>
              <a:rPr lang="zh-CN" altLang="en-US" sz="2400">
                <a:solidFill>
                  <a:srgbClr val="FF0000"/>
                </a:solidFill>
              </a:rPr>
              <a:t>两种</a:t>
            </a:r>
            <a:r>
              <a:rPr lang="zh-CN" altLang="en-US" sz="2400"/>
              <a:t>电阻，精度较高，容易集成化，在实际中使用最频繁。下面以倒</a:t>
            </a:r>
            <a:r>
              <a:rPr lang="en-US" altLang="zh-CN" sz="2400"/>
              <a:t>T</a:t>
            </a:r>
            <a:r>
              <a:rPr lang="zh-CN" altLang="en-US" sz="2400"/>
              <a:t>型电阻解码网络</a:t>
            </a:r>
            <a:r>
              <a:rPr lang="en-US" altLang="zh-CN" sz="2400"/>
              <a:t>D/A</a:t>
            </a:r>
            <a:r>
              <a:rPr lang="zh-CN" altLang="en-US" sz="2400"/>
              <a:t>转换器介绍</a:t>
            </a:r>
            <a:r>
              <a:rPr lang="en-US" altLang="zh-CN" sz="2400"/>
              <a:t>D/A</a:t>
            </a:r>
            <a:r>
              <a:rPr lang="zh-CN" altLang="en-US" sz="2400"/>
              <a:t>转换器的工作原理。 </a:t>
            </a:r>
            <a:endParaRPr lang="zh-CN" altLang="en-US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405380" y="646906"/>
            <a:ext cx="4758055" cy="8267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198375" bIns="198375" anchor="ctr">
            <a:spAutoFit/>
          </a:bodyPr>
          <a:p>
            <a:r>
              <a:rPr lang="en-US" altLang="zh-CN" sz="2800" b="1" dirty="0"/>
              <a:t>MCS-51</a:t>
            </a:r>
            <a:r>
              <a:rPr lang="zh-CN" altLang="en-US" sz="2800" b="1" dirty="0"/>
              <a:t>单片机与</a:t>
            </a:r>
            <a:r>
              <a:rPr lang="en-US" altLang="zh-CN" sz="2800" b="1" dirty="0"/>
              <a:t>DAC</a:t>
            </a:r>
            <a:r>
              <a:rPr lang="zh-CN" altLang="en-US" sz="2800" b="1" dirty="0"/>
              <a:t>的接口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50825" y="746274"/>
            <a:ext cx="8839200" cy="4249737"/>
            <a:chOff x="1466" y="6211"/>
            <a:chExt cx="6480" cy="3432"/>
          </a:xfrm>
        </p:grpSpPr>
        <p:sp>
          <p:nvSpPr>
            <p:cNvPr id="9221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66" y="6211"/>
              <a:ext cx="6480" cy="3432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auto">
            <a:xfrm rot="5400000">
              <a:off x="6167" y="6951"/>
              <a:ext cx="900" cy="936"/>
            </a:xfrm>
            <a:prstGeom prst="flowChartExtra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2366" y="7147"/>
              <a:ext cx="37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 flipV="1">
              <a:off x="5789" y="6679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5789" y="6668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6329" y="6589"/>
              <a:ext cx="360" cy="1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6689" y="6652"/>
              <a:ext cx="53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7071" y="7415"/>
              <a:ext cx="5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7226" y="6646"/>
              <a:ext cx="1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5789" y="761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5789" y="7615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5609" y="8083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5668" y="8140"/>
              <a:ext cx="23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5730" y="8195"/>
              <a:ext cx="1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6050" y="6835"/>
              <a:ext cx="889" cy="1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/>
            <a:lstStyle/>
            <a:p>
              <a:pPr indent="127000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en-US" altLang="zh-CN" sz="1600"/>
            </a:p>
            <a:p>
              <a:pPr indent="127000" eaLnBrk="0" hangingPunct="0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 sz="1600"/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6506" y="6211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16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zh-CN" sz="1600"/>
            </a:p>
          </p:txBody>
        </p:sp>
        <p:sp>
          <p:nvSpPr>
            <p:cNvPr id="9237" name="Text Box 21"/>
            <p:cNvSpPr txBox="1">
              <a:spLocks noChangeArrowheads="1"/>
            </p:cNvSpPr>
            <p:nvPr/>
          </p:nvSpPr>
          <p:spPr bwMode="auto">
            <a:xfrm>
              <a:off x="7406" y="6835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r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endParaRPr lang="en-US" altLang="zh-CN" sz="1600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 flipH="1">
              <a:off x="1826" y="7303"/>
              <a:ext cx="34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5156" y="8415"/>
              <a:ext cx="51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  <a:endParaRPr lang="en-US" altLang="zh-CN" sz="1600"/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4706" y="6367"/>
              <a:ext cx="6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6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  <a:endParaRPr lang="en-US" altLang="zh-CN" sz="1600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>
              <a:off x="5066" y="8084"/>
              <a:ext cx="142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Rectangle 26"/>
            <p:cNvSpPr>
              <a:spLocks noChangeArrowheads="1"/>
            </p:cNvSpPr>
            <p:nvPr/>
          </p:nvSpPr>
          <p:spPr bwMode="auto">
            <a:xfrm rot="5400000">
              <a:off x="4721" y="8880"/>
              <a:ext cx="142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5137" y="8395"/>
              <a:ext cx="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 flipV="1">
              <a:off x="4952" y="9019"/>
              <a:ext cx="834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 flipV="1">
              <a:off x="5132" y="7692"/>
              <a:ext cx="1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>
              <a:off x="5246" y="7303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31"/>
            <p:cNvSpPr>
              <a:spLocks noChangeShapeType="1"/>
            </p:cNvSpPr>
            <p:nvPr/>
          </p:nvSpPr>
          <p:spPr bwMode="auto">
            <a:xfrm>
              <a:off x="4973" y="7147"/>
              <a:ext cx="2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Oval 32"/>
            <p:cNvSpPr>
              <a:spLocks noChangeAspect="1" noChangeArrowheads="1"/>
            </p:cNvSpPr>
            <p:nvPr/>
          </p:nvSpPr>
          <p:spPr bwMode="auto">
            <a:xfrm>
              <a:off x="5088" y="7659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Oval 33"/>
            <p:cNvSpPr>
              <a:spLocks noChangeAspect="1" noChangeArrowheads="1"/>
            </p:cNvSpPr>
            <p:nvPr/>
          </p:nvSpPr>
          <p:spPr bwMode="auto">
            <a:xfrm>
              <a:off x="4941" y="7393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Oval 34"/>
            <p:cNvSpPr>
              <a:spLocks noChangeAspect="1" noChangeArrowheads="1"/>
            </p:cNvSpPr>
            <p:nvPr/>
          </p:nvSpPr>
          <p:spPr bwMode="auto">
            <a:xfrm>
              <a:off x="5205" y="7393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35"/>
            <p:cNvSpPr>
              <a:spLocks noChangeShapeType="1"/>
            </p:cNvSpPr>
            <p:nvPr/>
          </p:nvSpPr>
          <p:spPr bwMode="auto">
            <a:xfrm flipV="1">
              <a:off x="5143" y="7459"/>
              <a:ext cx="125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Text Box 36"/>
            <p:cNvSpPr txBox="1">
              <a:spLocks noChangeArrowheads="1"/>
            </p:cNvSpPr>
            <p:nvPr/>
          </p:nvSpPr>
          <p:spPr bwMode="auto">
            <a:xfrm>
              <a:off x="5246" y="8053"/>
              <a:ext cx="315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2R</a:t>
              </a:r>
              <a:endParaRPr lang="en-US" altLang="zh-CN" sz="1600"/>
            </a:p>
          </p:txBody>
        </p:sp>
        <p:sp>
          <p:nvSpPr>
            <p:cNvPr id="9253" name="Text Box 37"/>
            <p:cNvSpPr txBox="1">
              <a:spLocks noChangeArrowheads="1"/>
            </p:cNvSpPr>
            <p:nvPr/>
          </p:nvSpPr>
          <p:spPr bwMode="auto">
            <a:xfrm>
              <a:off x="4616" y="8514"/>
              <a:ext cx="373" cy="6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1600"/>
            </a:p>
          </p:txBody>
        </p:sp>
        <p:sp>
          <p:nvSpPr>
            <p:cNvPr id="9254" name="Line 38"/>
            <p:cNvSpPr>
              <a:spLocks noChangeShapeType="1"/>
            </p:cNvSpPr>
            <p:nvPr/>
          </p:nvSpPr>
          <p:spPr bwMode="auto">
            <a:xfrm flipV="1">
              <a:off x="5246" y="8551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39"/>
            <p:cNvSpPr>
              <a:spLocks noChangeShapeType="1"/>
            </p:cNvSpPr>
            <p:nvPr/>
          </p:nvSpPr>
          <p:spPr bwMode="auto">
            <a:xfrm>
              <a:off x="5121" y="6747"/>
              <a:ext cx="2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Oval 40"/>
            <p:cNvSpPr>
              <a:spLocks noChangeAspect="1" noChangeArrowheads="1"/>
            </p:cNvSpPr>
            <p:nvPr/>
          </p:nvSpPr>
          <p:spPr bwMode="auto">
            <a:xfrm>
              <a:off x="4961" y="7136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4376" y="8086"/>
              <a:ext cx="142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Rectangle 42"/>
            <p:cNvSpPr>
              <a:spLocks noChangeArrowheads="1"/>
            </p:cNvSpPr>
            <p:nvPr/>
          </p:nvSpPr>
          <p:spPr bwMode="auto">
            <a:xfrm rot="5400000">
              <a:off x="4031" y="8882"/>
              <a:ext cx="142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>
              <a:off x="4447" y="8397"/>
              <a:ext cx="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44"/>
            <p:cNvSpPr>
              <a:spLocks noChangeShapeType="1"/>
            </p:cNvSpPr>
            <p:nvPr/>
          </p:nvSpPr>
          <p:spPr bwMode="auto">
            <a:xfrm>
              <a:off x="4262" y="9033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45"/>
            <p:cNvSpPr>
              <a:spLocks noChangeShapeType="1"/>
            </p:cNvSpPr>
            <p:nvPr/>
          </p:nvSpPr>
          <p:spPr bwMode="auto">
            <a:xfrm flipV="1">
              <a:off x="4442" y="7694"/>
              <a:ext cx="1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46"/>
            <p:cNvSpPr>
              <a:spLocks noChangeShapeType="1"/>
            </p:cNvSpPr>
            <p:nvPr/>
          </p:nvSpPr>
          <p:spPr bwMode="auto">
            <a:xfrm>
              <a:off x="4556" y="7305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47"/>
            <p:cNvSpPr>
              <a:spLocks noChangeShapeType="1"/>
            </p:cNvSpPr>
            <p:nvPr/>
          </p:nvSpPr>
          <p:spPr bwMode="auto">
            <a:xfrm>
              <a:off x="4283" y="7149"/>
              <a:ext cx="2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Oval 48"/>
            <p:cNvSpPr>
              <a:spLocks noChangeAspect="1" noChangeArrowheads="1"/>
            </p:cNvSpPr>
            <p:nvPr/>
          </p:nvSpPr>
          <p:spPr bwMode="auto">
            <a:xfrm>
              <a:off x="4398" y="7661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Oval 49"/>
            <p:cNvSpPr>
              <a:spLocks noChangeAspect="1" noChangeArrowheads="1"/>
            </p:cNvSpPr>
            <p:nvPr/>
          </p:nvSpPr>
          <p:spPr bwMode="auto">
            <a:xfrm>
              <a:off x="4251" y="739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Oval 50"/>
            <p:cNvSpPr>
              <a:spLocks noChangeAspect="1" noChangeArrowheads="1"/>
            </p:cNvSpPr>
            <p:nvPr/>
          </p:nvSpPr>
          <p:spPr bwMode="auto">
            <a:xfrm>
              <a:off x="4515" y="739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51"/>
            <p:cNvSpPr>
              <a:spLocks noChangeShapeType="1"/>
            </p:cNvSpPr>
            <p:nvPr/>
          </p:nvSpPr>
          <p:spPr bwMode="auto">
            <a:xfrm flipV="1">
              <a:off x="4453" y="7461"/>
              <a:ext cx="125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8" name="Text Box 52"/>
            <p:cNvSpPr txBox="1">
              <a:spLocks noChangeArrowheads="1"/>
            </p:cNvSpPr>
            <p:nvPr/>
          </p:nvSpPr>
          <p:spPr bwMode="auto">
            <a:xfrm>
              <a:off x="4567" y="8053"/>
              <a:ext cx="408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2R</a:t>
              </a:r>
              <a:endParaRPr lang="en-US" altLang="zh-CN" sz="1600"/>
            </a:p>
          </p:txBody>
        </p:sp>
        <p:sp>
          <p:nvSpPr>
            <p:cNvPr id="9269" name="Text Box 53"/>
            <p:cNvSpPr txBox="1">
              <a:spLocks noChangeArrowheads="1"/>
            </p:cNvSpPr>
            <p:nvPr/>
          </p:nvSpPr>
          <p:spPr bwMode="auto">
            <a:xfrm>
              <a:off x="4000" y="8618"/>
              <a:ext cx="210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1600"/>
            </a:p>
          </p:txBody>
        </p:sp>
        <p:sp>
          <p:nvSpPr>
            <p:cNvPr id="9270" name="Line 54"/>
            <p:cNvSpPr>
              <a:spLocks noChangeShapeType="1"/>
            </p:cNvSpPr>
            <p:nvPr/>
          </p:nvSpPr>
          <p:spPr bwMode="auto">
            <a:xfrm flipV="1">
              <a:off x="4556" y="855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55"/>
            <p:cNvSpPr>
              <a:spLocks noChangeShapeType="1"/>
            </p:cNvSpPr>
            <p:nvPr/>
          </p:nvSpPr>
          <p:spPr bwMode="auto">
            <a:xfrm>
              <a:off x="4431" y="6749"/>
              <a:ext cx="2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Oval 56"/>
            <p:cNvSpPr>
              <a:spLocks noChangeAspect="1" noChangeArrowheads="1"/>
            </p:cNvSpPr>
            <p:nvPr/>
          </p:nvSpPr>
          <p:spPr bwMode="auto">
            <a:xfrm>
              <a:off x="4271" y="7138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Rectangle 57"/>
            <p:cNvSpPr>
              <a:spLocks noChangeArrowheads="1"/>
            </p:cNvSpPr>
            <p:nvPr/>
          </p:nvSpPr>
          <p:spPr bwMode="auto">
            <a:xfrm>
              <a:off x="3136" y="8086"/>
              <a:ext cx="142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Rectangle 58"/>
            <p:cNvSpPr>
              <a:spLocks noChangeArrowheads="1"/>
            </p:cNvSpPr>
            <p:nvPr/>
          </p:nvSpPr>
          <p:spPr bwMode="auto">
            <a:xfrm rot="5400000">
              <a:off x="2791" y="8882"/>
              <a:ext cx="142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59"/>
            <p:cNvSpPr>
              <a:spLocks noChangeShapeType="1"/>
            </p:cNvSpPr>
            <p:nvPr/>
          </p:nvSpPr>
          <p:spPr bwMode="auto">
            <a:xfrm>
              <a:off x="3207" y="8397"/>
              <a:ext cx="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60"/>
            <p:cNvSpPr>
              <a:spLocks noChangeShapeType="1"/>
            </p:cNvSpPr>
            <p:nvPr/>
          </p:nvSpPr>
          <p:spPr bwMode="auto">
            <a:xfrm>
              <a:off x="3022" y="9033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61"/>
            <p:cNvSpPr>
              <a:spLocks noChangeShapeType="1"/>
            </p:cNvSpPr>
            <p:nvPr/>
          </p:nvSpPr>
          <p:spPr bwMode="auto">
            <a:xfrm flipV="1">
              <a:off x="3202" y="7694"/>
              <a:ext cx="1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62"/>
            <p:cNvSpPr>
              <a:spLocks noChangeShapeType="1"/>
            </p:cNvSpPr>
            <p:nvPr/>
          </p:nvSpPr>
          <p:spPr bwMode="auto">
            <a:xfrm>
              <a:off x="3316" y="7305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Line 63"/>
            <p:cNvSpPr>
              <a:spLocks noChangeShapeType="1"/>
            </p:cNvSpPr>
            <p:nvPr/>
          </p:nvSpPr>
          <p:spPr bwMode="auto">
            <a:xfrm>
              <a:off x="3043" y="7149"/>
              <a:ext cx="2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Oval 64"/>
            <p:cNvSpPr>
              <a:spLocks noChangeAspect="1" noChangeArrowheads="1"/>
            </p:cNvSpPr>
            <p:nvPr/>
          </p:nvSpPr>
          <p:spPr bwMode="auto">
            <a:xfrm>
              <a:off x="3158" y="7661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Oval 65"/>
            <p:cNvSpPr>
              <a:spLocks noChangeAspect="1" noChangeArrowheads="1"/>
            </p:cNvSpPr>
            <p:nvPr/>
          </p:nvSpPr>
          <p:spPr bwMode="auto">
            <a:xfrm>
              <a:off x="3011" y="739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Oval 66"/>
            <p:cNvSpPr>
              <a:spLocks noChangeAspect="1" noChangeArrowheads="1"/>
            </p:cNvSpPr>
            <p:nvPr/>
          </p:nvSpPr>
          <p:spPr bwMode="auto">
            <a:xfrm>
              <a:off x="3275" y="739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Line 67"/>
            <p:cNvSpPr>
              <a:spLocks noChangeShapeType="1"/>
            </p:cNvSpPr>
            <p:nvPr/>
          </p:nvSpPr>
          <p:spPr bwMode="auto">
            <a:xfrm flipV="1">
              <a:off x="3213" y="7461"/>
              <a:ext cx="125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Text Box 68"/>
            <p:cNvSpPr txBox="1">
              <a:spLocks noChangeArrowheads="1"/>
            </p:cNvSpPr>
            <p:nvPr/>
          </p:nvSpPr>
          <p:spPr bwMode="auto">
            <a:xfrm>
              <a:off x="3176" y="7989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2R</a:t>
              </a:r>
              <a:endParaRPr lang="en-US" altLang="zh-CN" sz="1600"/>
            </a:p>
          </p:txBody>
        </p:sp>
        <p:sp>
          <p:nvSpPr>
            <p:cNvPr id="9285" name="Text Box 69"/>
            <p:cNvSpPr txBox="1">
              <a:spLocks noChangeArrowheads="1"/>
            </p:cNvSpPr>
            <p:nvPr/>
          </p:nvSpPr>
          <p:spPr bwMode="auto">
            <a:xfrm>
              <a:off x="2806" y="8585"/>
              <a:ext cx="235" cy="3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1600"/>
            </a:p>
          </p:txBody>
        </p:sp>
        <p:sp>
          <p:nvSpPr>
            <p:cNvPr id="9286" name="Line 70"/>
            <p:cNvSpPr>
              <a:spLocks noChangeShapeType="1"/>
            </p:cNvSpPr>
            <p:nvPr/>
          </p:nvSpPr>
          <p:spPr bwMode="auto">
            <a:xfrm flipV="1">
              <a:off x="3316" y="855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7" name="Line 71"/>
            <p:cNvSpPr>
              <a:spLocks noChangeShapeType="1"/>
            </p:cNvSpPr>
            <p:nvPr/>
          </p:nvSpPr>
          <p:spPr bwMode="auto">
            <a:xfrm>
              <a:off x="3191" y="6749"/>
              <a:ext cx="2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Oval 72"/>
            <p:cNvSpPr>
              <a:spLocks noChangeAspect="1" noChangeArrowheads="1"/>
            </p:cNvSpPr>
            <p:nvPr/>
          </p:nvSpPr>
          <p:spPr bwMode="auto">
            <a:xfrm>
              <a:off x="3031" y="7138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Rectangle 73"/>
            <p:cNvSpPr>
              <a:spLocks noChangeArrowheads="1"/>
            </p:cNvSpPr>
            <p:nvPr/>
          </p:nvSpPr>
          <p:spPr bwMode="auto">
            <a:xfrm>
              <a:off x="2446" y="8086"/>
              <a:ext cx="142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Rectangle 74"/>
            <p:cNvSpPr>
              <a:spLocks noChangeArrowheads="1"/>
            </p:cNvSpPr>
            <p:nvPr/>
          </p:nvSpPr>
          <p:spPr bwMode="auto">
            <a:xfrm rot="5400000">
              <a:off x="2101" y="8882"/>
              <a:ext cx="142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Line 75"/>
            <p:cNvSpPr>
              <a:spLocks noChangeShapeType="1"/>
            </p:cNvSpPr>
            <p:nvPr/>
          </p:nvSpPr>
          <p:spPr bwMode="auto">
            <a:xfrm>
              <a:off x="2517" y="8397"/>
              <a:ext cx="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2" name="Line 76"/>
            <p:cNvSpPr>
              <a:spLocks noChangeShapeType="1"/>
            </p:cNvSpPr>
            <p:nvPr/>
          </p:nvSpPr>
          <p:spPr bwMode="auto">
            <a:xfrm>
              <a:off x="2332" y="9033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3" name="Line 77"/>
            <p:cNvSpPr>
              <a:spLocks noChangeShapeType="1"/>
            </p:cNvSpPr>
            <p:nvPr/>
          </p:nvSpPr>
          <p:spPr bwMode="auto">
            <a:xfrm flipV="1">
              <a:off x="2512" y="7694"/>
              <a:ext cx="1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4" name="Line 78"/>
            <p:cNvSpPr>
              <a:spLocks noChangeShapeType="1"/>
            </p:cNvSpPr>
            <p:nvPr/>
          </p:nvSpPr>
          <p:spPr bwMode="auto">
            <a:xfrm>
              <a:off x="2626" y="7305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5" name="Line 79"/>
            <p:cNvSpPr>
              <a:spLocks noChangeShapeType="1"/>
            </p:cNvSpPr>
            <p:nvPr/>
          </p:nvSpPr>
          <p:spPr bwMode="auto">
            <a:xfrm>
              <a:off x="2353" y="7149"/>
              <a:ext cx="2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6" name="Oval 80"/>
            <p:cNvSpPr>
              <a:spLocks noChangeAspect="1" noChangeArrowheads="1"/>
            </p:cNvSpPr>
            <p:nvPr/>
          </p:nvSpPr>
          <p:spPr bwMode="auto">
            <a:xfrm>
              <a:off x="2468" y="7661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7" name="Oval 81"/>
            <p:cNvSpPr>
              <a:spLocks noChangeAspect="1" noChangeArrowheads="1"/>
            </p:cNvSpPr>
            <p:nvPr/>
          </p:nvSpPr>
          <p:spPr bwMode="auto">
            <a:xfrm>
              <a:off x="2321" y="739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8" name="Oval 82"/>
            <p:cNvSpPr>
              <a:spLocks noChangeAspect="1" noChangeArrowheads="1"/>
            </p:cNvSpPr>
            <p:nvPr/>
          </p:nvSpPr>
          <p:spPr bwMode="auto">
            <a:xfrm>
              <a:off x="2585" y="739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Line 83"/>
            <p:cNvSpPr>
              <a:spLocks noChangeShapeType="1"/>
            </p:cNvSpPr>
            <p:nvPr/>
          </p:nvSpPr>
          <p:spPr bwMode="auto">
            <a:xfrm flipV="1">
              <a:off x="2523" y="7461"/>
              <a:ext cx="125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Text Box 84"/>
            <p:cNvSpPr txBox="1">
              <a:spLocks noChangeArrowheads="1"/>
            </p:cNvSpPr>
            <p:nvPr/>
          </p:nvSpPr>
          <p:spPr bwMode="auto">
            <a:xfrm>
              <a:off x="2478" y="7989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2R</a:t>
              </a:r>
              <a:endParaRPr lang="en-US" altLang="zh-CN" sz="1600"/>
            </a:p>
          </p:txBody>
        </p:sp>
        <p:sp>
          <p:nvSpPr>
            <p:cNvPr id="9301" name="Text Box 85"/>
            <p:cNvSpPr txBox="1">
              <a:spLocks noChangeArrowheads="1"/>
            </p:cNvSpPr>
            <p:nvPr/>
          </p:nvSpPr>
          <p:spPr bwMode="auto">
            <a:xfrm>
              <a:off x="2096" y="8593"/>
              <a:ext cx="315" cy="3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2R</a:t>
              </a:r>
              <a:endParaRPr lang="en-US" altLang="zh-CN" sz="1600"/>
            </a:p>
          </p:txBody>
        </p:sp>
        <p:sp>
          <p:nvSpPr>
            <p:cNvPr id="9302" name="Line 86"/>
            <p:cNvSpPr>
              <a:spLocks noChangeShapeType="1"/>
            </p:cNvSpPr>
            <p:nvPr/>
          </p:nvSpPr>
          <p:spPr bwMode="auto">
            <a:xfrm flipV="1">
              <a:off x="2626" y="855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Line 87"/>
            <p:cNvSpPr>
              <a:spLocks noChangeShapeType="1"/>
            </p:cNvSpPr>
            <p:nvPr/>
          </p:nvSpPr>
          <p:spPr bwMode="auto">
            <a:xfrm>
              <a:off x="2501" y="6749"/>
              <a:ext cx="2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Oval 88"/>
            <p:cNvSpPr>
              <a:spLocks noChangeAspect="1" noChangeArrowheads="1"/>
            </p:cNvSpPr>
            <p:nvPr/>
          </p:nvSpPr>
          <p:spPr bwMode="auto">
            <a:xfrm>
              <a:off x="2610" y="7295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Line 89"/>
            <p:cNvSpPr>
              <a:spLocks noChangeShapeType="1"/>
            </p:cNvSpPr>
            <p:nvPr/>
          </p:nvSpPr>
          <p:spPr bwMode="auto">
            <a:xfrm flipH="1">
              <a:off x="1646" y="9019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Line 90"/>
            <p:cNvSpPr>
              <a:spLocks noChangeShapeType="1"/>
            </p:cNvSpPr>
            <p:nvPr/>
          </p:nvSpPr>
          <p:spPr bwMode="auto">
            <a:xfrm>
              <a:off x="1646" y="9019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91"/>
            <p:cNvGrpSpPr/>
            <p:nvPr/>
          </p:nvGrpSpPr>
          <p:grpSpPr bwMode="auto">
            <a:xfrm>
              <a:off x="1466" y="9331"/>
              <a:ext cx="360" cy="113"/>
              <a:chOff x="1466" y="9331"/>
              <a:chExt cx="360" cy="113"/>
            </a:xfrm>
          </p:grpSpPr>
          <p:sp>
            <p:nvSpPr>
              <p:cNvPr id="9308" name="Line 92"/>
              <p:cNvSpPr>
                <a:spLocks noChangeShapeType="1"/>
              </p:cNvSpPr>
              <p:nvPr/>
            </p:nvSpPr>
            <p:spPr bwMode="auto">
              <a:xfrm>
                <a:off x="1466" y="933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9" name="Line 93"/>
              <p:cNvSpPr>
                <a:spLocks noChangeShapeType="1"/>
              </p:cNvSpPr>
              <p:nvPr/>
            </p:nvSpPr>
            <p:spPr bwMode="auto">
              <a:xfrm>
                <a:off x="1525" y="9388"/>
                <a:ext cx="23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0" name="Line 94"/>
              <p:cNvSpPr>
                <a:spLocks noChangeShapeType="1"/>
              </p:cNvSpPr>
              <p:nvPr/>
            </p:nvSpPr>
            <p:spPr bwMode="auto">
              <a:xfrm>
                <a:off x="1587" y="9443"/>
                <a:ext cx="12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311" name="Line 95"/>
            <p:cNvSpPr>
              <a:spLocks noChangeShapeType="1"/>
            </p:cNvSpPr>
            <p:nvPr/>
          </p:nvSpPr>
          <p:spPr bwMode="auto">
            <a:xfrm>
              <a:off x="1826" y="7303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96"/>
            <p:cNvGrpSpPr/>
            <p:nvPr/>
          </p:nvGrpSpPr>
          <p:grpSpPr bwMode="auto">
            <a:xfrm>
              <a:off x="1646" y="7615"/>
              <a:ext cx="360" cy="113"/>
              <a:chOff x="1646" y="7615"/>
              <a:chExt cx="360" cy="113"/>
            </a:xfrm>
          </p:grpSpPr>
          <p:sp>
            <p:nvSpPr>
              <p:cNvPr id="9313" name="Line 97"/>
              <p:cNvSpPr>
                <a:spLocks noChangeShapeType="1"/>
              </p:cNvSpPr>
              <p:nvPr/>
            </p:nvSpPr>
            <p:spPr bwMode="auto">
              <a:xfrm>
                <a:off x="1646" y="7615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4" name="Line 98"/>
              <p:cNvSpPr>
                <a:spLocks noChangeShapeType="1"/>
              </p:cNvSpPr>
              <p:nvPr/>
            </p:nvSpPr>
            <p:spPr bwMode="auto">
              <a:xfrm>
                <a:off x="1705" y="7672"/>
                <a:ext cx="23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5" name="Line 99"/>
              <p:cNvSpPr>
                <a:spLocks noChangeShapeType="1"/>
              </p:cNvSpPr>
              <p:nvPr/>
            </p:nvSpPr>
            <p:spPr bwMode="auto">
              <a:xfrm>
                <a:off x="1767" y="7727"/>
                <a:ext cx="12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316" name="Oval 100"/>
            <p:cNvSpPr>
              <a:spLocks noChangeAspect="1" noChangeArrowheads="1"/>
            </p:cNvSpPr>
            <p:nvPr/>
          </p:nvSpPr>
          <p:spPr bwMode="auto">
            <a:xfrm>
              <a:off x="3306" y="7283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7" name="Oval 101"/>
            <p:cNvSpPr>
              <a:spLocks noChangeAspect="1" noChangeArrowheads="1"/>
            </p:cNvSpPr>
            <p:nvPr/>
          </p:nvSpPr>
          <p:spPr bwMode="auto">
            <a:xfrm>
              <a:off x="4538" y="7295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8" name="Oval 102"/>
            <p:cNvSpPr>
              <a:spLocks noChangeAspect="1" noChangeArrowheads="1"/>
            </p:cNvSpPr>
            <p:nvPr/>
          </p:nvSpPr>
          <p:spPr bwMode="auto">
            <a:xfrm>
              <a:off x="5778" y="7139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" name="Oval 103"/>
            <p:cNvSpPr>
              <a:spLocks noChangeAspect="1" noChangeArrowheads="1"/>
            </p:cNvSpPr>
            <p:nvPr/>
          </p:nvSpPr>
          <p:spPr bwMode="auto">
            <a:xfrm>
              <a:off x="7214" y="7403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" name="Text Box 104"/>
            <p:cNvSpPr txBox="1">
              <a:spLocks noChangeArrowheads="1"/>
            </p:cNvSpPr>
            <p:nvPr/>
          </p:nvSpPr>
          <p:spPr bwMode="auto">
            <a:xfrm>
              <a:off x="4616" y="8360"/>
              <a:ext cx="405" cy="3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n-2</a:t>
              </a:r>
              <a:endParaRPr lang="en-US" altLang="zh-CN" sz="1600"/>
            </a:p>
          </p:txBody>
        </p:sp>
        <p:sp>
          <p:nvSpPr>
            <p:cNvPr id="9321" name="Text Box 105"/>
            <p:cNvSpPr txBox="1">
              <a:spLocks noChangeArrowheads="1"/>
            </p:cNvSpPr>
            <p:nvPr/>
          </p:nvSpPr>
          <p:spPr bwMode="auto">
            <a:xfrm>
              <a:off x="3461" y="8360"/>
              <a:ext cx="300" cy="3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9322" name="Text Box 106"/>
            <p:cNvSpPr txBox="1">
              <a:spLocks noChangeArrowheads="1"/>
            </p:cNvSpPr>
            <p:nvPr/>
          </p:nvSpPr>
          <p:spPr bwMode="auto">
            <a:xfrm>
              <a:off x="2936" y="8360"/>
              <a:ext cx="210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9323" name="Oval 107"/>
            <p:cNvSpPr>
              <a:spLocks noChangeAspect="1" noChangeArrowheads="1"/>
            </p:cNvSpPr>
            <p:nvPr/>
          </p:nvSpPr>
          <p:spPr bwMode="auto">
            <a:xfrm>
              <a:off x="5786" y="8990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" name="Oval 108"/>
            <p:cNvSpPr>
              <a:spLocks noChangeAspect="1" noChangeArrowheads="1"/>
            </p:cNvSpPr>
            <p:nvPr/>
          </p:nvSpPr>
          <p:spPr bwMode="auto">
            <a:xfrm>
              <a:off x="7570" y="7375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" name="Text Box 109"/>
            <p:cNvSpPr txBox="1">
              <a:spLocks noChangeArrowheads="1"/>
            </p:cNvSpPr>
            <p:nvPr/>
          </p:nvSpPr>
          <p:spPr bwMode="auto">
            <a:xfrm>
              <a:off x="3986" y="6367"/>
              <a:ext cx="6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6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n-2</a:t>
              </a:r>
              <a:endParaRPr lang="en-US" altLang="zh-CN" sz="1600"/>
            </a:p>
          </p:txBody>
        </p:sp>
        <p:sp>
          <p:nvSpPr>
            <p:cNvPr id="9326" name="Text Box 110"/>
            <p:cNvSpPr txBox="1">
              <a:spLocks noChangeArrowheads="1"/>
            </p:cNvSpPr>
            <p:nvPr/>
          </p:nvSpPr>
          <p:spPr bwMode="auto">
            <a:xfrm>
              <a:off x="2874" y="6335"/>
              <a:ext cx="6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6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9327" name="Text Box 111"/>
            <p:cNvSpPr txBox="1">
              <a:spLocks noChangeArrowheads="1"/>
            </p:cNvSpPr>
            <p:nvPr/>
          </p:nvSpPr>
          <p:spPr bwMode="auto">
            <a:xfrm>
              <a:off x="2186" y="6367"/>
              <a:ext cx="6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6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9328" name="Line 112"/>
            <p:cNvSpPr>
              <a:spLocks noChangeShapeType="1"/>
            </p:cNvSpPr>
            <p:nvPr/>
          </p:nvSpPr>
          <p:spPr bwMode="auto">
            <a:xfrm>
              <a:off x="3398" y="9035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9" name="Line 113"/>
            <p:cNvSpPr>
              <a:spLocks noChangeShapeType="1"/>
            </p:cNvSpPr>
            <p:nvPr/>
          </p:nvSpPr>
          <p:spPr bwMode="auto">
            <a:xfrm>
              <a:off x="3626" y="8083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" name="Line 114"/>
            <p:cNvSpPr>
              <a:spLocks noChangeShapeType="1"/>
            </p:cNvSpPr>
            <p:nvPr/>
          </p:nvSpPr>
          <p:spPr bwMode="auto">
            <a:xfrm>
              <a:off x="3626" y="683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" name="Text Box 115"/>
            <p:cNvSpPr txBox="1">
              <a:spLocks noChangeArrowheads="1"/>
            </p:cNvSpPr>
            <p:nvPr/>
          </p:nvSpPr>
          <p:spPr bwMode="auto">
            <a:xfrm>
              <a:off x="5786" y="8551"/>
              <a:ext cx="405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r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</a:t>
              </a:r>
              <a:endParaRPr lang="en-US" altLang="zh-CN" sz="1600"/>
            </a:p>
          </p:txBody>
        </p:sp>
        <p:sp>
          <p:nvSpPr>
            <p:cNvPr id="9332" name="Oval 116"/>
            <p:cNvSpPr>
              <a:spLocks noChangeAspect="1" noChangeArrowheads="1"/>
            </p:cNvSpPr>
            <p:nvPr/>
          </p:nvSpPr>
          <p:spPr bwMode="auto">
            <a:xfrm>
              <a:off x="2502" y="9016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" name="Oval 117"/>
            <p:cNvSpPr>
              <a:spLocks noChangeAspect="1" noChangeArrowheads="1"/>
            </p:cNvSpPr>
            <p:nvPr/>
          </p:nvSpPr>
          <p:spPr bwMode="auto">
            <a:xfrm>
              <a:off x="3195" y="9016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" name="Oval 118"/>
            <p:cNvSpPr>
              <a:spLocks noChangeAspect="1" noChangeArrowheads="1"/>
            </p:cNvSpPr>
            <p:nvPr/>
          </p:nvSpPr>
          <p:spPr bwMode="auto">
            <a:xfrm>
              <a:off x="4434" y="9016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" name="Oval 119"/>
            <p:cNvSpPr>
              <a:spLocks noChangeAspect="1" noChangeArrowheads="1"/>
            </p:cNvSpPr>
            <p:nvPr/>
          </p:nvSpPr>
          <p:spPr bwMode="auto">
            <a:xfrm>
              <a:off x="5127" y="9009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" name="Text Box 120"/>
            <p:cNvSpPr txBox="1">
              <a:spLocks noChangeArrowheads="1"/>
            </p:cNvSpPr>
            <p:nvPr/>
          </p:nvSpPr>
          <p:spPr bwMode="auto">
            <a:xfrm>
              <a:off x="2467" y="8974"/>
              <a:ext cx="235" cy="3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9337" name="Text Box 121"/>
            <p:cNvSpPr txBox="1">
              <a:spLocks noChangeArrowheads="1"/>
            </p:cNvSpPr>
            <p:nvPr/>
          </p:nvSpPr>
          <p:spPr bwMode="auto">
            <a:xfrm>
              <a:off x="3162" y="8974"/>
              <a:ext cx="235" cy="3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9338" name="Text Box 122"/>
            <p:cNvSpPr txBox="1">
              <a:spLocks noChangeArrowheads="1"/>
            </p:cNvSpPr>
            <p:nvPr/>
          </p:nvSpPr>
          <p:spPr bwMode="auto">
            <a:xfrm>
              <a:off x="4375" y="8974"/>
              <a:ext cx="420" cy="3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n-2</a:t>
              </a:r>
              <a:endParaRPr lang="en-US" altLang="zh-CN" sz="1600"/>
            </a:p>
          </p:txBody>
        </p:sp>
        <p:sp>
          <p:nvSpPr>
            <p:cNvPr id="9339" name="Text Box 123"/>
            <p:cNvSpPr txBox="1">
              <a:spLocks noChangeArrowheads="1"/>
            </p:cNvSpPr>
            <p:nvPr/>
          </p:nvSpPr>
          <p:spPr bwMode="auto">
            <a:xfrm>
              <a:off x="5036" y="8974"/>
              <a:ext cx="420" cy="3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  <a:endParaRPr lang="en-US" altLang="zh-CN" sz="1600"/>
            </a:p>
          </p:txBody>
        </p:sp>
      </p:grpSp>
      <p:sp>
        <p:nvSpPr>
          <p:cNvPr id="9340" name="Rectangle 124"/>
          <p:cNvSpPr>
            <a:spLocks noChangeArrowheads="1"/>
          </p:cNvSpPr>
          <p:nvPr/>
        </p:nvSpPr>
        <p:spPr bwMode="auto">
          <a:xfrm>
            <a:off x="2316480" y="5055225"/>
            <a:ext cx="442023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倒</a:t>
            </a:r>
            <a:r>
              <a:rPr lang="en-US" altLang="zh-CN"/>
              <a:t> T</a:t>
            </a:r>
            <a:r>
              <a:rPr lang="zh-CN" altLang="en-US"/>
              <a:t>型电阻解码网络</a:t>
            </a:r>
            <a:r>
              <a:rPr lang="en-US" altLang="zh-CN"/>
              <a:t>D/A</a:t>
            </a:r>
            <a:r>
              <a:rPr lang="zh-CN" altLang="en-US"/>
              <a:t>转换器的基本原理  </a:t>
            </a:r>
            <a:endParaRPr lang="zh-CN" altLang="en-US"/>
          </a:p>
        </p:txBody>
      </p:sp>
      <p:sp>
        <p:nvSpPr>
          <p:cNvPr id="9344" name="Rectangle 128"/>
          <p:cNvSpPr>
            <a:spLocks noChangeArrowheads="1"/>
          </p:cNvSpPr>
          <p:nvPr/>
        </p:nvSpPr>
        <p:spPr bwMode="auto">
          <a:xfrm>
            <a:off x="0" y="3552974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49" name="Rectangle 133"/>
          <p:cNvSpPr>
            <a:spLocks noChangeArrowheads="1"/>
          </p:cNvSpPr>
          <p:nvPr/>
        </p:nvSpPr>
        <p:spPr bwMode="auto">
          <a:xfrm>
            <a:off x="0" y="3552974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51" name="Rectangle 135"/>
          <p:cNvSpPr>
            <a:spLocks noChangeArrowheads="1"/>
          </p:cNvSpPr>
          <p:nvPr/>
        </p:nvSpPr>
        <p:spPr bwMode="auto">
          <a:xfrm>
            <a:off x="0" y="3552974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53" name="Rectangle 137"/>
          <p:cNvSpPr>
            <a:spLocks noChangeArrowheads="1"/>
          </p:cNvSpPr>
          <p:nvPr/>
        </p:nvSpPr>
        <p:spPr bwMode="auto">
          <a:xfrm>
            <a:off x="0" y="3552974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1066800" y="806351"/>
            <a:ext cx="194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取</a:t>
            </a:r>
            <a:r>
              <a:rPr lang="en-US" altLang="zh-CN" sz="2400">
                <a:latin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</a:rPr>
              <a:t>=R</a:t>
            </a:r>
            <a:r>
              <a:rPr lang="zh-CN" altLang="en-US" sz="2400">
                <a:latin typeface="Times New Roman" panose="02020603050405020304" pitchFamily="18" charset="0"/>
              </a:rPr>
              <a:t>，则 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1143000" y="1308001"/>
            <a:ext cx="9937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O</a:t>
            </a:r>
            <a:r>
              <a:rPr lang="en-US" altLang="zh-CN" sz="2400">
                <a:latin typeface="Times New Roman" panose="02020603050405020304" pitchFamily="18" charset="0"/>
              </a:rPr>
              <a:t> =</a:t>
            </a:r>
            <a:r>
              <a:rPr lang="en-US" altLang="zh-CN" sz="2800">
                <a:latin typeface="Times New Roman" panose="02020603050405020304" pitchFamily="18" charset="0"/>
              </a:rPr>
              <a:t>-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2209800" y="1155601"/>
          <a:ext cx="1066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1582400" imgH="9448800" progId="">
                  <p:embed/>
                </p:oleObj>
              </mc:Choice>
              <mc:Fallback>
                <p:oleObj name="" r:id="rId1" imgW="11582400" imgH="9448800" progId="">
                  <p:embed/>
                  <p:pic>
                    <p:nvPicPr>
                      <p:cNvPr id="0" name="图片 307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1155601"/>
                        <a:ext cx="1066800" cy="857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71830" y="2304415"/>
            <a:ext cx="7800975" cy="1568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indent="266700"/>
            <a:r>
              <a:rPr lang="zh-CN" altLang="en-US" sz="2400"/>
              <a:t>例：设倒</a:t>
            </a:r>
            <a:r>
              <a:rPr lang="en-US" altLang="zh-CN" sz="2400"/>
              <a:t>T</a:t>
            </a:r>
            <a:r>
              <a:rPr lang="zh-CN" altLang="en-US" sz="2400"/>
              <a:t>型电阻网络</a:t>
            </a:r>
            <a:r>
              <a:rPr lang="en-US" altLang="zh-CN" sz="2400"/>
              <a:t>D/A</a:t>
            </a:r>
            <a:r>
              <a:rPr lang="zh-CN" altLang="en-US" sz="2400"/>
              <a:t>转换器为</a:t>
            </a:r>
            <a:r>
              <a:rPr lang="en-US" altLang="zh-CN" sz="2400"/>
              <a:t>8</a:t>
            </a:r>
            <a:r>
              <a:rPr lang="zh-CN" altLang="en-US" sz="2400"/>
              <a:t>位，基准电压</a:t>
            </a:r>
            <a:r>
              <a:rPr lang="en-US" altLang="zh-CN" sz="2400"/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REF</a:t>
            </a:r>
            <a:r>
              <a:rPr lang="en-US" altLang="zh-CN" sz="2400"/>
              <a:t>= - 10V</a:t>
            </a:r>
            <a:r>
              <a:rPr lang="zh-CN" altLang="en-US" sz="2400"/>
              <a:t>，令</a:t>
            </a:r>
            <a:r>
              <a:rPr lang="en-US" altLang="zh-CN" sz="2400"/>
              <a:t>R</a:t>
            </a:r>
            <a:r>
              <a:rPr lang="en-US" altLang="zh-CN" sz="2400" baseline="-25000">
                <a:latin typeface="Times New Roman" panose="02020603050405020304" pitchFamily="18" charset="0"/>
              </a:rPr>
              <a:t>F</a:t>
            </a:r>
            <a:r>
              <a:rPr lang="en-US" altLang="zh-CN" sz="2400"/>
              <a:t>=R</a:t>
            </a:r>
            <a:r>
              <a:rPr lang="zh-CN" altLang="en-US" sz="2400"/>
              <a:t>，则输入数字量为全</a:t>
            </a:r>
            <a:r>
              <a:rPr lang="en-US" altLang="zh-CN" sz="2400"/>
              <a:t>0</a:t>
            </a:r>
            <a:r>
              <a:rPr lang="zh-CN" altLang="en-US" sz="2400"/>
              <a:t>时，</a:t>
            </a:r>
            <a:r>
              <a:rPr lang="en-US" altLang="zh-CN" sz="2400"/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O</a:t>
            </a:r>
            <a:r>
              <a:rPr lang="en-US" altLang="zh-CN" sz="2400"/>
              <a:t> =0V</a:t>
            </a:r>
            <a:r>
              <a:rPr lang="zh-CN" altLang="en-US" sz="2400"/>
              <a:t>。</a:t>
            </a:r>
            <a:endParaRPr lang="zh-CN" altLang="en-US" sz="2400"/>
          </a:p>
          <a:p>
            <a:pPr indent="266700"/>
            <a:r>
              <a:rPr lang="zh-CN" altLang="en-US" sz="2400"/>
              <a:t>当输入数字量为</a:t>
            </a:r>
            <a:r>
              <a:rPr lang="en-US" altLang="zh-CN" sz="2400"/>
              <a:t>00000001</a:t>
            </a:r>
            <a:r>
              <a:rPr lang="zh-CN" altLang="en-US" sz="2400"/>
              <a:t>时，</a:t>
            </a:r>
            <a:r>
              <a:rPr lang="en-US" altLang="zh-CN" sz="2400"/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O</a:t>
            </a:r>
            <a:r>
              <a:rPr lang="en-US" altLang="zh-CN" sz="2400"/>
              <a:t> =1</a:t>
            </a:r>
            <a:r>
              <a:rPr lang="zh-CN" altLang="en-US" sz="2400">
                <a:sym typeface="Symbol" panose="05050102010706020507" pitchFamily="18" charset="2"/>
              </a:rPr>
              <a:t></a:t>
            </a:r>
            <a:r>
              <a:rPr lang="en-US" altLang="zh-CN" sz="2400"/>
              <a:t>10/2^8</a:t>
            </a:r>
            <a:r>
              <a:rPr lang="en-US" altLang="zh-CN" sz="2400">
                <a:sym typeface="Symbol" panose="05050102010706020507" pitchFamily="18" charset="2"/>
              </a:rPr>
              <a:t>≈0.039V</a:t>
            </a:r>
            <a:r>
              <a:rPr lang="zh-CN" altLang="en-US" sz="2400">
                <a:sym typeface="Symbol" panose="05050102010706020507" pitchFamily="18" charset="2"/>
              </a:rPr>
              <a:t>。</a:t>
            </a:r>
            <a:endParaRPr lang="zh-CN" altLang="en-US" sz="2400">
              <a:sym typeface="Symbol" panose="05050102010706020507" pitchFamily="18" charset="2"/>
            </a:endParaRPr>
          </a:p>
          <a:p>
            <a:pPr indent="266700"/>
            <a:r>
              <a:rPr lang="zh-CN" altLang="en-US" sz="2400">
                <a:sym typeface="Symbol" panose="05050102010706020507" pitchFamily="18" charset="2"/>
              </a:rPr>
              <a:t>当输入数字量为全</a:t>
            </a:r>
            <a:r>
              <a:rPr lang="en-US" altLang="zh-CN" sz="2400">
                <a:sym typeface="Symbol" panose="05050102010706020507" pitchFamily="18" charset="2"/>
              </a:rPr>
              <a:t>1</a:t>
            </a:r>
            <a:r>
              <a:rPr lang="zh-CN" altLang="en-US" sz="2400">
                <a:sym typeface="Symbol" panose="05050102010706020507" pitchFamily="18" charset="2"/>
              </a:rPr>
              <a:t>时，</a:t>
            </a:r>
            <a:r>
              <a:rPr lang="en-US" altLang="zh-CN" sz="2400">
                <a:sym typeface="Symbol" panose="05050102010706020507" pitchFamily="18" charset="2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>
                <a:sym typeface="Symbol" panose="05050102010706020507" pitchFamily="18" charset="2"/>
              </a:rPr>
              <a:t> =255</a:t>
            </a:r>
            <a:r>
              <a:rPr lang="zh-CN" altLang="en-US" sz="2400">
                <a:sym typeface="Symbol" panose="05050102010706020507" pitchFamily="18" charset="2"/>
              </a:rPr>
              <a:t></a:t>
            </a:r>
            <a:r>
              <a:rPr lang="en-US" altLang="zh-CN" sz="2400"/>
              <a:t>10/</a:t>
            </a:r>
            <a:r>
              <a:rPr lang="en-US" altLang="zh-CN" sz="2400">
                <a:sym typeface="+mn-ea"/>
              </a:rPr>
              <a:t>2^8</a:t>
            </a:r>
            <a:r>
              <a:rPr lang="en-US" altLang="zh-CN" sz="2400"/>
              <a:t>=9.96V</a:t>
            </a:r>
            <a:r>
              <a:rPr lang="en-US" altLang="zh-CN" sz="2400">
                <a:sym typeface="Symbol" panose="05050102010706020507" pitchFamily="18" charset="2"/>
              </a:rPr>
              <a:t>≈10V</a:t>
            </a:r>
            <a:r>
              <a:rPr lang="zh-CN" altLang="en-US" sz="2400">
                <a:sym typeface="Symbol" panose="05050102010706020507" pitchFamily="18" charset="2"/>
              </a:rPr>
              <a:t>。</a:t>
            </a:r>
            <a:endParaRPr lang="zh-CN" altLang="en-US" sz="2400">
              <a:sym typeface="Symbol" panose="05050102010706020507" pitchFamily="18" charset="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27584" y="4057016"/>
            <a:ext cx="3156585" cy="596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152352" bIns="76176" anchor="ctr">
            <a:spAutoFit/>
          </a:bodyPr>
          <a:p>
            <a:r>
              <a:rPr lang="en-US" altLang="zh-CN" sz="2400" b="1" dirty="0"/>
              <a:t>D/A</a:t>
            </a:r>
            <a:r>
              <a:rPr lang="zh-CN" altLang="en-US" sz="2400" b="1" dirty="0"/>
              <a:t>转换器的性能指标</a:t>
            </a:r>
            <a:endParaRPr lang="zh-CN" altLang="en-US" sz="2400" b="1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219200" y="4832117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en-US" altLang="zh-CN" sz="2400"/>
              <a:t>1)	</a:t>
            </a:r>
            <a:r>
              <a:rPr lang="zh-CN" altLang="en-US" sz="2400"/>
              <a:t>分辨率</a:t>
            </a:r>
            <a:endParaRPr lang="zh-CN" altLang="en-US" sz="2400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505200" y="4832117"/>
            <a:ext cx="1708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en-US" altLang="zh-CN" sz="2400"/>
              <a:t>2)	</a:t>
            </a:r>
            <a:r>
              <a:rPr lang="zh-CN" altLang="en-US" sz="2400"/>
              <a:t>精度</a:t>
            </a:r>
            <a:endParaRPr lang="zh-CN" altLang="en-US" sz="240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562600" y="4832117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en-US" altLang="zh-CN" sz="2400"/>
              <a:t>3)	</a:t>
            </a:r>
            <a:r>
              <a:rPr lang="zh-CN" altLang="en-US" sz="2400"/>
              <a:t>线性度</a:t>
            </a:r>
            <a:endParaRPr lang="zh-CN" altLang="en-US" sz="240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219200" y="5385435"/>
            <a:ext cx="2622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en-US" altLang="zh-CN" sz="2400"/>
              <a:t>4)	</a:t>
            </a:r>
            <a:r>
              <a:rPr lang="zh-CN" altLang="en-US" sz="2400"/>
              <a:t>温度灵敏度</a:t>
            </a:r>
            <a:endParaRPr lang="zh-CN" altLang="en-US" sz="2400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778250" y="5385435"/>
            <a:ext cx="2317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p>
            <a:r>
              <a:rPr lang="en-US" altLang="zh-CN" sz="2400"/>
              <a:t>5)	</a:t>
            </a:r>
            <a:r>
              <a:rPr lang="zh-CN" altLang="en-US" sz="2400"/>
              <a:t>建立时间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914400" y="684531"/>
            <a:ext cx="4495800" cy="596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152352" bIns="76176" anchor="ctr">
            <a:spAutoFit/>
          </a:bodyPr>
          <a:lstStyle/>
          <a:p>
            <a:r>
              <a:rPr lang="zh-CN" altLang="en-US" sz="2400" b="1" dirty="0"/>
              <a:t>典型的</a:t>
            </a:r>
            <a:r>
              <a:rPr lang="en-US" altLang="zh-CN" sz="2400" b="1" dirty="0"/>
              <a:t>D/A</a:t>
            </a:r>
            <a:r>
              <a:rPr lang="zh-CN" altLang="en-US" sz="2400" b="1" dirty="0"/>
              <a:t>转换器芯片</a:t>
            </a:r>
            <a:r>
              <a:rPr lang="en-US" altLang="zh-CN" sz="2400" b="1" dirty="0"/>
              <a:t>DAC0832</a:t>
            </a:r>
            <a:endParaRPr lang="en-US" altLang="zh-CN" sz="2400" b="1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3568" y="1640731"/>
            <a:ext cx="3379788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269790" tIns="63480" bIns="63480" anchor="ctr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．</a:t>
            </a:r>
            <a:r>
              <a:rPr lang="en-US" altLang="zh-CN" sz="2400" dirty="0"/>
              <a:t>DAC0832</a:t>
            </a:r>
            <a:r>
              <a:rPr lang="zh-CN" altLang="en-US" sz="2400" dirty="0"/>
              <a:t>芯片概述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899592" y="2276872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	DAC0832</a:t>
            </a:r>
            <a:r>
              <a:rPr lang="zh-CN" altLang="zh-CN" sz="2400" dirty="0" smtClean="0"/>
              <a:t>是采用</a:t>
            </a:r>
            <a:r>
              <a:rPr lang="en-US" altLang="zh-CN" sz="2400" dirty="0" smtClean="0"/>
              <a:t>CMOS</a:t>
            </a:r>
            <a:r>
              <a:rPr lang="zh-CN" altLang="zh-CN" sz="2400" dirty="0" smtClean="0"/>
              <a:t>工艺制成的电流型</a:t>
            </a:r>
            <a:r>
              <a:rPr lang="en-US" altLang="zh-CN" sz="2400" dirty="0" smtClean="0"/>
              <a:t>8</a:t>
            </a:r>
            <a:r>
              <a:rPr lang="zh-CN" altLang="zh-CN" sz="2400" dirty="0" smtClean="0"/>
              <a:t>位</a:t>
            </a:r>
            <a:r>
              <a:rPr lang="en-US" altLang="zh-CN" sz="2400" dirty="0" smtClean="0"/>
              <a:t>T</a:t>
            </a:r>
            <a:r>
              <a:rPr lang="zh-CN" altLang="zh-CN" sz="2400" dirty="0" smtClean="0"/>
              <a:t>型电阻解码网络</a:t>
            </a:r>
            <a:r>
              <a:rPr lang="en-US" altLang="zh-CN" sz="2400" dirty="0" smtClean="0"/>
              <a:t>D/A</a:t>
            </a:r>
            <a:r>
              <a:rPr lang="zh-CN" altLang="zh-CN" sz="2400" dirty="0" smtClean="0"/>
              <a:t>转换器芯片，是</a:t>
            </a:r>
            <a:r>
              <a:rPr lang="en-US" altLang="zh-CN" sz="2400" dirty="0" smtClean="0"/>
              <a:t>DAC0830</a:t>
            </a:r>
            <a:r>
              <a:rPr lang="zh-CN" altLang="zh-CN" sz="2400" dirty="0" smtClean="0"/>
              <a:t>系列的一种。它的分辨率为</a:t>
            </a:r>
            <a:r>
              <a:rPr lang="en-US" altLang="zh-CN" sz="2400" dirty="0" smtClean="0"/>
              <a:t>8</a:t>
            </a:r>
            <a:r>
              <a:rPr lang="zh-CN" altLang="zh-CN" sz="2400" dirty="0" smtClean="0"/>
              <a:t>位，满刻度误差</a:t>
            </a:r>
            <a:r>
              <a:rPr lang="en-US" altLang="zh-CN" sz="2400" dirty="0" smtClean="0">
                <a:sym typeface="Symbol" panose="05050102010706020507"/>
              </a:rPr>
              <a:t></a:t>
            </a:r>
            <a:r>
              <a:rPr lang="en-US" altLang="zh-CN" sz="2400" dirty="0" smtClean="0"/>
              <a:t>1LSB</a:t>
            </a:r>
            <a:r>
              <a:rPr lang="zh-CN" altLang="zh-CN" sz="2400" dirty="0" smtClean="0"/>
              <a:t>，线性误差</a:t>
            </a:r>
            <a:r>
              <a:rPr lang="en-US" altLang="zh-CN" sz="2400" dirty="0" smtClean="0">
                <a:sym typeface="Symbol" panose="05050102010706020507"/>
              </a:rPr>
              <a:t></a:t>
            </a:r>
            <a:r>
              <a:rPr lang="en-US" altLang="zh-CN" sz="2400" dirty="0" smtClean="0"/>
              <a:t>0.1%</a:t>
            </a:r>
            <a:r>
              <a:rPr lang="zh-CN" altLang="zh-CN" sz="2400" dirty="0" smtClean="0"/>
              <a:t>，建立时间为</a:t>
            </a:r>
            <a:r>
              <a:rPr lang="en-US" altLang="zh-CN" sz="2400" dirty="0" smtClean="0"/>
              <a:t>1</a:t>
            </a:r>
            <a:r>
              <a:rPr lang="en-US" altLang="zh-CN" sz="2400" dirty="0" smtClean="0">
                <a:sym typeface="Symbol" panose="05050102010706020507"/>
              </a:rPr>
              <a:t></a:t>
            </a:r>
            <a:r>
              <a:rPr lang="en-US" altLang="zh-CN" sz="2400" dirty="0" smtClean="0"/>
              <a:t>s</a:t>
            </a:r>
            <a:r>
              <a:rPr lang="zh-CN" altLang="zh-CN" sz="2400" dirty="0" smtClean="0"/>
              <a:t>，功耗</a:t>
            </a:r>
            <a:r>
              <a:rPr lang="en-US" altLang="zh-CN" sz="2400" dirty="0" smtClean="0"/>
              <a:t>20mW</a:t>
            </a:r>
            <a:r>
              <a:rPr lang="zh-CN" altLang="zh-CN" sz="2400" dirty="0" smtClean="0"/>
              <a:t>。其数字输入端具有双重缓冲功能，可以双缓冲、单缓冲或直通方式输入。由于</a:t>
            </a:r>
            <a:r>
              <a:rPr lang="en-US" altLang="zh-CN" sz="2400" dirty="0" smtClean="0"/>
              <a:t>DAC0832</a:t>
            </a:r>
            <a:r>
              <a:rPr lang="zh-CN" altLang="zh-CN" sz="2400" dirty="0" smtClean="0"/>
              <a:t>与单片机接口方便，转换控制容易，价格便宜，所以在实际工作中广泛使用。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7544" y="692696"/>
            <a:ext cx="354806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269790" tIns="63480" bIns="63480" anchor="ctr">
            <a:spAutoFit/>
          </a:bodyPr>
          <a:lstStyle/>
          <a:p>
            <a:r>
              <a:rPr lang="en-US" altLang="zh-CN" sz="2400"/>
              <a:t>2. DAC0832</a:t>
            </a:r>
            <a:r>
              <a:rPr lang="zh-CN" altLang="en-US" sz="2400"/>
              <a:t>的内部结构</a:t>
            </a:r>
            <a:endParaRPr lang="zh-CN" altLang="en-US" sz="2400"/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828800" y="2292350"/>
          <a:ext cx="5867400" cy="433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图片" r:id="rId1" imgW="4686300" imgH="3272790" progId="">
                  <p:embed/>
                </p:oleObj>
              </mc:Choice>
              <mc:Fallback>
                <p:oleObj name="图片" r:id="rId1" imgW="4686300" imgH="327279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 l="5286" t="1476" r="3513" b="1831"/>
                      <a:stretch>
                        <a:fillRect/>
                      </a:stretch>
                    </p:blipFill>
                    <p:spPr>
                      <a:xfrm>
                        <a:off x="1828800" y="2292350"/>
                        <a:ext cx="5867400" cy="433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1484784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DAC0832</a:t>
            </a:r>
            <a:r>
              <a:rPr lang="zh-CN" altLang="zh-CN" sz="2000" dirty="0" smtClean="0"/>
              <a:t>主要由</a:t>
            </a:r>
            <a:r>
              <a:rPr lang="en-US" altLang="zh-CN" sz="2000" dirty="0" smtClean="0"/>
              <a:t>8</a:t>
            </a:r>
            <a:r>
              <a:rPr lang="zh-CN" altLang="zh-CN" sz="2000" dirty="0" smtClean="0"/>
              <a:t>位输入寄存器、</a:t>
            </a:r>
            <a:r>
              <a:rPr lang="en-US" altLang="zh-CN" sz="2000" dirty="0" smtClean="0"/>
              <a:t>8</a:t>
            </a:r>
            <a:r>
              <a:rPr lang="zh-CN" altLang="zh-CN" sz="2000" dirty="0" smtClean="0"/>
              <a:t>位</a:t>
            </a:r>
            <a:r>
              <a:rPr lang="en-US" altLang="zh-CN" sz="2000" dirty="0" smtClean="0"/>
              <a:t>DAC</a:t>
            </a:r>
            <a:r>
              <a:rPr lang="zh-CN" altLang="zh-CN" sz="2000" dirty="0" smtClean="0"/>
              <a:t>寄存器、</a:t>
            </a:r>
            <a:r>
              <a:rPr lang="en-US" altLang="zh-CN" sz="2000" dirty="0" smtClean="0"/>
              <a:t>8</a:t>
            </a:r>
            <a:r>
              <a:rPr lang="zh-CN" altLang="zh-CN" sz="2000" dirty="0" smtClean="0"/>
              <a:t>位</a:t>
            </a:r>
            <a:r>
              <a:rPr lang="en-US" altLang="zh-CN" sz="2000" dirty="0" smtClean="0"/>
              <a:t>D/A</a:t>
            </a:r>
            <a:r>
              <a:rPr lang="zh-CN" altLang="zh-CN" sz="2000" dirty="0" smtClean="0"/>
              <a:t>转换器和控制逻辑电路组成，内部结构如图所示。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67713" y="795685"/>
            <a:ext cx="3071495" cy="494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269790" tIns="63480" bIns="63480" anchor="ctr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．</a:t>
            </a:r>
            <a:r>
              <a:rPr lang="en-US" altLang="zh-CN" sz="2400" dirty="0"/>
              <a:t>DAC0832</a:t>
            </a:r>
            <a:r>
              <a:rPr lang="zh-CN" altLang="en-US" sz="2400" dirty="0"/>
              <a:t>的引脚</a:t>
            </a:r>
            <a:endParaRPr lang="zh-CN" altLang="en-US" sz="2400" dirty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899592" y="1628800"/>
          <a:ext cx="2808312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图片" r:id="rId1" imgW="2295525" imgH="1584325" progId="">
                  <p:embed/>
                </p:oleObj>
              </mc:Choice>
              <mc:Fallback>
                <p:oleObj name="图片" r:id="rId1" imgW="2295525" imgH="1584325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 l="8594" t="4138" r="5347" b="1611"/>
                      <a:stretch>
                        <a:fillRect/>
                      </a:stretch>
                    </p:blipFill>
                    <p:spPr>
                      <a:xfrm>
                        <a:off x="899592" y="1628800"/>
                        <a:ext cx="2808312" cy="2808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23928" y="17008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DI0</a:t>
            </a:r>
            <a:r>
              <a:rPr lang="zh-CN" altLang="zh-CN" dirty="0" smtClean="0"/>
              <a:t>～</a:t>
            </a:r>
            <a:r>
              <a:rPr lang="en-US" altLang="zh-CN" dirty="0" smtClean="0"/>
              <a:t>DI7(DI0</a:t>
            </a:r>
            <a:r>
              <a:rPr lang="zh-CN" altLang="zh-CN" dirty="0" smtClean="0"/>
              <a:t>为最低位</a:t>
            </a:r>
            <a:r>
              <a:rPr lang="en-US" altLang="zh-CN" dirty="0" smtClean="0"/>
              <a:t>)</a:t>
            </a:r>
            <a:r>
              <a:rPr lang="zh-CN" altLang="zh-CN" dirty="0" smtClean="0"/>
              <a:t>：</a:t>
            </a:r>
            <a:r>
              <a:rPr lang="en-US" altLang="zh-CN" dirty="0" smtClean="0"/>
              <a:t>8</a:t>
            </a:r>
            <a:r>
              <a:rPr lang="zh-CN" altLang="zh-CN" dirty="0" smtClean="0"/>
              <a:t>位数字量输入端。</a:t>
            </a:r>
            <a:endParaRPr lang="zh-CN" altLang="zh-CN" dirty="0" smtClean="0"/>
          </a:p>
          <a:p>
            <a:r>
              <a:rPr lang="en-US" altLang="zh-CN" dirty="0" smtClean="0"/>
              <a:t>ILE</a:t>
            </a:r>
            <a:r>
              <a:rPr lang="zh-CN" altLang="zh-CN" dirty="0" smtClean="0"/>
              <a:t>：数据允许控制输入线，高电平有效。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4572000" y="24928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：片选信号。</a:t>
            </a:r>
            <a:endParaRPr lang="zh-CN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995936" y="2924944"/>
          <a:ext cx="504056" cy="3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7620000" imgH="4876800" progId="">
                  <p:embed/>
                </p:oleObj>
              </mc:Choice>
              <mc:Fallback>
                <p:oleObj name="Equation" r:id="rId3" imgW="7620000" imgH="4876800" progId="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936" y="2924944"/>
                        <a:ext cx="504056" cy="320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363571" y="2852936"/>
            <a:ext cx="1864613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：写信号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4008" y="3275692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：写信号线</a:t>
            </a:r>
            <a:r>
              <a:rPr lang="en-US" altLang="zh-CN" dirty="0" smtClean="0"/>
              <a:t>2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995936" y="2420888"/>
          <a:ext cx="395536" cy="395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4876800" imgH="4876800" progId="">
                  <p:embed/>
                </p:oleObj>
              </mc:Choice>
              <mc:Fallback>
                <p:oleObj name="Equation" r:id="rId5" imgW="4876800" imgH="4876800" progId="">
                  <p:embed/>
                  <p:pic>
                    <p:nvPicPr>
                      <p:cNvPr id="0" name="图片 512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5936" y="2420888"/>
                        <a:ext cx="395536" cy="3955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3995935" y="3284984"/>
          <a:ext cx="493769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8229600" imgH="4876800" progId="">
                  <p:embed/>
                </p:oleObj>
              </mc:Choice>
              <mc:Fallback>
                <p:oleObj name="Equation" r:id="rId7" imgW="8229600" imgH="4876800" progId="">
                  <p:embed/>
                  <p:pic>
                    <p:nvPicPr>
                      <p:cNvPr id="0" name="图片 512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935" y="3284984"/>
                        <a:ext cx="493769" cy="2880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4394006" y="364502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：数据传送控制信号输入线，低电平有效。</a:t>
            </a:r>
            <a:endParaRPr lang="zh-CN" altLang="en-US" dirty="0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3851920" y="3645024"/>
          <a:ext cx="590466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9" imgW="9448800" imgH="4572000" progId="">
                  <p:embed/>
                </p:oleObj>
              </mc:Choice>
              <mc:Fallback>
                <p:oleObj name="Equation" r:id="rId9" imgW="9448800" imgH="4572000" progId="">
                  <p:embed/>
                  <p:pic>
                    <p:nvPicPr>
                      <p:cNvPr id="0" name="图片 512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1920" y="3645024"/>
                        <a:ext cx="590466" cy="2880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3923928" y="4077072"/>
            <a:ext cx="285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R</a:t>
            </a:r>
            <a:r>
              <a:rPr lang="en-US" altLang="zh-CN" baseline="-25000" dirty="0" smtClean="0"/>
              <a:t>FB</a:t>
            </a:r>
            <a:r>
              <a:rPr lang="zh-CN" altLang="zh-CN" dirty="0" smtClean="0"/>
              <a:t>：片内反馈电阻引出线</a:t>
            </a:r>
            <a:endParaRPr lang="zh-CN" altLang="en-US" dirty="0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955487" y="4725144"/>
            <a:ext cx="714490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：模拟电流输出线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，它是数字量输入为“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的模拟电流输出端。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931646" y="5157192"/>
            <a:ext cx="796083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out2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：模拟电流输出线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，它是数字量输入为“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的模拟电流输出端。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1600" y="5661248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/>
              <a:t>V</a:t>
            </a:r>
            <a:r>
              <a:rPr lang="en-US" altLang="zh-CN" baseline="-25000" dirty="0" smtClean="0"/>
              <a:t>REF</a:t>
            </a:r>
            <a:r>
              <a:rPr lang="zh-CN" altLang="zh-CN" dirty="0" smtClean="0"/>
              <a:t>：基准电压输入线。电压范围为</a:t>
            </a:r>
            <a:r>
              <a:rPr lang="en-US" altLang="zh-CN" dirty="0" smtClean="0"/>
              <a:t>-10V</a:t>
            </a:r>
            <a:r>
              <a:rPr lang="zh-CN" altLang="zh-CN" dirty="0" smtClean="0"/>
              <a:t>～</a:t>
            </a:r>
            <a:r>
              <a:rPr lang="en-US" altLang="zh-CN" dirty="0" smtClean="0"/>
              <a:t>+10V</a:t>
            </a:r>
            <a:r>
              <a:rPr lang="zh-CN" altLang="zh-CN" dirty="0" smtClean="0"/>
              <a:t>。</a:t>
            </a:r>
            <a:endParaRPr lang="zh-CN" altLang="zh-CN" dirty="0" smtClean="0"/>
          </a:p>
          <a:p>
            <a:r>
              <a:rPr lang="en-US" altLang="zh-CN" i="1" dirty="0" smtClean="0"/>
              <a:t>V</a:t>
            </a:r>
            <a:r>
              <a:rPr lang="en-US" altLang="zh-CN" baseline="-25000" dirty="0" smtClean="0"/>
              <a:t>CC</a:t>
            </a:r>
            <a:r>
              <a:rPr lang="zh-CN" altLang="zh-CN" dirty="0" smtClean="0"/>
              <a:t>：工作电源输入端，可接</a:t>
            </a:r>
            <a:r>
              <a:rPr lang="en-US" altLang="zh-CN" dirty="0" smtClean="0"/>
              <a:t>+5V</a:t>
            </a:r>
            <a:r>
              <a:rPr lang="zh-CN" altLang="zh-CN" dirty="0" smtClean="0"/>
              <a:t>～</a:t>
            </a:r>
            <a:r>
              <a:rPr lang="en-US" altLang="zh-CN" dirty="0" smtClean="0"/>
              <a:t>+15V</a:t>
            </a:r>
            <a:r>
              <a:rPr lang="zh-CN" altLang="zh-CN" dirty="0" smtClean="0"/>
              <a:t>电源。</a:t>
            </a:r>
            <a:endParaRPr lang="zh-CN" altLang="zh-CN" dirty="0" smtClean="0"/>
          </a:p>
          <a:p>
            <a:r>
              <a:rPr lang="en-US" altLang="zh-CN" dirty="0" smtClean="0"/>
              <a:t>AGND</a:t>
            </a:r>
            <a:r>
              <a:rPr lang="zh-CN" altLang="zh-CN" dirty="0" smtClean="0"/>
              <a:t>：模拟地。</a:t>
            </a:r>
            <a:r>
              <a:rPr lang="en-US" altLang="zh-CN" dirty="0" smtClean="0"/>
              <a:t>    DGND</a:t>
            </a:r>
            <a:r>
              <a:rPr lang="zh-CN" altLang="zh-CN" dirty="0" smtClean="0"/>
              <a:t>：数字地。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39805" y="1056193"/>
            <a:ext cx="3071495" cy="494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269790" tIns="63480" bIns="63480" anchor="ctr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．</a:t>
            </a:r>
            <a:r>
              <a:rPr lang="en-US" altLang="zh-CN" sz="2400" dirty="0"/>
              <a:t>DAC0832</a:t>
            </a:r>
            <a:r>
              <a:rPr lang="zh-CN" altLang="en-US" sz="2400" dirty="0"/>
              <a:t>的应用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39805" y="1774840"/>
            <a:ext cx="82444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	D/A</a:t>
            </a:r>
            <a:r>
              <a:rPr lang="zh-CN" altLang="zh-CN" sz="2400" dirty="0" smtClean="0"/>
              <a:t>转换器在实际中经常作为波形发生器使用，通过它可以产生各种各样的波形。</a:t>
            </a:r>
            <a:r>
              <a:rPr lang="en-US" altLang="zh-CN" sz="2400" dirty="0" smtClean="0"/>
              <a:t>D/A</a:t>
            </a:r>
            <a:r>
              <a:rPr lang="zh-CN" altLang="zh-CN" sz="2400" dirty="0" smtClean="0"/>
              <a:t>转换器产生波形的原理如下：利用</a:t>
            </a:r>
            <a:r>
              <a:rPr lang="en-US" altLang="zh-CN" sz="2400" dirty="0" smtClean="0"/>
              <a:t>D/A</a:t>
            </a:r>
            <a:r>
              <a:rPr lang="zh-CN" altLang="zh-CN" sz="2400" dirty="0" smtClean="0"/>
              <a:t>转换器输出模拟量与输入数字量成正比这一特点，通过程序控制</a:t>
            </a:r>
            <a:r>
              <a:rPr lang="en-US" altLang="zh-CN" sz="2400" dirty="0" smtClean="0"/>
              <a:t>CPU</a:t>
            </a:r>
            <a:r>
              <a:rPr lang="zh-CN" altLang="zh-CN" sz="2400" dirty="0" smtClean="0"/>
              <a:t>向</a:t>
            </a:r>
            <a:r>
              <a:rPr lang="en-US" altLang="zh-CN" sz="2400" dirty="0" smtClean="0"/>
              <a:t>D/A</a:t>
            </a:r>
            <a:r>
              <a:rPr lang="zh-CN" altLang="zh-CN" sz="2400" dirty="0" smtClean="0"/>
              <a:t>转换器送出随时间呈一定规律变化的数字，则</a:t>
            </a:r>
            <a:r>
              <a:rPr lang="en-US" altLang="zh-CN" sz="2400" dirty="0" smtClean="0"/>
              <a:t>D/A</a:t>
            </a:r>
            <a:r>
              <a:rPr lang="zh-CN" altLang="zh-CN" sz="2400" dirty="0" smtClean="0"/>
              <a:t>转换器输出端就可以输出随时间按一定规律变化的波形。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70260" y="244663"/>
            <a:ext cx="1579880" cy="494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269790" tIns="63480" bIns="63480" anchor="ctr">
            <a:spAutoFit/>
          </a:bodyPr>
          <a:lstStyle/>
          <a:p>
            <a:r>
              <a:rPr lang="zh-CN" sz="2400" dirty="0"/>
              <a:t>正弦表：</a:t>
            </a:r>
            <a:endParaRPr 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540440" y="685815"/>
            <a:ext cx="8244408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CN" sz="1600" dirty="0" smtClean="0"/>
              <a:t>sin[256]={</a:t>
            </a:r>
            <a:r>
              <a:rPr altLang="zh-CN" sz="1600" dirty="0" smtClean="0">
                <a:solidFill>
                  <a:srgbClr val="FF0000"/>
                </a:solidFill>
              </a:rPr>
              <a:t>0x80</a:t>
            </a:r>
            <a:r>
              <a:rPr altLang="zh-CN" sz="1600" dirty="0" smtClean="0"/>
              <a:t>,0x83,0x86,0x89,0x8d,0x90,0x93,0x96,0x99,0x9c,0x9f,0xa2,0xa5,0xa8,0xab,0xae,0xb1,0xb4,0xb7,0xba,0xbc,0xbf,0xc2,0xc5,0xc7,0xca,0xcc,0xcf,0xd1,0xd4,0xd6,0xd8,0xda,0xdd,0xdf,0xe1,0xe3,0xe5,0xe7,0xe9,0xea,0xec,0xee,0xef,0xf1,0xf2,0xf4,0xf5,0xf6,0xf7,0xf8,0xf9,0xfa,0xfb,0xfc,0xfd,0xfd,0xfe,</a:t>
            </a:r>
            <a:r>
              <a:rPr altLang="zh-CN" sz="1600" dirty="0" smtClean="0">
                <a:solidFill>
                  <a:srgbClr val="FF0000"/>
                </a:solidFill>
              </a:rPr>
              <a:t>0xff,0xff,0xff,0xff,0xff,0xff,0xff,0xff,0xff,0xff,0xff,0xff</a:t>
            </a:r>
            <a:r>
              <a:rPr altLang="zh-CN" sz="1600" dirty="0" smtClean="0"/>
              <a:t>,0xfe,0xfd,0xfd,0xfc,0xfb,0xfa,0xf9,0xf8,0xf7,0xf6,0xf5,0xf4,0xf2,0xf1,0xef,0xee,0xec,0xea,0xe9,0xe7,0xe5,0xe3,0xe1,0xde,0xdd,0xda,0xd8,0xd6,0xd4,0xd1,0xcf,0xcc,0xca,0xc7,0xc5,0xc2,0xbf,0xbc,0xba,0xb7,0xb4,0xb1,0xae,0xab,0xa8,0xa5,0xa2,0x9f,0x9c,0x99,0x96,0x93,0x90,0x8d,0x89,0x86,0x83</a:t>
            </a:r>
            <a:r>
              <a:rPr altLang="zh-CN" sz="1600" dirty="0" smtClean="0">
                <a:solidFill>
                  <a:srgbClr val="FF0000"/>
                </a:solidFill>
              </a:rPr>
              <a:t>,0x80,0x80</a:t>
            </a:r>
            <a:r>
              <a:rPr altLang="zh-CN" sz="1600" dirty="0" smtClean="0"/>
              <a:t>,0x7c,0x79,0x76,0x72,0x6f,0x6c,0x69,0x66,0x63,0x60,0x5d,0x5a,0x57,0x55,0x51,0x4e,0x4c,0x48,0x45,0x43,0x40,0x3d,0x3a,0x38,0x35,0x33,0x30,0x2e,0x2b,0x29,0x27,0x25,0x22,0x20,0x1e,0x1c,0x1a,0x18,0x16,0x15,0x13,0x11,0x10,0x0e,0x0d,0x0b,0x0a,0x09,0x08,0x07,0x06,0x05,0x04,0x03,0x02,0x02,0x01</a:t>
            </a:r>
            <a:r>
              <a:rPr altLang="zh-CN" sz="1600" dirty="0" smtClean="0">
                <a:solidFill>
                  <a:srgbClr val="FF0000"/>
                </a:solidFill>
              </a:rPr>
              <a:t>,0x00,0x00,0x00,0x00,0x00,0x00,0x00,0x00,0x00,0x00,0x00,0x00</a:t>
            </a:r>
            <a:r>
              <a:rPr altLang="zh-CN" sz="1600" dirty="0" smtClean="0"/>
              <a:t>,0x01,0x02,0x02,0x03,0x04,0x05,0x06,0x07,0x08,0x09,0x0a,0x0b,0x0d,0x0e,0x10,0x11,0x13,0x15,0x16,0x18,0x1a,0x1c,0x1e,0x20,0x22,0x25,0x27,0x29,0x2b,0x2e,0x30,0x33,0x35,0x38,0x3a,0x3d,0x40,0x43,0x45,0x48,0x4c,0x4e,0x51,0x55,0x57,0x5a,0x5d,0x60,0x63,0x66,0x69,0x6c,0x6f,0x72,0x76,0x79,0x7c,</a:t>
            </a:r>
            <a:r>
              <a:rPr altLang="zh-CN" sz="1600" dirty="0" smtClean="0">
                <a:solidFill>
                  <a:srgbClr val="FF0000"/>
                </a:solidFill>
              </a:rPr>
              <a:t>0x80</a:t>
            </a:r>
            <a:r>
              <a:rPr altLang="zh-CN" sz="1600" dirty="0" smtClean="0"/>
              <a:t>};  //正弦表</a:t>
            </a:r>
            <a:endParaRPr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2491</Words>
  <Application>WPS 演示</Application>
  <PresentationFormat>全屏显示(4:3)</PresentationFormat>
  <Paragraphs>118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Verdana</vt:lpstr>
      <vt:lpstr>Times New Roman</vt:lpstr>
      <vt:lpstr>Symbol</vt:lpstr>
      <vt:lpstr>Symbol</vt:lpstr>
      <vt:lpstr>微软雅黑</vt:lpstr>
      <vt:lpstr>Arial Unicode MS</vt:lpstr>
      <vt:lpstr>Calibri</vt:lpstr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杨加国</dc:creator>
  <cp:lastModifiedBy>Administrator</cp:lastModifiedBy>
  <cp:revision>118</cp:revision>
  <dcterms:created xsi:type="dcterms:W3CDTF">2006-07-14T09:33:00Z</dcterms:created>
  <dcterms:modified xsi:type="dcterms:W3CDTF">2020-03-03T09:06:34Z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