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0" r:id="rId3"/>
    <p:sldId id="344" r:id="rId4"/>
    <p:sldId id="345" r:id="rId5"/>
    <p:sldId id="354" r:id="rId6"/>
    <p:sldId id="346" r:id="rId7"/>
    <p:sldId id="34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77" autoAdjust="0"/>
  </p:normalViewPr>
  <p:slideViewPr>
    <p:cSldViewPr>
      <p:cViewPr varScale="1">
        <p:scale>
          <a:sx n="66" d="100"/>
          <a:sy n="66" d="100"/>
        </p:scale>
        <p:origin x="-82" y="-427"/>
      </p:cViewPr>
      <p:guideLst>
        <p:guide orient="horz" pos="2160"/>
        <p:guide pos="28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86" y="-78"/>
      </p:cViewPr>
      <p:guideLst>
        <p:guide orient="horz" pos="2880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1D442-C29F-439B-A0DF-0620B5D011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8ABAC-900B-4C7A-9F7D-A2A8952199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3A0615-0E87-4F8A-8E59-67EE3FF9936D}" type="slidenum">
              <a:rPr lang="zh-CN" altLang="en-US"/>
            </a:fld>
            <a:endParaRPr lang="en-US" altLang="zh-CN"/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E622D-1104-4A54-954B-8C9065BBDBC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404813"/>
            <a:ext cx="2001837" cy="5614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404813"/>
            <a:ext cx="5854700" cy="5614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85C92-D477-4117-B38B-0F9FA8F7D9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B0732569-1A37-45A8-9A90-C219745C50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2E82E-F3BD-4444-BAEC-194F727235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7250E-EFA8-4950-97E0-C6A0A93F6C6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926B2-9669-452D-8A8E-6E000066E24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8D0F1-16B7-4BFE-BC7C-23FBDBC06A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9D4FD-9C3F-4A16-9880-2EEA6297EDB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61010-A770-4457-8AE9-70BA66EAC9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B9617-0630-43AC-AEE9-4C3725BE45F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D5EE4-2F1C-4F87-AA01-2F34938473A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404813"/>
            <a:ext cx="8001000" cy="68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74302" y="1340768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67421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304" y="6480720"/>
            <a:ext cx="1835696" cy="2606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42891475-2C29-41DE-BF2C-27CE2929E4EE}" type="slidenum">
              <a:rPr lang="zh-CN" altLang="en-US"/>
            </a:fld>
            <a:endParaRPr lang="en-US" altLang="zh-CN" dirty="0"/>
          </a:p>
        </p:txBody>
      </p:sp>
      <p:sp>
        <p:nvSpPr>
          <p:cNvPr id="9" name="矩形 8"/>
          <p:cNvSpPr/>
          <p:nvPr userDrawn="1"/>
        </p:nvSpPr>
        <p:spPr>
          <a:xfrm>
            <a:off x="4499992" y="44624"/>
            <a:ext cx="4667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/>
              <a:t>第</a:t>
            </a:r>
            <a:r>
              <a:rPr lang="en-US" altLang="zh-CN" sz="1600" b="1" dirty="0" smtClean="0"/>
              <a:t>9</a:t>
            </a:r>
            <a:r>
              <a:rPr lang="zh-CN" altLang="en-US" sz="1600" b="1" dirty="0" smtClean="0"/>
              <a:t>章  </a:t>
            </a:r>
            <a:r>
              <a:rPr lang="en-US" altLang="zh-CN" sz="1600" b="1" dirty="0" smtClean="0"/>
              <a:t>MCS-51</a:t>
            </a:r>
            <a:r>
              <a:rPr lang="zh-CN" altLang="en-US" sz="1600" b="1" dirty="0" smtClean="0"/>
              <a:t>单片机与</a:t>
            </a:r>
            <a:r>
              <a:rPr lang="en-US" altLang="zh-CN" sz="1600" b="1" dirty="0" smtClean="0"/>
              <a:t>D/A</a:t>
            </a:r>
            <a:r>
              <a:rPr lang="zh-CN" altLang="en-US" sz="1600" b="1" dirty="0" smtClean="0"/>
              <a:t>、 </a:t>
            </a:r>
            <a:r>
              <a:rPr lang="en-US" altLang="zh-CN" sz="1600" b="1" dirty="0" smtClean="0"/>
              <a:t>A/D</a:t>
            </a:r>
            <a:r>
              <a:rPr lang="zh-CN" altLang="en-US" sz="1600" b="1" dirty="0" smtClean="0"/>
              <a:t>转换器的接口 </a:t>
            </a:r>
            <a:endParaRPr lang="zh-CN" altLang="en-US" sz="1600" b="1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078355" y="558641"/>
            <a:ext cx="4758055" cy="826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198375" bIns="198375" anchor="ctr">
            <a:spAutoFit/>
          </a:bodyPr>
          <a:lstStyle/>
          <a:p>
            <a:r>
              <a:rPr lang="en-US" altLang="zh-CN" sz="2800" b="1" dirty="0"/>
              <a:t>MCS-51</a:t>
            </a:r>
            <a:r>
              <a:rPr lang="zh-CN" altLang="en-US" sz="2800" b="1" dirty="0"/>
              <a:t>单片机与</a:t>
            </a:r>
            <a:r>
              <a:rPr lang="en-US" altLang="zh-CN" sz="2800" b="1" dirty="0"/>
              <a:t>ADC</a:t>
            </a:r>
            <a:r>
              <a:rPr lang="zh-CN" altLang="en-US" sz="2800" b="1" dirty="0"/>
              <a:t>的接口</a:t>
            </a:r>
            <a:endParaRPr lang="zh-CN" altLang="en-US" sz="2800" b="1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62000" y="2345690"/>
            <a:ext cx="4143375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．</a:t>
            </a:r>
            <a:r>
              <a:rPr lang="en-US" altLang="zh-CN" sz="2400"/>
              <a:t>ADC0808/0809</a:t>
            </a:r>
            <a:r>
              <a:rPr lang="zh-CN" altLang="en-US" sz="2400"/>
              <a:t>芯片概述</a:t>
            </a:r>
            <a:endParaRPr lang="zh-CN" altLang="en-US" sz="2400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066800" y="2882265"/>
            <a:ext cx="7010400" cy="2282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p>
            <a:r>
              <a:rPr lang="en-US" altLang="zh-CN" sz="2400"/>
              <a:t>      ADC0808/0809</a:t>
            </a:r>
            <a:r>
              <a:rPr lang="zh-CN" altLang="en-US" sz="2400"/>
              <a:t>是</a:t>
            </a:r>
            <a:r>
              <a:rPr lang="en-US" altLang="zh-CN" sz="2400"/>
              <a:t>8</a:t>
            </a:r>
            <a:r>
              <a:rPr lang="zh-CN" altLang="en-US" sz="2400"/>
              <a:t>位</a:t>
            </a:r>
            <a:r>
              <a:rPr lang="en-US" altLang="zh-CN" sz="2400"/>
              <a:t>CMOS</a:t>
            </a:r>
            <a:r>
              <a:rPr lang="zh-CN" altLang="en-US" sz="2400"/>
              <a:t>逐次逼近型</a:t>
            </a:r>
            <a:r>
              <a:rPr lang="en-US" altLang="zh-CN" sz="2400"/>
              <a:t>A/D</a:t>
            </a:r>
            <a:r>
              <a:rPr lang="zh-CN" altLang="en-US" sz="2400"/>
              <a:t>转换器，它们的主要区别是</a:t>
            </a:r>
            <a:r>
              <a:rPr lang="en-US" altLang="zh-CN" sz="2400"/>
              <a:t>ADC0808</a:t>
            </a:r>
            <a:r>
              <a:rPr lang="zh-CN" altLang="en-US" sz="2400"/>
              <a:t>的最小误差为</a:t>
            </a:r>
            <a:r>
              <a:rPr lang="zh-CN" altLang="en-US" sz="2400">
                <a:sym typeface="Symbol" panose="05050102010706020507" pitchFamily="18" charset="2"/>
              </a:rPr>
              <a:t></a:t>
            </a:r>
            <a:r>
              <a:rPr lang="en-US" altLang="zh-CN" sz="2400"/>
              <a:t>1/2LSB</a:t>
            </a:r>
            <a:r>
              <a:rPr lang="zh-CN" altLang="en-US" sz="2400">
                <a:sym typeface="Symbol" panose="05050102010706020507" pitchFamily="18" charset="2"/>
              </a:rPr>
              <a:t>，</a:t>
            </a:r>
            <a:r>
              <a:rPr lang="en-US" altLang="zh-CN" sz="2400">
                <a:sym typeface="Symbol" panose="05050102010706020507" pitchFamily="18" charset="2"/>
              </a:rPr>
              <a:t>0809</a:t>
            </a:r>
            <a:r>
              <a:rPr lang="zh-CN" altLang="en-US" sz="2400">
                <a:sym typeface="Symbol" panose="05050102010706020507" pitchFamily="18" charset="2"/>
              </a:rPr>
              <a:t>为</a:t>
            </a:r>
            <a:r>
              <a:rPr lang="en-US" altLang="zh-CN" sz="2400"/>
              <a:t>1LSB</a:t>
            </a:r>
            <a:r>
              <a:rPr lang="zh-CN" altLang="en-US" sz="2400">
                <a:sym typeface="Symbol" panose="05050102010706020507" pitchFamily="18" charset="2"/>
              </a:rPr>
              <a:t>。采用单一＋</a:t>
            </a:r>
            <a:r>
              <a:rPr lang="en-US" altLang="zh-CN" sz="2400">
                <a:sym typeface="Symbol" panose="05050102010706020507" pitchFamily="18" charset="2"/>
              </a:rPr>
              <a:t>5V</a:t>
            </a:r>
            <a:r>
              <a:rPr lang="zh-CN" altLang="en-US" sz="2400">
                <a:sym typeface="Symbol" panose="05050102010706020507" pitchFamily="18" charset="2"/>
              </a:rPr>
              <a:t>电源供电，工作温度范围宽。每片</a:t>
            </a:r>
            <a:r>
              <a:rPr lang="en-US" altLang="zh-CN" sz="2400">
                <a:sym typeface="Symbol" panose="05050102010706020507" pitchFamily="18" charset="2"/>
              </a:rPr>
              <a:t>ADC0808</a:t>
            </a:r>
            <a:r>
              <a:rPr lang="zh-CN" altLang="en-US" sz="2400">
                <a:sym typeface="Symbol" panose="05050102010706020507" pitchFamily="18" charset="2"/>
              </a:rPr>
              <a:t>有</a:t>
            </a:r>
            <a:r>
              <a:rPr lang="en-US" altLang="zh-CN" sz="2400">
                <a:sym typeface="Symbol" panose="05050102010706020507" pitchFamily="18" charset="2"/>
              </a:rPr>
              <a:t>8</a:t>
            </a:r>
            <a:r>
              <a:rPr lang="zh-CN" altLang="en-US" sz="2400">
                <a:sym typeface="Symbol" panose="05050102010706020507" pitchFamily="18" charset="2"/>
              </a:rPr>
              <a:t>路模拟量输入通道，带转换起停控制，输入模拟电压范围</a:t>
            </a:r>
            <a:r>
              <a:rPr lang="en-US" altLang="zh-CN" sz="2400">
                <a:sym typeface="Symbol" panose="05050102010706020507" pitchFamily="18" charset="2"/>
              </a:rPr>
              <a:t>0V</a:t>
            </a:r>
            <a:r>
              <a:rPr lang="zh-CN" altLang="en-US" sz="2400">
                <a:sym typeface="Symbol" panose="05050102010706020507" pitchFamily="18" charset="2"/>
              </a:rPr>
              <a:t>～</a:t>
            </a:r>
            <a:r>
              <a:rPr lang="en-US" altLang="zh-CN" sz="2400">
                <a:sym typeface="Symbol" panose="05050102010706020507" pitchFamily="18" charset="2"/>
              </a:rPr>
              <a:t>+5V .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949960" y="1478280"/>
            <a:ext cx="5213985" cy="5962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tIns="152352" bIns="76176" anchor="ctr">
            <a:spAutoFit/>
          </a:bodyPr>
          <a:p>
            <a:r>
              <a:rPr lang="zh-CN" altLang="en-US" sz="2400" dirty="0"/>
              <a:t>典型的</a:t>
            </a:r>
            <a:r>
              <a:rPr lang="en-US" altLang="zh-CN" sz="2400" dirty="0"/>
              <a:t>A/D</a:t>
            </a:r>
            <a:r>
              <a:rPr lang="zh-CN" altLang="en-US" sz="2400" dirty="0"/>
              <a:t>转换器芯片</a:t>
            </a:r>
            <a:r>
              <a:rPr lang="en-US" altLang="zh-CN" sz="2400" dirty="0">
                <a:solidFill>
                  <a:srgbClr val="FF0000"/>
                </a:solidFill>
              </a:rPr>
              <a:t>ADC0808/0809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62000" y="609600"/>
            <a:ext cx="4475163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lstStyle/>
          <a:p>
            <a:r>
              <a:rPr lang="en-US" altLang="zh-CN" sz="2400" b="1"/>
              <a:t>2</a:t>
            </a:r>
            <a:r>
              <a:rPr lang="zh-CN" altLang="en-US" sz="2400" b="1"/>
              <a:t>．</a:t>
            </a:r>
            <a:r>
              <a:rPr lang="en-US" altLang="zh-CN" sz="2400" b="1"/>
              <a:t>ADC0808/0809</a:t>
            </a:r>
            <a:r>
              <a:rPr lang="zh-CN" altLang="en-US" sz="2400" b="1"/>
              <a:t>的内部结构</a:t>
            </a:r>
            <a:endParaRPr lang="zh-CN" altLang="en-US" sz="2400" b="1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762000" y="1286023"/>
            <a:ext cx="7848600" cy="5167313"/>
            <a:chOff x="1409" y="1392"/>
            <a:chExt cx="6871" cy="4524"/>
          </a:xfrm>
        </p:grpSpPr>
        <p:sp>
          <p:nvSpPr>
            <p:cNvPr id="24582" name="AutoShape 6"/>
            <p:cNvSpPr>
              <a:spLocks noChangeAspect="1" noChangeArrowheads="1"/>
            </p:cNvSpPr>
            <p:nvPr/>
          </p:nvSpPr>
          <p:spPr bwMode="auto">
            <a:xfrm>
              <a:off x="1409" y="1392"/>
              <a:ext cx="6871" cy="45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3210" y="3109"/>
              <a:ext cx="5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3749" y="2953"/>
              <a:ext cx="0" cy="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3749" y="2953"/>
              <a:ext cx="36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V="1">
              <a:off x="3749" y="3265"/>
              <a:ext cx="361" cy="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3570" y="3421"/>
              <a:ext cx="1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H="1">
              <a:off x="3569" y="3421"/>
              <a:ext cx="1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3569" y="4357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4110" y="3265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5010" y="357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H="1">
              <a:off x="5009" y="3578"/>
              <a:ext cx="1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3930" y="2329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3930" y="2329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129" y="243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2129" y="3692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2129" y="3461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2129" y="325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2129" y="3039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2129" y="2837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>
              <a:off x="2129" y="2641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1588" y="2329"/>
              <a:ext cx="541" cy="171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IN0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IN1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IN2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IN3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IN4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IN5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IN6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IN7</a:t>
              </a:r>
              <a:endParaRPr lang="en-US" altLang="zh-CN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2130" y="4639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>
              <a:off x="2130" y="4845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2130" y="5051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1409" y="4513"/>
              <a:ext cx="720" cy="124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ADDA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ADDB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ADDC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endParaRPr lang="en-US" altLang="zh-CN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ALE</a:t>
              </a:r>
              <a:endParaRPr lang="en-US" altLang="zh-CN"/>
            </a:p>
          </p:txBody>
        </p:sp>
        <p:sp>
          <p:nvSpPr>
            <p:cNvPr id="24607" name="Line 31"/>
            <p:cNvSpPr>
              <a:spLocks noChangeShapeType="1"/>
            </p:cNvSpPr>
            <p:nvPr/>
          </p:nvSpPr>
          <p:spPr bwMode="auto">
            <a:xfrm>
              <a:off x="2129" y="5449"/>
              <a:ext cx="7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2848" y="5293"/>
              <a:ext cx="1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Text Box 33"/>
            <p:cNvSpPr txBox="1">
              <a:spLocks noChangeArrowheads="1"/>
            </p:cNvSpPr>
            <p:nvPr/>
          </p:nvSpPr>
          <p:spPr bwMode="auto">
            <a:xfrm>
              <a:off x="2487" y="2329"/>
              <a:ext cx="722" cy="171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just"/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通道</a:t>
              </a:r>
              <a:endParaRPr lang="zh-CN" altLang="en-US"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选择</a:t>
              </a:r>
              <a:endParaRPr lang="zh-CN" altLang="en-US"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开关</a:t>
              </a:r>
              <a:endParaRPr lang="zh-CN" altLang="en-US"/>
            </a:p>
          </p:txBody>
        </p: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2489" y="4513"/>
              <a:ext cx="90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36000" rIns="36000"/>
            <a:lstStyle/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地址锁存和译码</a:t>
              </a:r>
              <a:endParaRPr lang="zh-CN" altLang="en-US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 rot="10800000">
              <a:off x="2849" y="4045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 rot="10800000">
              <a:off x="4110" y="3265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med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Text Box 37"/>
            <p:cNvSpPr txBox="1">
              <a:spLocks noChangeArrowheads="1"/>
            </p:cNvSpPr>
            <p:nvPr/>
          </p:nvSpPr>
          <p:spPr bwMode="auto">
            <a:xfrm>
              <a:off x="4649" y="2017"/>
              <a:ext cx="899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定时和</a:t>
              </a:r>
              <a:endParaRPr lang="zh-CN" altLang="en-US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>
                  <a:latin typeface="Times New Roman" panose="02020603050405020304" pitchFamily="18" charset="0"/>
                </a:rPr>
                <a:t>控制</a:t>
              </a:r>
              <a:endParaRPr lang="zh-CN" altLang="en-US"/>
            </a:p>
          </p:txBody>
        </p:sp>
        <p:sp>
          <p:nvSpPr>
            <p:cNvPr id="24614" name="Text Box 38"/>
            <p:cNvSpPr txBox="1">
              <a:spLocks noChangeArrowheads="1"/>
            </p:cNvSpPr>
            <p:nvPr/>
          </p:nvSpPr>
          <p:spPr bwMode="auto">
            <a:xfrm>
              <a:off x="4649" y="3109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/>
              <a:r>
                <a:rPr lang="zh-CN" altLang="en-US">
                  <a:latin typeface="Times New Roman" panose="02020603050405020304" pitchFamily="18" charset="0"/>
                </a:rPr>
                <a:t>逐次逼近寄存器</a:t>
              </a:r>
              <a:r>
                <a:rPr lang="en-US" altLang="zh-CN">
                  <a:latin typeface="Times New Roman" panose="02020603050405020304" pitchFamily="18" charset="0"/>
                </a:rPr>
                <a:t>SAR</a:t>
              </a:r>
              <a:endParaRPr lang="en-US" altLang="zh-CN"/>
            </a:p>
          </p:txBody>
        </p:sp>
        <p:sp>
          <p:nvSpPr>
            <p:cNvPr id="24615" name="Text Box 39"/>
            <p:cNvSpPr txBox="1">
              <a:spLocks noChangeArrowheads="1"/>
            </p:cNvSpPr>
            <p:nvPr/>
          </p:nvSpPr>
          <p:spPr bwMode="auto">
            <a:xfrm>
              <a:off x="6269" y="2953"/>
              <a:ext cx="900" cy="171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/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8</a:t>
              </a:r>
              <a:r>
                <a:rPr lang="zh-CN" altLang="en-US">
                  <a:latin typeface="Times New Roman" panose="02020603050405020304" pitchFamily="18" charset="0"/>
                </a:rPr>
                <a:t>位三</a:t>
              </a:r>
              <a:endParaRPr lang="zh-CN" altLang="en-US"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态锁存</a:t>
              </a:r>
              <a:endParaRPr lang="zh-CN" altLang="en-US"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>
                  <a:latin typeface="Times New Roman" panose="02020603050405020304" pitchFamily="18" charset="0"/>
                </a:rPr>
                <a:t>缓冲器</a:t>
              </a:r>
              <a:endParaRPr lang="zh-CN" alt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5010" y="3889"/>
              <a:ext cx="12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 Box 41"/>
            <p:cNvSpPr txBox="1">
              <a:spLocks noChangeArrowheads="1"/>
            </p:cNvSpPr>
            <p:nvPr/>
          </p:nvSpPr>
          <p:spPr bwMode="auto">
            <a:xfrm rot="10800000" flipV="1">
              <a:off x="4469" y="4201"/>
              <a:ext cx="1080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DAC</a:t>
              </a:r>
              <a:endParaRPr lang="en-US" altLang="zh-CN" dirty="0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7170" y="3069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7170" y="3265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7170" y="3471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7170" y="3692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7170" y="388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7170" y="4104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7170" y="4307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Line 49"/>
            <p:cNvSpPr>
              <a:spLocks noChangeShapeType="1"/>
            </p:cNvSpPr>
            <p:nvPr/>
          </p:nvSpPr>
          <p:spPr bwMode="auto">
            <a:xfrm>
              <a:off x="7170" y="4482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6" name="Line 50"/>
            <p:cNvSpPr>
              <a:spLocks noChangeShapeType="1"/>
            </p:cNvSpPr>
            <p:nvPr/>
          </p:nvSpPr>
          <p:spPr bwMode="auto">
            <a:xfrm>
              <a:off x="6811" y="4664"/>
              <a:ext cx="1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Line 51"/>
            <p:cNvSpPr>
              <a:spLocks noChangeShapeType="1"/>
            </p:cNvSpPr>
            <p:nvPr/>
          </p:nvSpPr>
          <p:spPr bwMode="auto">
            <a:xfrm>
              <a:off x="6811" y="5444"/>
              <a:ext cx="71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8" name="Text Box 52"/>
            <p:cNvSpPr txBox="1">
              <a:spLocks noChangeArrowheads="1"/>
            </p:cNvSpPr>
            <p:nvPr/>
          </p:nvSpPr>
          <p:spPr bwMode="auto">
            <a:xfrm>
              <a:off x="7709" y="5292"/>
              <a:ext cx="328" cy="31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OE</a:t>
              </a:r>
              <a:endParaRPr lang="en-US" altLang="zh-CN"/>
            </a:p>
          </p:txBody>
        </p:sp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5549" y="2328"/>
              <a:ext cx="1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710" y="2122"/>
              <a:ext cx="539" cy="363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EOC</a:t>
              </a:r>
              <a:endParaRPr lang="en-US" altLang="zh-CN"/>
            </a:p>
          </p:txBody>
        </p:sp>
        <p:sp>
          <p:nvSpPr>
            <p:cNvPr id="24631" name="Line 55"/>
            <p:cNvSpPr>
              <a:spLocks noChangeShapeType="1"/>
            </p:cNvSpPr>
            <p:nvPr/>
          </p:nvSpPr>
          <p:spPr bwMode="auto">
            <a:xfrm>
              <a:off x="4829" y="1549"/>
              <a:ext cx="3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2" name="Line 56"/>
            <p:cNvSpPr>
              <a:spLocks noChangeShapeType="1"/>
            </p:cNvSpPr>
            <p:nvPr/>
          </p:nvSpPr>
          <p:spPr bwMode="auto">
            <a:xfrm>
              <a:off x="5369" y="1549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Line 57"/>
            <p:cNvSpPr>
              <a:spLocks noChangeShapeType="1"/>
            </p:cNvSpPr>
            <p:nvPr/>
          </p:nvSpPr>
          <p:spPr bwMode="auto">
            <a:xfrm flipH="1">
              <a:off x="4649" y="4513"/>
              <a:ext cx="1" cy="1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Line 58"/>
            <p:cNvSpPr>
              <a:spLocks noChangeShapeType="1"/>
            </p:cNvSpPr>
            <p:nvPr/>
          </p:nvSpPr>
          <p:spPr bwMode="auto">
            <a:xfrm>
              <a:off x="5368" y="4513"/>
              <a:ext cx="1" cy="1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Line 59"/>
            <p:cNvSpPr>
              <a:spLocks noChangeShapeType="1"/>
            </p:cNvSpPr>
            <p:nvPr/>
          </p:nvSpPr>
          <p:spPr bwMode="auto">
            <a:xfrm>
              <a:off x="7170" y="170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6" name="Text Box 60"/>
            <p:cNvSpPr txBox="1">
              <a:spLocks noChangeArrowheads="1"/>
            </p:cNvSpPr>
            <p:nvPr/>
          </p:nvSpPr>
          <p:spPr bwMode="auto">
            <a:xfrm>
              <a:off x="4108" y="1392"/>
              <a:ext cx="901" cy="313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CLOCK</a:t>
              </a:r>
              <a:endParaRPr lang="en-US" altLang="zh-CN"/>
            </a:p>
          </p:txBody>
        </p:sp>
        <p:sp>
          <p:nvSpPr>
            <p:cNvPr id="24637" name="Text Box 61"/>
            <p:cNvSpPr txBox="1">
              <a:spLocks noChangeArrowheads="1"/>
            </p:cNvSpPr>
            <p:nvPr/>
          </p:nvSpPr>
          <p:spPr bwMode="auto">
            <a:xfrm>
              <a:off x="5549" y="1393"/>
              <a:ext cx="1022" cy="313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START</a:t>
              </a:r>
              <a:endParaRPr lang="en-US" altLang="zh-CN"/>
            </a:p>
          </p:txBody>
        </p:sp>
        <p:sp>
          <p:nvSpPr>
            <p:cNvPr id="24638" name="Text Box 62"/>
            <p:cNvSpPr txBox="1">
              <a:spLocks noChangeArrowheads="1"/>
            </p:cNvSpPr>
            <p:nvPr/>
          </p:nvSpPr>
          <p:spPr bwMode="auto">
            <a:xfrm>
              <a:off x="3929" y="5604"/>
              <a:ext cx="1080" cy="3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bIns="0"/>
            <a:lstStyle/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VREF+</a:t>
              </a:r>
              <a:endParaRPr lang="en-US" altLang="zh-CN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5547" y="5604"/>
              <a:ext cx="1082" cy="311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VREF-</a:t>
              </a:r>
              <a:endParaRPr lang="en-US" altLang="zh-CN"/>
            </a:p>
          </p:txBody>
        </p:sp>
        <p:sp>
          <p:nvSpPr>
            <p:cNvPr id="24640" name="Text Box 64"/>
            <p:cNvSpPr txBox="1">
              <a:spLocks noChangeArrowheads="1"/>
            </p:cNvSpPr>
            <p:nvPr/>
          </p:nvSpPr>
          <p:spPr bwMode="auto">
            <a:xfrm>
              <a:off x="5549" y="5137"/>
              <a:ext cx="901" cy="467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ADC0809</a:t>
              </a:r>
              <a:endParaRPr lang="en-US" altLang="zh-CN"/>
            </a:p>
          </p:txBody>
        </p:sp>
        <p:sp>
          <p:nvSpPr>
            <p:cNvPr id="24641" name="Text Box 65"/>
            <p:cNvSpPr txBox="1">
              <a:spLocks noChangeArrowheads="1"/>
            </p:cNvSpPr>
            <p:nvPr/>
          </p:nvSpPr>
          <p:spPr bwMode="auto">
            <a:xfrm>
              <a:off x="7515" y="2953"/>
              <a:ext cx="554" cy="1930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D0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D1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D2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D3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D4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D5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D6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>
                  <a:latin typeface="Times New Roman" panose="02020603050405020304" pitchFamily="18" charset="0"/>
                </a:rPr>
                <a:t>D7</a:t>
              </a:r>
              <a:endParaRPr lang="en-US" altLang="zh-CN"/>
            </a:p>
          </p:txBody>
        </p:sp>
        <p:sp>
          <p:nvSpPr>
            <p:cNvPr id="24642" name="Line 66"/>
            <p:cNvSpPr>
              <a:spLocks noChangeShapeType="1"/>
            </p:cNvSpPr>
            <p:nvPr/>
          </p:nvSpPr>
          <p:spPr bwMode="auto">
            <a:xfrm>
              <a:off x="2129" y="388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3" name="Rectangle 67"/>
            <p:cNvSpPr>
              <a:spLocks noChangeArrowheads="1"/>
            </p:cNvSpPr>
            <p:nvPr/>
          </p:nvSpPr>
          <p:spPr bwMode="auto">
            <a:xfrm>
              <a:off x="2309" y="1860"/>
              <a:ext cx="5040" cy="3744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prstDash val="dash"/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14400" y="717550"/>
            <a:ext cx="3838575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lstStyle/>
          <a:p>
            <a:r>
              <a:rPr lang="en-US" altLang="zh-CN" sz="2400"/>
              <a:t>3</a:t>
            </a:r>
            <a:r>
              <a:rPr lang="zh-CN" altLang="en-US" sz="2400"/>
              <a:t>．</a:t>
            </a:r>
            <a:r>
              <a:rPr lang="en-US" altLang="zh-CN" sz="2400"/>
              <a:t>ADC0808/0809</a:t>
            </a:r>
            <a:r>
              <a:rPr lang="zh-CN" altLang="en-US" sz="2400"/>
              <a:t>的引脚</a:t>
            </a:r>
            <a:endParaRPr lang="zh-CN" altLang="en-US" sz="2400"/>
          </a:p>
        </p:txBody>
      </p:sp>
      <p:sp>
        <p:nvSpPr>
          <p:cNvPr id="25685" name="Rectangle 85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5691" name="Picture 9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340768"/>
            <a:ext cx="4724400" cy="412115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860032" y="1556792"/>
            <a:ext cx="3672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/>
              <a:t>各引脚信号线的功能如下：</a:t>
            </a:r>
            <a:endParaRPr lang="zh-CN" altLang="zh-CN" sz="2000" dirty="0" smtClean="0"/>
          </a:p>
          <a:p>
            <a:r>
              <a:rPr lang="en-US" altLang="zh-CN" sz="2000" dirty="0" smtClean="0"/>
              <a:t>IN0~IN7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8</a:t>
            </a:r>
            <a:r>
              <a:rPr lang="zh-CN" altLang="zh-CN" sz="2000" dirty="0" smtClean="0"/>
              <a:t>路模拟量输入端。</a:t>
            </a:r>
            <a:endParaRPr lang="zh-CN" altLang="zh-CN" sz="2000" dirty="0" smtClean="0"/>
          </a:p>
          <a:p>
            <a:r>
              <a:rPr lang="en-US" altLang="zh-CN" sz="2000" dirty="0" smtClean="0"/>
              <a:t>D0~D7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8</a:t>
            </a:r>
            <a:r>
              <a:rPr lang="zh-CN" altLang="zh-CN" sz="2000" dirty="0" smtClean="0"/>
              <a:t>位数字量输出端。</a:t>
            </a:r>
            <a:endParaRPr lang="zh-CN" altLang="zh-CN" sz="2000" dirty="0" smtClean="0"/>
          </a:p>
          <a:p>
            <a:r>
              <a:rPr lang="en-US" altLang="zh-CN" sz="2000" dirty="0" smtClean="0"/>
              <a:t>ADDA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ADDB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ADDC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位地址输入线，用于选择</a:t>
            </a:r>
            <a:r>
              <a:rPr lang="en-US" altLang="zh-CN" sz="2000" dirty="0" smtClean="0"/>
              <a:t>8</a:t>
            </a:r>
            <a:r>
              <a:rPr lang="zh-CN" altLang="zh-CN" sz="2000" dirty="0" smtClean="0"/>
              <a:t>路模拟通道中的一路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graphicFrame>
        <p:nvGraphicFramePr>
          <p:cNvPr id="7" name="Group 332"/>
          <p:cNvGraphicFramePr>
            <a:graphicFrameLocks noGrp="1"/>
          </p:cNvGraphicFramePr>
          <p:nvPr/>
        </p:nvGraphicFramePr>
        <p:xfrm>
          <a:off x="5004048" y="3501008"/>
          <a:ext cx="3119265" cy="3048000"/>
        </p:xfrm>
        <a:graphic>
          <a:graphicData uri="http://schemas.openxmlformats.org/drawingml/2006/table">
            <a:tbl>
              <a:tblPr/>
              <a:tblGrid>
                <a:gridCol w="746024"/>
                <a:gridCol w="751223"/>
                <a:gridCol w="811009"/>
                <a:gridCol w="811009"/>
              </a:tblGrid>
              <a:tr h="3778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ADDC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ADDB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选择通道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IN7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14400" y="717550"/>
            <a:ext cx="3838575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lstStyle/>
          <a:p>
            <a:r>
              <a:rPr lang="en-US" altLang="zh-CN" sz="2400"/>
              <a:t>3</a:t>
            </a:r>
            <a:r>
              <a:rPr lang="zh-CN" altLang="en-US" sz="2400"/>
              <a:t>．</a:t>
            </a:r>
            <a:r>
              <a:rPr lang="en-US" altLang="zh-CN" sz="2400"/>
              <a:t>ADC0808/0809</a:t>
            </a:r>
            <a:r>
              <a:rPr lang="zh-CN" altLang="en-US" sz="2400"/>
              <a:t>的引脚</a:t>
            </a:r>
            <a:endParaRPr lang="zh-CN" altLang="en-US" sz="2400"/>
          </a:p>
        </p:txBody>
      </p:sp>
      <p:sp>
        <p:nvSpPr>
          <p:cNvPr id="25685" name="Rectangle 85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7584" y="1628800"/>
            <a:ext cx="7560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ALE</a:t>
            </a:r>
            <a:r>
              <a:rPr lang="zh-CN" altLang="zh-CN" sz="2000" dirty="0" smtClean="0"/>
              <a:t>：地址锁存允许信号，输入，高电平有效。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START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A/D</a:t>
            </a:r>
            <a:r>
              <a:rPr lang="zh-CN" altLang="zh-CN" sz="2000" dirty="0" smtClean="0"/>
              <a:t>转换启动信号，输入，高电平有效。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EOC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A/D</a:t>
            </a:r>
            <a:r>
              <a:rPr lang="zh-CN" altLang="zh-CN" sz="2000" dirty="0" smtClean="0"/>
              <a:t>转换结束信号，输出。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OE</a:t>
            </a:r>
            <a:r>
              <a:rPr lang="zh-CN" altLang="zh-CN" sz="2000" dirty="0" smtClean="0"/>
              <a:t>：数据输出允许信号，输入，高电平有效。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CLK</a:t>
            </a:r>
            <a:r>
              <a:rPr lang="zh-CN" altLang="zh-CN" sz="2000" dirty="0" smtClean="0"/>
              <a:t>：时钟脉冲输入端。要求时钟频率不高于</a:t>
            </a:r>
            <a:r>
              <a:rPr lang="en-US" altLang="zh-CN" sz="2000" dirty="0" smtClean="0"/>
              <a:t>640KHZ</a:t>
            </a:r>
            <a:r>
              <a:rPr lang="zh-CN" altLang="zh-CN" sz="2000" dirty="0" smtClean="0"/>
              <a:t>。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VREF+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VREF-</a:t>
            </a:r>
            <a:r>
              <a:rPr lang="zh-CN" altLang="zh-CN" sz="2000" dirty="0" smtClean="0"/>
              <a:t>：基准电压输入端。在多数情况下，</a:t>
            </a:r>
            <a:r>
              <a:rPr lang="en-US" altLang="zh-CN" sz="2000" dirty="0" smtClean="0"/>
              <a:t>VREF+</a:t>
            </a:r>
            <a:r>
              <a:rPr lang="zh-CN" altLang="zh-CN" sz="2000" dirty="0" smtClean="0"/>
              <a:t>接</a:t>
            </a:r>
            <a:r>
              <a:rPr lang="en-US" altLang="zh-CN" sz="2000" dirty="0" smtClean="0"/>
              <a:t>+5V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VREF-</a:t>
            </a:r>
            <a:r>
              <a:rPr lang="zh-CN" altLang="zh-CN" sz="2000" dirty="0" smtClean="0"/>
              <a:t>接</a:t>
            </a:r>
            <a:r>
              <a:rPr lang="en-US" altLang="zh-CN" sz="2000" dirty="0" smtClean="0"/>
              <a:t>GND</a:t>
            </a:r>
            <a:r>
              <a:rPr lang="zh-CN" altLang="zh-CN" sz="2000" dirty="0" smtClean="0"/>
              <a:t>。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VCC</a:t>
            </a:r>
            <a:r>
              <a:rPr lang="zh-CN" altLang="zh-CN" sz="2000" dirty="0" smtClean="0"/>
              <a:t>：电源，接</a:t>
            </a:r>
            <a:r>
              <a:rPr lang="en-US" altLang="zh-CN" sz="2000" dirty="0" smtClean="0"/>
              <a:t>+5V</a:t>
            </a:r>
            <a:r>
              <a:rPr lang="zh-CN" altLang="zh-CN" sz="2000" dirty="0" smtClean="0"/>
              <a:t>电源。</a:t>
            </a:r>
            <a:endParaRPr lang="zh-CN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GND</a:t>
            </a:r>
            <a:r>
              <a:rPr lang="zh-CN" altLang="zh-CN" sz="2000" dirty="0" smtClean="0"/>
              <a:t>：地。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11560" y="764704"/>
            <a:ext cx="4448175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．</a:t>
            </a:r>
            <a:r>
              <a:rPr lang="en-US" altLang="zh-CN" sz="2400" dirty="0"/>
              <a:t>ADC0808/0809</a:t>
            </a:r>
            <a:r>
              <a:rPr lang="zh-CN" altLang="en-US" sz="2400" dirty="0"/>
              <a:t>的工作流程</a:t>
            </a:r>
            <a:endParaRPr lang="zh-CN" altLang="en-US" sz="2400" dirty="0"/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04800" y="2569815"/>
            <a:ext cx="8077200" cy="3019425"/>
            <a:chOff x="1548" y="2000"/>
            <a:chExt cx="6660" cy="2808"/>
          </a:xfrm>
        </p:grpSpPr>
        <p:sp>
          <p:nvSpPr>
            <p:cNvPr id="26678" name="AutoShape 54"/>
            <p:cNvSpPr>
              <a:spLocks noChangeAspect="1" noChangeArrowheads="1" noTextEdit="1"/>
            </p:cNvSpPr>
            <p:nvPr/>
          </p:nvSpPr>
          <p:spPr bwMode="auto">
            <a:xfrm>
              <a:off x="1548" y="2000"/>
              <a:ext cx="6660" cy="2808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53"/>
            <p:cNvSpPr>
              <a:spLocks noChangeShapeType="1"/>
            </p:cNvSpPr>
            <p:nvPr/>
          </p:nvSpPr>
          <p:spPr bwMode="auto">
            <a:xfrm>
              <a:off x="2988" y="2468"/>
              <a:ext cx="12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Line 52"/>
            <p:cNvSpPr>
              <a:spLocks noChangeShapeType="1"/>
            </p:cNvSpPr>
            <p:nvPr/>
          </p:nvSpPr>
          <p:spPr bwMode="auto">
            <a:xfrm>
              <a:off x="2988" y="2780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>
              <a:off x="2988" y="3092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>
              <a:off x="4068" y="278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4068" y="3092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>
              <a:off x="4968" y="2780"/>
              <a:ext cx="30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47"/>
            <p:cNvSpPr>
              <a:spLocks noChangeShapeType="1"/>
            </p:cNvSpPr>
            <p:nvPr/>
          </p:nvSpPr>
          <p:spPr bwMode="auto">
            <a:xfrm>
              <a:off x="4968" y="3092"/>
              <a:ext cx="30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>
              <a:off x="3708" y="278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 flipH="1">
              <a:off x="3708" y="278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>
              <a:off x="4608" y="278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 flipV="1">
              <a:off x="4608" y="2780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>
              <a:off x="2988" y="3248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>
              <a:off x="5148" y="324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>
              <a:off x="5148" y="3560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6228" y="3248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6228" y="3248"/>
              <a:ext cx="18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2988" y="4106"/>
              <a:ext cx="36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>
              <a:off x="6588" y="3794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6588" y="3794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>
              <a:off x="7488" y="3794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7488" y="4106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2988" y="4496"/>
              <a:ext cx="34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6588" y="4340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7668" y="4496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H="1">
              <a:off x="5328" y="2156"/>
              <a:ext cx="108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V="1">
              <a:off x="5148" y="2312"/>
              <a:ext cx="72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4248" y="215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5148" y="215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4248" y="2156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3708" y="2312"/>
              <a:ext cx="54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 flipV="1">
              <a:off x="6228" y="3404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6228" y="3950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1548" y="2156"/>
              <a:ext cx="1440" cy="31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START/ALE</a:t>
              </a:r>
              <a:endParaRPr lang="en-US" altLang="zh-CN" sz="1600"/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808" y="2000"/>
              <a:ext cx="900" cy="31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/>
            <a:p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地址锁存</a:t>
              </a:r>
              <a:endParaRPr lang="zh-CN" altLang="en-US" sz="1600"/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1548" y="2780"/>
              <a:ext cx="1260" cy="390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ADDA/B/C</a:t>
              </a:r>
              <a:endParaRPr lang="en-US" altLang="zh-CN" sz="1600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1918" y="3305"/>
              <a:ext cx="900" cy="313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EOC</a:t>
              </a:r>
              <a:endParaRPr lang="en-US" altLang="zh-CN" sz="1600"/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2088" y="3871"/>
              <a:ext cx="900" cy="313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OE</a:t>
              </a:r>
              <a:endParaRPr lang="en-US" altLang="zh-CN" sz="1600"/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2088" y="4184"/>
              <a:ext cx="900" cy="311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D0~D7</a:t>
              </a:r>
              <a:endParaRPr lang="en-US" altLang="zh-CN" sz="1600"/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6048" y="2000"/>
              <a:ext cx="900" cy="31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</a:ln>
          </p:spPr>
          <p:txBody>
            <a:bodyPr lIns="0" tIns="0" rIns="0" bIns="0"/>
            <a:lstStyle/>
            <a:p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启动</a:t>
              </a:r>
              <a:endParaRPr lang="zh-CN" altLang="en-US" sz="1600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6768" y="3248"/>
              <a:ext cx="900" cy="3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转换结束</a:t>
              </a:r>
              <a:endParaRPr lang="zh-CN" altLang="en-US" sz="1600"/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5328" y="3716"/>
              <a:ext cx="900" cy="3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读取结果</a:t>
              </a:r>
              <a:endParaRPr lang="zh-CN" altLang="en-US" sz="1600"/>
            </a:p>
          </p:txBody>
        </p:sp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6738" y="4290"/>
              <a:ext cx="720" cy="3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 A T A</a:t>
              </a:r>
              <a:endParaRPr lang="en-US" altLang="zh-CN" sz="1600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6588" y="4652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 flipV="1">
              <a:off x="7488" y="4496"/>
              <a:ext cx="18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7488" y="4340"/>
              <a:ext cx="18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V="1">
              <a:off x="6408" y="4340"/>
              <a:ext cx="18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6408" y="4496"/>
              <a:ext cx="18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V="1">
              <a:off x="5148" y="2468"/>
              <a:ext cx="2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9552" y="848643"/>
            <a:ext cx="4448175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269790" tIns="63480" bIns="63480" anchor="ctr"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．</a:t>
            </a:r>
            <a:r>
              <a:rPr lang="en-US" altLang="zh-CN" sz="2400" dirty="0"/>
              <a:t>ADC0808/0809</a:t>
            </a:r>
            <a:r>
              <a:rPr lang="zh-CN" altLang="en-US" sz="2400" dirty="0"/>
              <a:t>的工作方式</a:t>
            </a:r>
            <a:endParaRPr lang="zh-CN" altLang="en-US" sz="2400" dirty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33400" y="2187054"/>
            <a:ext cx="3962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延时方式：</a:t>
            </a:r>
            <a:endParaRPr lang="zh-CN" altLang="en-US" sz="2400">
              <a:sym typeface="Symbol" panose="05050102010706020507" pitchFamily="18" charset="2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933400" y="2720454"/>
            <a:ext cx="72390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连接时</a:t>
            </a:r>
            <a:r>
              <a:rPr lang="en-US" altLang="zh-CN" sz="2400"/>
              <a:t>EOC</a:t>
            </a:r>
            <a:r>
              <a:rPr lang="zh-CN" altLang="en-US" sz="2400"/>
              <a:t>悬空，启动转换后延时</a:t>
            </a:r>
            <a:r>
              <a:rPr lang="en-US" altLang="zh-CN" sz="2400"/>
              <a:t>100</a:t>
            </a:r>
            <a:r>
              <a:rPr lang="en-US" altLang="zh-CN" sz="2400">
                <a:sym typeface="Symbol" panose="05050102010706020507" pitchFamily="18" charset="2"/>
              </a:rPr>
              <a:t></a:t>
            </a:r>
            <a:r>
              <a:rPr lang="en-US" altLang="zh-CN" sz="2400"/>
              <a:t>s</a:t>
            </a:r>
            <a:r>
              <a:rPr lang="zh-CN" altLang="en-US" sz="2400">
                <a:sym typeface="Symbol" panose="05050102010706020507" pitchFamily="18" charset="2"/>
              </a:rPr>
              <a:t>，跳过转换时间后再读入转换结果。</a:t>
            </a:r>
            <a:endParaRPr lang="zh-CN" altLang="en-US" sz="2400">
              <a:sym typeface="Symbol" panose="05050102010706020507" pitchFamily="18" charset="2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990600" y="3653259"/>
            <a:ext cx="21478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/>
              <a:t>2) </a:t>
            </a:r>
            <a:r>
              <a:rPr lang="zh-CN" altLang="en-US" sz="2400"/>
              <a:t>查询方式： </a:t>
            </a:r>
            <a:endParaRPr lang="zh-CN" altLang="en-US" sz="2400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838200" y="4262859"/>
            <a:ext cx="76200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/>
              <a:t>   EOC</a:t>
            </a:r>
            <a:r>
              <a:rPr lang="zh-CN" altLang="en-US" sz="2400"/>
              <a:t>接单片机并口线，启动转换后，查询单片机并口线，如果变为高电平，说明转换结束，则读入转换结果。 </a:t>
            </a:r>
            <a:endParaRPr lang="zh-CN" altLang="en-US" sz="240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990600" y="5060032"/>
            <a:ext cx="21478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/>
              <a:t>3) </a:t>
            </a:r>
            <a:r>
              <a:rPr lang="zh-CN" altLang="en-US" sz="2400"/>
              <a:t>中断方式： </a:t>
            </a:r>
            <a:endParaRPr lang="zh-CN" altLang="en-US" sz="2400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914400" y="5553918"/>
            <a:ext cx="7391400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/>
              <a:t>      EOC</a:t>
            </a:r>
            <a:r>
              <a:rPr lang="zh-CN" altLang="en-US" sz="2400"/>
              <a:t>经非门接单片机的中断请求端，将转换结束信号作为中断请求信号向单片机提出中断请求，中断后执行中断服务程序，在中断服务中读入转换结果。 </a:t>
            </a:r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899592" y="1556792"/>
            <a:ext cx="6668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根据读入转换结果的处理方法，分为三种方式。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WPS 演示</Application>
  <PresentationFormat>全屏显示(4:3)</PresentationFormat>
  <Paragraphs>194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Verdana</vt:lpstr>
      <vt:lpstr>Times New Roman</vt:lpstr>
      <vt:lpstr>Symbol</vt:lpstr>
      <vt:lpstr>Symbol</vt:lpstr>
      <vt:lpstr>微软雅黑</vt:lpstr>
      <vt:lpstr>Arial Unicode MS</vt:lpstr>
      <vt:lpstr>Calibri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杨加国</dc:creator>
  <cp:lastModifiedBy>Administrator</cp:lastModifiedBy>
  <cp:revision>114</cp:revision>
  <dcterms:created xsi:type="dcterms:W3CDTF">2006-07-14T09:33:00Z</dcterms:created>
  <dcterms:modified xsi:type="dcterms:W3CDTF">2020-03-23T02:12:21Z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