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87" r:id="rId3"/>
    <p:sldId id="447" r:id="rId4"/>
    <p:sldId id="388" r:id="rId5"/>
    <p:sldId id="445" r:id="rId6"/>
    <p:sldId id="389" r:id="rId7"/>
    <p:sldId id="448" r:id="rId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71"/>
    <p:restoredTop sz="94677"/>
  </p:normalViewPr>
  <p:slideViewPr>
    <p:cSldViewPr showGuides="1">
      <p:cViewPr varScale="1">
        <p:scale>
          <a:sx n="84" d="100"/>
          <a:sy n="84" d="100"/>
        </p:scale>
        <p:origin x="-1411" y="-67"/>
      </p:cViewPr>
      <p:guideLst>
        <p:guide orient="horz" pos="2160"/>
        <p:guide pos="28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B440E2-1E43-4AB3-8861-43F3517FF3C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404813"/>
            <a:ext cx="2001837" cy="56149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404813"/>
            <a:ext cx="5854700" cy="56149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 showMasterSp="0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404813"/>
            <a:ext cx="8001000" cy="6842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1840" y="2780928"/>
            <a:ext cx="8001000" cy="6842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574675" y="404813"/>
            <a:ext cx="8001000" cy="68421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5652" name="AutoShape 4"/>
          <p:cNvSpPr>
            <a:spLocks noChangeArrowheads="1"/>
          </p:cNvSpPr>
          <p:nvPr/>
        </p:nvSpPr>
        <p:spPr bwMode="auto">
          <a:xfrm>
            <a:off x="574675" y="1341438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3" name="Line 5"/>
          <p:cNvSpPr>
            <a:spLocks noChangeShapeType="1"/>
          </p:cNvSpPr>
          <p:nvPr/>
        </p:nvSpPr>
        <p:spPr bwMode="auto">
          <a:xfrm flipV="1">
            <a:off x="609600" y="6742113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27763" y="25400"/>
            <a:ext cx="291623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51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单片机的内部资源及编程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5362" name="Rectangle 2"/>
          <p:cNvSpPr/>
          <p:nvPr/>
        </p:nvSpPr>
        <p:spPr>
          <a:xfrm>
            <a:off x="2195195" y="621666"/>
            <a:ext cx="51612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sz="2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一、</a:t>
            </a:r>
            <a:r>
              <a:rPr lang="en-US" altLang="zh-CN" sz="2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51</a:t>
            </a:r>
            <a:r>
              <a:rPr lang="zh-CN" altLang="en-US" sz="2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单片机对步进电机的控制</a:t>
            </a:r>
            <a:endParaRPr lang="zh-CN" altLang="en-US" sz="28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5365" name="矩形 14"/>
          <p:cNvSpPr/>
          <p:nvPr/>
        </p:nvSpPr>
        <p:spPr>
          <a:xfrm>
            <a:off x="915670" y="1315085"/>
            <a:ext cx="7633335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25000"/>
              </a:lnSpc>
              <a:buNone/>
            </a:pP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步进电机：</a:t>
            </a:r>
            <a:endParaRPr lang="zh-CN" altLang="en-US"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>
              <a:lnSpc>
                <a:spcPct val="125000"/>
              </a:lnSpc>
              <a:buNone/>
            </a:pP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sym typeface="+mn-ea"/>
              </a:rPr>
              <a:t>步进电机是将电脉冲信号转变为角位移或线位移的开环控制元件。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在非超载的情况下，电机的转速、停止的位置只取决于脉冲信号的频率和脉冲数，而不受负载变化的影响，即给电机加一个脉冲信号，电机则转过一个步距角。</a:t>
            </a:r>
            <a:endParaRPr lang="zh-CN" altLang="en-US"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5837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0935" y="4323715"/>
            <a:ext cx="7086600" cy="152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373" name="Rectangle 5"/>
          <p:cNvSpPr/>
          <p:nvPr/>
        </p:nvSpPr>
        <p:spPr>
          <a:xfrm>
            <a:off x="3769837" y="5989796"/>
            <a:ext cx="20751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/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</a:rPr>
              <a:t>步进电机外形</a:t>
            </a:r>
            <a:endParaRPr lang="zh-CN" altLang="en-US" sz="2400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5" name="矩形 14"/>
          <p:cNvSpPr/>
          <p:nvPr/>
        </p:nvSpPr>
        <p:spPr>
          <a:xfrm>
            <a:off x="755015" y="382905"/>
            <a:ext cx="7633335" cy="56311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25000"/>
              </a:lnSpc>
              <a:buNone/>
            </a:pP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步进电机的特点：</a:t>
            </a:r>
            <a:endParaRPr lang="zh-CN" altLang="en-US"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>
              <a:lnSpc>
                <a:spcPct val="125000"/>
              </a:lnSpc>
              <a:buNone/>
            </a:pP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）当步进电机接收到一定顺序的脉冲时，它就会根据脉冲的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控制时序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进行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顺时针和逆时针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的转动，脉冲的顺序决定了步进电机旋转的方向，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脉冲的个数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决定了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步进电机转动的角度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脉冲的频率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决定了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步进电机的转速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；</a:t>
            </a:r>
            <a:b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</a:b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）有脉冲时步进电机就会转动一定角度，没有脉冲时它就会保持当前位置；</a:t>
            </a:r>
            <a:b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</a:b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）步进电机具有快速启动和快速停止的特性；</a:t>
            </a:r>
            <a:b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</a:b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）当负载在一定范围内时，步进电机的转速与负载无关；</a:t>
            </a:r>
            <a:b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</a:b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）步进电机的转动方向很容易地通过反方向给脉冲时序来改变。</a:t>
            </a:r>
            <a:endParaRPr lang="zh-CN" altLang="en-US"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7410" name="Rectangle 2"/>
          <p:cNvSpPr/>
          <p:nvPr/>
        </p:nvSpPr>
        <p:spPr>
          <a:xfrm>
            <a:off x="2331085" y="788829"/>
            <a:ext cx="456755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l"/>
            <a:r>
              <a:rPr lang="zh-CN" altLang="en-US" sz="2800" b="1" dirty="0">
                <a:latin typeface="Arial" panose="020B0604020202020204" pitchFamily="34" charset="0"/>
              </a:rPr>
              <a:t>二．步进电机驱动芯片</a:t>
            </a:r>
            <a:r>
              <a:rPr lang="en-US" altLang="zh-CN" sz="2800" b="1" dirty="0">
                <a:sym typeface="+mn-ea"/>
              </a:rPr>
              <a:t>L29</a:t>
            </a:r>
            <a:r>
              <a:rPr lang="en-US" sz="2800" b="1" dirty="0">
                <a:sym typeface="+mn-ea"/>
              </a:rPr>
              <a:t>8</a:t>
            </a:r>
            <a:endParaRPr lang="en-US" sz="2800" b="1" dirty="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3745" y="1410335"/>
            <a:ext cx="763651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5000"/>
              </a:lnSpc>
            </a:pP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L298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是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一种二相和四相电机的专用驱动器，即内含二个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H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桥的高电压大电流双全桥式驱动器，接收标准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TTL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逻辑电平信号，可用来驱动电感性负载。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H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桥可承受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46V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电压，相电流高达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2.5A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。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L298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的逻辑电路使用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5V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电源。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72707" name="Picture 5" descr="4724a9cb2f4026f553664fc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1520" y="3348355"/>
            <a:ext cx="5002530" cy="29222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2708" name="Rectangle 6"/>
          <p:cNvSpPr/>
          <p:nvPr/>
        </p:nvSpPr>
        <p:spPr>
          <a:xfrm>
            <a:off x="3649345" y="6344444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/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L298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引脚图</a:t>
            </a:r>
            <a:endParaRPr lang="zh-CN" altLang="en-US"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38480" y="118745"/>
            <a:ext cx="7960360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eaLnBrk="1" hangingPunct="1"/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L298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各引脚功能： </a:t>
            </a:r>
            <a:b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</a:b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）引脚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 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Current SensingA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）和引脚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15 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Current SensingB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）是电流监测端，分别为两个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H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桥的电流反馈脚，不用时可以直接接地</a:t>
            </a:r>
            <a:b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</a:b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）引脚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OUTPUT1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）和引脚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OUTPUT2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）电机驱动输出端 </a:t>
            </a:r>
            <a:b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</a:b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）引脚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 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SUPPLY VOLTAGE VS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）功率电源电压，此引脚须并接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100nF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电容器 </a:t>
            </a:r>
            <a:b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</a:b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）引脚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INPUT1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）和引脚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7 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INPUT2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）电机控制信号输入端，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TTL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电平兼容</a:t>
            </a:r>
            <a:b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</a:b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）引脚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6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Enable A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）和引脚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11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Enable B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TTL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电平兼容输入使能端，低电平禁止输出</a:t>
            </a:r>
            <a:b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</a:b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6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）引脚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8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GND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）接地端</a:t>
            </a:r>
            <a:b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</a:b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7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）引脚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9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VSS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）逻辑电源电压端。此引脚须并接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100nF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电容器</a:t>
            </a:r>
            <a:b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</a:b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8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）引脚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10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INPUT3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）和引脚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12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INPUT4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）电机控制信号输入端，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TTL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电平兼容</a:t>
            </a:r>
            <a:b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</a:b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9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）引脚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13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OUTPUT3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）和引脚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14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OUTPUT4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）电机驱动输出端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17917" name="Group 15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270000" y="2001520"/>
          <a:ext cx="6604635" cy="3548380"/>
        </p:xfrm>
        <a:graphic>
          <a:graphicData uri="http://schemas.openxmlformats.org/drawingml/2006/table">
            <a:tbl>
              <a:tblPr/>
              <a:tblGrid>
                <a:gridCol w="1395095"/>
                <a:gridCol w="1478280"/>
                <a:gridCol w="1552575"/>
                <a:gridCol w="2178685"/>
              </a:tblGrid>
              <a:tr h="590550"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IN1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IN2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ENA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电机状态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090"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停止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顺时针转动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1185"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逆时针转动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455"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停止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刹停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208655" y="1220470"/>
            <a:ext cx="28606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800" b="1" dirty="0">
                <a:sym typeface="+mn-ea"/>
              </a:rPr>
              <a:t>L298</a:t>
            </a:r>
            <a:r>
              <a:rPr lang="zh-CN" altLang="en-US" sz="2800" b="1" dirty="0">
                <a:sym typeface="+mn-ea"/>
              </a:rPr>
              <a:t>逻辑</a:t>
            </a:r>
            <a:r>
              <a:rPr lang="zh-CN" altLang="en-US" sz="2800" b="1" dirty="0">
                <a:sym typeface="+mn-ea"/>
              </a:rPr>
              <a:t>功能</a:t>
            </a:r>
            <a:r>
              <a:rPr lang="zh-CN" altLang="en-US" sz="2800" b="1" dirty="0">
                <a:sym typeface="+mn-ea"/>
              </a:rPr>
              <a:t>表</a:t>
            </a:r>
            <a:endParaRPr lang="zh-CN" altLang="en-US" sz="2800" b="1" dirty="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/>
          <p:nvPr/>
        </p:nvSpPr>
        <p:spPr>
          <a:xfrm>
            <a:off x="3076575" y="738664"/>
            <a:ext cx="30276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sz="2800" dirty="0">
                <a:latin typeface="黑体" panose="02010609060101010101" charset="-122"/>
                <a:ea typeface="黑体" panose="02010609060101010101" charset="-122"/>
              </a:rPr>
              <a:t>三、四相步进电机</a:t>
            </a:r>
            <a:endParaRPr lang="zh-CN" altLang="en-US" sz="28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0685" y="5114925"/>
            <a:ext cx="421195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5000"/>
              </a:lnSpc>
            </a:pP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sym typeface="+mn-ea"/>
              </a:rPr>
              <a:t>四相步进电机工作原理示意图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78853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" y="1743075"/>
            <a:ext cx="4391660" cy="3371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4808855" y="1354455"/>
            <a:ext cx="4211955" cy="5092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5000"/>
              </a:lnSpc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四相步进电机中心抽头接地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(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或电源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)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，在四相线圈分别加以控制信号，就可以使之步进旋转。控制方法有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四步法和八步法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。四步法，即按照如下电平变化在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A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B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C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D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引脚上产生控制信号：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1001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1100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0110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0011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，然后循环。如果要使电机反向的旋转，则在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A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B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C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D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引脚上逆序输入上述控制信号即可。八步法是四步法的分解，每步是四步法步角之半。其控制信号是：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1001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1000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1100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0100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0110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0010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0011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0001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。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8b167eae-3c9d-48cb-956a-536b2f162b72}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1168</Words>
  <Application>WPS 演示</Application>
  <PresentationFormat>全屏显示(4:3)</PresentationFormat>
  <Paragraphs>74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Verdana</vt:lpstr>
      <vt:lpstr>Times New Roman</vt:lpstr>
      <vt:lpstr>黑体</vt:lpstr>
      <vt:lpstr>微软雅黑</vt:lpstr>
      <vt:lpstr>Arial Unicode MS</vt:lpstr>
      <vt:lpstr>Calibri</vt:lpstr>
      <vt:lpstr>Profile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番茄花园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杨加国</dc:creator>
  <cp:lastModifiedBy>Administrator</cp:lastModifiedBy>
  <cp:revision>246</cp:revision>
  <dcterms:created xsi:type="dcterms:W3CDTF">2006-07-14T09:33:00Z</dcterms:created>
  <dcterms:modified xsi:type="dcterms:W3CDTF">2020-04-06T04:01:05Z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