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87" r:id="rId3"/>
    <p:sldId id="440" r:id="rId4"/>
    <p:sldId id="388" r:id="rId5"/>
    <p:sldId id="447" r:id="rId6"/>
    <p:sldId id="448" r:id="rId7"/>
    <p:sldId id="449" r:id="rId8"/>
    <p:sldId id="450" r:id="rId9"/>
    <p:sldId id="451" r:id="rId11"/>
    <p:sldId id="452" r:id="rId12"/>
    <p:sldId id="453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1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440E2-1E43-4AB3-8861-43F3517FF3C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2138680" y="657226"/>
            <a:ext cx="486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51</a:t>
            </a:r>
            <a:r>
              <a:rPr lang="zh-CN" altLang="en-US" sz="2800" b="1" dirty="0">
                <a:latin typeface="Arial" panose="020B0604020202020204" pitchFamily="34" charset="0"/>
              </a:rPr>
              <a:t>单片机对温度传感器</a:t>
            </a:r>
            <a:r>
              <a:rPr lang="zh-CN" altLang="en-US" sz="2800" b="1" dirty="0">
                <a:latin typeface="Arial" panose="020B0604020202020204" pitchFamily="34" charset="0"/>
              </a:rPr>
              <a:t>的控制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365" name="矩形 14"/>
          <p:cNvSpPr/>
          <p:nvPr/>
        </p:nvSpPr>
        <p:spPr>
          <a:xfrm>
            <a:off x="800100" y="1323975"/>
            <a:ext cx="754443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buNone/>
            </a:pPr>
            <a:r>
              <a:rPr lang="zh-CN" altLang="en-US" sz="2400" b="1" dirty="0">
                <a:sym typeface="+mn-ea"/>
              </a:rPr>
              <a:t>一、温度传感器</a:t>
            </a:r>
            <a:r>
              <a:rPr lang="en-US" altLang="zh-CN" sz="2400" b="1" dirty="0">
                <a:sym typeface="+mn-ea"/>
              </a:rPr>
              <a:t>DS18B20</a:t>
            </a:r>
            <a:r>
              <a:rPr lang="zh-CN" altLang="en-US" sz="2400" b="1" dirty="0">
                <a:sym typeface="+mn-ea"/>
              </a:rPr>
              <a:t>：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sym typeface="+mn-ea"/>
              </a:rPr>
              <a:t>      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DS18B20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DALLAS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公司生产的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单总线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数字温度传感器芯片，具有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引脚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TO-92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小体积封装形式；温度测量范围为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-55℃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+125℃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；可编程为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12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位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A/D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转换精度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；用户可自设定非易失性的报警上下限值；被测温度用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16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位补码方式串行输出；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测温分辨率可达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0.0625℃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；其工作电源既可在远端引入，也可采用寄生电源方式产生；多个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DS18B20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可以并联到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根或两根线上，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CPU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只需一根端口线就能与诸多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DS18B20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通信，占用微处理器的端口较少。</a:t>
            </a:r>
            <a:endParaRPr lang="zh-CN" altLang="en-US"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717550" y="762159"/>
            <a:ext cx="41154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五．非精确延时时间确定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1150620" y="1535589"/>
            <a:ext cx="593344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void delay_18B20(unsigned int i)</a:t>
            </a:r>
            <a:endParaRPr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for(;i&gt;0;i--);</a:t>
            </a:r>
            <a:endParaRPr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150620" y="3528060"/>
            <a:ext cx="64465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l"/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为了测试上述非精确延时的持续时间，需要加入断点进行测试，在后续的仿真中进行演示。</a:t>
            </a:r>
            <a:endParaRPr lang="zh-CN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914400" y="844074"/>
            <a:ext cx="35109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二、</a:t>
            </a:r>
            <a:r>
              <a:rPr lang="en-US" altLang="zh-CN" sz="2800" b="1" dirty="0">
                <a:latin typeface="Arial" panose="020B0604020202020204" pitchFamily="34" charset="0"/>
              </a:rPr>
              <a:t>DS18B20</a:t>
            </a:r>
            <a:r>
              <a:rPr lang="zh-CN" altLang="en-US" sz="2800" b="1" dirty="0">
                <a:latin typeface="Arial" panose="020B0604020202020204" pitchFamily="34" charset="0"/>
              </a:rPr>
              <a:t>引脚图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039292" y="1558444"/>
          <a:ext cx="69342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图片" r:id="rId1" imgW="96631125" imgH="49596675" progId="">
                  <p:embed/>
                </p:oleObj>
              </mc:Choice>
              <mc:Fallback>
                <p:oleObj name="图片" r:id="rId1" imgW="96631125" imgH="49596675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9292" y="1558444"/>
                        <a:ext cx="6934200" cy="3562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39545" y="530209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 smtClean="0"/>
              <a:t>DQ</a:t>
            </a:r>
            <a:r>
              <a:rPr lang="zh-CN" altLang="zh-CN" dirty="0" smtClean="0"/>
              <a:t>：数字信号输入</a:t>
            </a:r>
            <a:r>
              <a:rPr lang="en-US" altLang="zh-CN" dirty="0" smtClean="0"/>
              <a:t>/</a:t>
            </a:r>
            <a:r>
              <a:rPr lang="zh-CN" altLang="zh-CN" dirty="0" smtClean="0"/>
              <a:t>输出端。</a:t>
            </a:r>
            <a:endParaRPr lang="zh-CN" altLang="zh-CN" dirty="0" smtClean="0"/>
          </a:p>
          <a:p>
            <a:r>
              <a:rPr lang="en-US" altLang="zh-CN" dirty="0" smtClean="0"/>
              <a:t>GND</a:t>
            </a:r>
            <a:r>
              <a:rPr lang="zh-CN" altLang="zh-CN" dirty="0" smtClean="0"/>
              <a:t>：电源地。</a:t>
            </a:r>
            <a:endParaRPr lang="zh-CN" altLang="zh-CN" dirty="0" smtClean="0"/>
          </a:p>
          <a:p>
            <a:r>
              <a:rPr lang="en-US" altLang="zh-CN" i="1" dirty="0" smtClean="0"/>
              <a:t>V</a:t>
            </a:r>
            <a:r>
              <a:rPr lang="en-US" altLang="zh-CN" baseline="-25000" dirty="0" smtClean="0"/>
              <a:t>DD</a:t>
            </a:r>
            <a:r>
              <a:rPr lang="zh-CN" altLang="zh-CN" dirty="0" smtClean="0"/>
              <a:t>：外接供电电源输入端</a:t>
            </a:r>
            <a:r>
              <a:rPr lang="en-US" altLang="zh-CN" dirty="0" smtClean="0"/>
              <a:t>(</a:t>
            </a:r>
            <a:r>
              <a:rPr lang="zh-CN" altLang="zh-CN" dirty="0" smtClean="0"/>
              <a:t>在寄生电源接线方式时接地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717550" y="762159"/>
            <a:ext cx="45834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三．</a:t>
            </a:r>
            <a:r>
              <a:rPr lang="en-US" altLang="zh-CN" sz="2800" b="1" dirty="0">
                <a:latin typeface="Arial" panose="020B0604020202020204" pitchFamily="34" charset="0"/>
              </a:rPr>
              <a:t>DS18B20</a:t>
            </a:r>
            <a:r>
              <a:rPr lang="zh-CN" altLang="en-US" sz="2800" b="1" dirty="0">
                <a:latin typeface="Arial" panose="020B0604020202020204" pitchFamily="34" charset="0"/>
              </a:rPr>
              <a:t>常用控制指令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47229" name="Group 12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5510" y="1678940"/>
          <a:ext cx="7620000" cy="3566160"/>
        </p:xfrm>
        <a:graphic>
          <a:graphicData uri="http://schemas.openxmlformats.org/drawingml/2006/table">
            <a:tbl>
              <a:tblPr/>
              <a:tblGrid>
                <a:gridCol w="1709738"/>
                <a:gridCol w="1371600"/>
                <a:gridCol w="4538662"/>
              </a:tblGrid>
              <a:tr h="228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指  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约定代码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功  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温度传感器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中的编码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匹配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发出此命令之后，接着发出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编码，访问单总线上与该编码相对应的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0F0H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用于确定挂接在同一总线上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的个数和识别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跳过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0CCH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忽略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地址，直接向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DS1820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发温度变换命令。适用于单片工作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告警搜索命令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0ECH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执行后只有温度超过设定值上限或下限的片子才作出响应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266" name="Group 1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2406" y="816564"/>
          <a:ext cx="7772400" cy="5100320"/>
        </p:xfrm>
        <a:graphic>
          <a:graphicData uri="http://schemas.openxmlformats.org/drawingml/2006/table">
            <a:tbl>
              <a:tblPr/>
              <a:tblGrid>
                <a:gridCol w="1744663"/>
                <a:gridCol w="1354137"/>
                <a:gridCol w="4673600"/>
              </a:tblGrid>
              <a:tr h="5384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指  令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约定代码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功  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温度变换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进行温度转换，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位转换时最长为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750ms(9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93.75ms)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。结果存入内部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读暂存器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0BEH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读内部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字节的内容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写暂存器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4EH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发出向内部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字节写上、下限温度数据命令，紧跟该命令之后，是传送两字节的数据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复制暂存器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字节的内容复制到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EEPROM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重调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EEPROM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0B8H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EEPROM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中的内容恢复到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中的第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读供电方式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0B4H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的供电模式。寄生供电时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发送“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0”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，外接电源供电时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DS18B20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发送“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717550" y="762159"/>
            <a:ext cx="3868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四．</a:t>
            </a:r>
            <a:r>
              <a:rPr lang="en-US" altLang="zh-CN" sz="2800" b="1" dirty="0">
                <a:latin typeface="Arial" panose="020B0604020202020204" pitchFamily="34" charset="0"/>
              </a:rPr>
              <a:t>DS18B20</a:t>
            </a:r>
            <a:r>
              <a:rPr lang="zh-CN" altLang="en-US" sz="2800" b="1" dirty="0">
                <a:latin typeface="Arial" panose="020B0604020202020204" pitchFamily="34" charset="0"/>
              </a:rPr>
              <a:t>控制时序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717550" y="1414939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）初始化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3" name="图片 6" descr="DS18B20初始化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2242820"/>
            <a:ext cx="6971665" cy="2782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85420" y="495935"/>
            <a:ext cx="376872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DS18B20初始化步骤如下：（1）将总线拉低，持续时间为480us到960us之间（2）将总线拉高（3）等待DS18B20的应答，若初始化成功，会在15-60us之后产生一个低电平信号，该信号会持续60us到240us（4）之后DS18B20会主动释放总线，总线电平会被拉高</a:t>
            </a:r>
            <a:endParaRPr lang="zh-CN" sz="1200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4145" y="495935"/>
            <a:ext cx="49447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304800"/>
            <a:r>
              <a:rPr lang="zh-CN" sz="2400" b="1">
                <a:sym typeface="+mn-ea"/>
              </a:rPr>
              <a:t>初始化程序如下：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void Init_DS18B20(void) 	{  unsigned char x=0;  DQ = 1;          //DQ</a:t>
            </a:r>
            <a:r>
              <a:rPr lang="zh-CN" sz="2400" b="1">
                <a:sym typeface="+mn-ea"/>
              </a:rPr>
              <a:t>拉高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  delay_18B20(8);  //</a:t>
            </a:r>
            <a:r>
              <a:rPr lang="zh-CN" sz="2400" b="1">
                <a:sym typeface="+mn-ea"/>
              </a:rPr>
              <a:t>稍作延时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  DQ = 0;          //</a:t>
            </a:r>
            <a:r>
              <a:rPr lang="zh-CN" sz="2400" b="1">
                <a:sym typeface="+mn-ea"/>
              </a:rPr>
              <a:t>DQ拉低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  delay_18B20(80); //</a:t>
            </a:r>
            <a:r>
              <a:rPr lang="zh-CN" sz="2400" b="1">
                <a:sym typeface="+mn-ea"/>
              </a:rPr>
              <a:t>延时大于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480us  DQ = 1;          //</a:t>
            </a:r>
            <a:r>
              <a:rPr lang="zh-CN" sz="2400" b="1">
                <a:sym typeface="+mn-ea"/>
              </a:rPr>
              <a:t>拉高总线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  delay_18B20(14);  x=DQ;            //</a:t>
            </a:r>
            <a:r>
              <a:rPr lang="zh-CN" sz="2400" b="1">
                <a:sym typeface="+mn-ea"/>
              </a:rPr>
              <a:t>若x=0初始化成功，若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x=1</a:t>
            </a:r>
            <a:r>
              <a:rPr lang="zh-CN" sz="2400" b="1">
                <a:sym typeface="+mn-ea"/>
              </a:rPr>
              <a:t>初始化失败</a:t>
            </a:r>
            <a:r>
              <a:rPr lang="en-US" sz="2400" b="1">
                <a:latin typeface="宋体" panose="02010600030101010101" pitchFamily="2" charset="-122"/>
                <a:sym typeface="+mn-ea"/>
              </a:rPr>
              <a:t>  delay_18B20(20);}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574040" y="273844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）读时序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3" name="图片 8" descr="ds18b20读时序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724535"/>
            <a:ext cx="5947410" cy="2028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51325" y="2699385"/>
            <a:ext cx="465201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sz="1800" b="1">
                <a:latin typeface="宋体" panose="02010600030101010101" pitchFamily="2" charset="-122"/>
              </a:rPr>
              <a:t>unsigned char ReadOneChar(void)  {    unsigned char i=0;    unsigned char dat = 0;    for (i=8;i&gt;0;i--)    {      DQ = 0; // </a:t>
            </a:r>
            <a:r>
              <a:rPr lang="zh-CN" sz="1800" b="1">
                <a:ea typeface="宋体" panose="02010600030101010101" pitchFamily="2" charset="-122"/>
              </a:rPr>
              <a:t>拉低总线</a:t>
            </a:r>
            <a:r>
              <a:rPr lang="en-US" sz="1800" b="1">
                <a:latin typeface="宋体" panose="02010600030101010101" pitchFamily="2" charset="-122"/>
              </a:rPr>
              <a:t>      dat&gt;&gt;=1;</a:t>
            </a:r>
            <a:r>
              <a:rPr lang="zh-CN" sz="1800" b="1">
                <a:ea typeface="宋体" panose="02010600030101010101" pitchFamily="2" charset="-122"/>
              </a:rPr>
              <a:t>//每读取移位向右移移位</a:t>
            </a:r>
            <a:r>
              <a:rPr lang="en-US" sz="1800" b="1">
                <a:latin typeface="宋体" panose="02010600030101010101" pitchFamily="2" charset="-122"/>
              </a:rPr>
              <a:t>      DQ = 1; //</a:t>
            </a:r>
            <a:r>
              <a:rPr lang="zh-CN" sz="1800" b="1">
                <a:ea typeface="宋体" panose="02010600030101010101" pitchFamily="2" charset="-122"/>
              </a:rPr>
              <a:t>拉高总线</a:t>
            </a:r>
            <a:r>
              <a:rPr lang="en-US" sz="1800" b="1">
                <a:latin typeface="宋体" panose="02010600030101010101" pitchFamily="2" charset="-122"/>
              </a:rPr>
              <a:t>      if(DQ)      dat|=0x80;      delay_18B20(4);     }     return(dat);  }</a:t>
            </a:r>
            <a:endParaRPr lang="zh-CN" altLang="en-US" sz="1800" b="1"/>
          </a:p>
        </p:txBody>
      </p:sp>
      <p:sp>
        <p:nvSpPr>
          <p:cNvPr id="6" name="文本框 5"/>
          <p:cNvSpPr txBox="1"/>
          <p:nvPr/>
        </p:nvSpPr>
        <p:spPr>
          <a:xfrm>
            <a:off x="662305" y="2860040"/>
            <a:ext cx="3285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读时序分为读“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0”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时序和读“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1”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时序两个过程。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当要读取DS18B20的数据时，我们需要将总线拉低，并保持1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s的时间，然后将总线拉高，此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需尽快读取。从拉低到读取引脚状态的时间不能超过15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574040" y="273844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3</a:t>
            </a:r>
            <a:r>
              <a:rPr lang="zh-CN" altLang="en-US" sz="2800" b="1" dirty="0">
                <a:latin typeface="Arial" panose="020B0604020202020204" pitchFamily="34" charset="0"/>
              </a:rPr>
              <a:t>）写时序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6675" y="2771775"/>
            <a:ext cx="512508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sz="2000" b="1">
                <a:latin typeface="宋体" panose="02010600030101010101" pitchFamily="2" charset="-122"/>
              </a:rPr>
              <a:t>void WriteOneChar(unsigned char dat)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{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unsigned char i=0;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for (i=8; i&gt;0; i--)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{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 DQ = 0;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 DQ = dat&amp;0x01;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 if(DQ){delay_18B20(1);DQ=1;}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	 else{delay_18B20(5);DQ = 1;}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 dat&gt;&gt;=1;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  }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}</a:t>
            </a:r>
            <a:endParaRPr sz="2000" b="1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060" y="2941320"/>
            <a:ext cx="37668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写时序分为写“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时序和写“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时序两个过程。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DS18B20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时序和写“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时序的要求不同，当要写“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时，单总线要被拉低至少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60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，以保证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DS18B20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能够在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15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45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之间正确地采样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I/O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总线上的“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0”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电平；当要写“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1”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时，单总线被拉低之后，在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15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之内就得释放单总线。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4" name="图片 7" descr="ds18b20写时序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67715"/>
            <a:ext cx="6090920" cy="192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574040" y="273844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latin typeface="Arial" panose="020B0604020202020204" pitchFamily="34" charset="0"/>
              </a:rPr>
              <a:t>）读温度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580" y="1045845"/>
            <a:ext cx="736219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sz="2000" b="1">
                <a:latin typeface="宋体" panose="02010600030101010101" pitchFamily="2" charset="-122"/>
              </a:rPr>
              <a:t>unsigned char ReadTemperature(void)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{							 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unsigned char a=0</a:t>
            </a:r>
            <a:r>
              <a:rPr lang="en-US" sz="2000" b="1">
                <a:latin typeface="宋体" panose="02010600030101010101" pitchFamily="2" charset="-122"/>
              </a:rPr>
              <a:t>,</a:t>
            </a:r>
            <a:r>
              <a:rPr sz="2000" b="1">
                <a:latin typeface="宋体" panose="02010600030101010101" pitchFamily="2" charset="-122"/>
                <a:sym typeface="+mn-ea"/>
              </a:rPr>
              <a:t>b=0</a:t>
            </a:r>
            <a:r>
              <a:rPr sz="2000" b="1">
                <a:latin typeface="宋体" panose="02010600030101010101" pitchFamily="2" charset="-122"/>
              </a:rPr>
              <a:t>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Init_DS18B20();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WriteOneChar(0xCC);  // 跳过读序列号操作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WriteOneChar(0x44);  // 启动温度转换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delay_18B20(100);    // 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Init_DS18B20();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WriteOneChar(0xCC);  //跳过读序列号操作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WriteOneChar(0xBE);  //读取温度寄存器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delay_18B20(100);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a=ReadOneChar();     //读温度低位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b=ReadOneChar();     //读温度高位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temp=((b*256+a)&gt;&gt;4); //当前采集温度除16得到实际温度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 return(temp);</a:t>
            </a:r>
            <a:endParaRPr sz="2000" b="1">
              <a:latin typeface="宋体" panose="02010600030101010101" pitchFamily="2" charset="-122"/>
            </a:endParaRPr>
          </a:p>
          <a:p>
            <a:pPr indent="304800"/>
            <a:r>
              <a:rPr sz="2000" b="1">
                <a:latin typeface="宋体" panose="02010600030101010101" pitchFamily="2" charset="-122"/>
              </a:rPr>
              <a:t>}</a:t>
            </a:r>
            <a:endParaRPr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aa4e8f3-7d84-43bb-a4e2-017ed7ab1c32}"/>
</p:tagLst>
</file>

<file path=ppt/tags/tag2.xml><?xml version="1.0" encoding="utf-8"?>
<p:tagLst xmlns:p="http://schemas.openxmlformats.org/presentationml/2006/main">
  <p:tag name="KSO_WM_UNIT_TABLE_BEAUTIFY" val="smartTable{d32ecd77-91e7-4a6f-b9df-081ce9f42960}"/>
</p:tagLst>
</file>

<file path=ppt/tags/tag3.xml><?xml version="1.0" encoding="utf-8"?>
<p:tagLst xmlns:p="http://schemas.openxmlformats.org/presentationml/2006/main">
  <p:tag name="REFSHAPE" val="442789508"/>
  <p:tag name="KSO_WM_UNIT_PLACING_PICTURE_USER_VIEWPORT" val="{&quot;height&quot;:2483,&quot;width&quot;:7862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演示</Application>
  <PresentationFormat>全屏显示(4:3)</PresentationFormat>
  <Paragraphs>181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Verdana</vt:lpstr>
      <vt:lpstr>Times New Roman</vt:lpstr>
      <vt:lpstr>黑体</vt:lpstr>
      <vt:lpstr>Symbol</vt:lpstr>
      <vt:lpstr>微软雅黑</vt:lpstr>
      <vt:lpstr>Arial Unicode MS</vt:lpstr>
      <vt:lpstr>Calibri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256</cp:revision>
  <dcterms:created xsi:type="dcterms:W3CDTF">2006-07-14T09:33:00Z</dcterms:created>
  <dcterms:modified xsi:type="dcterms:W3CDTF">2020-04-30T06:13:06Z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