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87" r:id="rId3"/>
    <p:sldId id="440" r:id="rId4"/>
    <p:sldId id="388" r:id="rId5"/>
    <p:sldId id="447" r:id="rId6"/>
    <p:sldId id="454" r:id="rId7"/>
    <p:sldId id="448" r:id="rId8"/>
    <p:sldId id="450" r:id="rId9"/>
    <p:sldId id="451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1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440E2-1E43-4AB3-8861-43F3517FF3C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2389505" y="675006"/>
            <a:ext cx="43643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</a:rPr>
              <a:t>51</a:t>
            </a:r>
            <a:r>
              <a:rPr lang="zh-CN" altLang="en-US" sz="2800" b="1" dirty="0">
                <a:latin typeface="Arial" panose="020B0604020202020204" pitchFamily="34" charset="0"/>
              </a:rPr>
              <a:t>单片机对</a:t>
            </a:r>
            <a:r>
              <a:rPr lang="en-US" altLang="zh-CN" sz="2800" b="1" dirty="0">
                <a:latin typeface="Arial" panose="020B0604020202020204" pitchFamily="34" charset="0"/>
              </a:rPr>
              <a:t>DS1302</a:t>
            </a:r>
            <a:r>
              <a:rPr lang="zh-CN" altLang="en-US" sz="2800" b="1" dirty="0">
                <a:latin typeface="Arial" panose="020B0604020202020204" pitchFamily="34" charset="0"/>
              </a:rPr>
              <a:t>的控制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365" name="矩形 14"/>
          <p:cNvSpPr/>
          <p:nvPr/>
        </p:nvSpPr>
        <p:spPr>
          <a:xfrm>
            <a:off x="746760" y="1323975"/>
            <a:ext cx="7651115" cy="5246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buNone/>
            </a:pPr>
            <a:r>
              <a:rPr lang="zh-CN" altLang="en-US" sz="2800">
                <a:sym typeface="+mn-ea"/>
              </a:rPr>
              <a:t>一、</a:t>
            </a:r>
            <a:r>
              <a:rPr lang="en-US" altLang="zh-CN" sz="2800">
                <a:sym typeface="+mn-ea"/>
              </a:rPr>
              <a:t>DS1302</a:t>
            </a:r>
            <a:r>
              <a:rPr lang="zh-CN" altLang="en-US" sz="2800">
                <a:sym typeface="+mn-ea"/>
              </a:rPr>
              <a:t>简介</a:t>
            </a:r>
            <a:endParaRPr lang="en-US" altLang="zh-CN" sz="2800">
              <a:sym typeface="+mn-ea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>
                <a:sym typeface="+mn-ea"/>
              </a:rPr>
              <a:t>       DS1302</a:t>
            </a:r>
            <a:r>
              <a:rPr lang="zh-CN" altLang="en-US" sz="2400">
                <a:sym typeface="+mn-ea"/>
              </a:rPr>
              <a:t>时钟芯片内含有一个实时时钟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日历和</a:t>
            </a:r>
            <a:r>
              <a:rPr lang="en-US" altLang="zh-CN" sz="2400">
                <a:sym typeface="+mn-ea"/>
              </a:rPr>
              <a:t>31</a:t>
            </a:r>
            <a:r>
              <a:rPr lang="zh-CN" altLang="en-US" sz="2400">
                <a:sym typeface="+mn-ea"/>
              </a:rPr>
              <a:t>个字节静态</a:t>
            </a:r>
            <a:r>
              <a:rPr lang="en-US" altLang="zh-CN" sz="2400">
                <a:sym typeface="+mn-ea"/>
              </a:rPr>
              <a:t>RAM</a:t>
            </a:r>
            <a:r>
              <a:rPr lang="zh-CN" altLang="en-US" sz="2400">
                <a:sym typeface="+mn-ea"/>
              </a:rPr>
              <a:t>，实时时钟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日历能提供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2100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年之前</a:t>
            </a:r>
            <a:r>
              <a:rPr lang="zh-CN" altLang="en-US" sz="2400">
                <a:sym typeface="+mn-ea"/>
              </a:rPr>
              <a:t>的秒、分、时、日、日期、月、年等信息，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每月的天数和闰年的天数可自动调整</a:t>
            </a:r>
            <a:r>
              <a:rPr lang="zh-CN" altLang="en-US" sz="2400">
                <a:sym typeface="+mn-ea"/>
              </a:rPr>
              <a:t>，时钟操作可通过</a:t>
            </a:r>
            <a:r>
              <a:rPr lang="en-US" altLang="zh-CN" sz="2400">
                <a:sym typeface="+mn-ea"/>
              </a:rPr>
              <a:t>AM/PM</a:t>
            </a:r>
            <a:r>
              <a:rPr lang="zh-CN" altLang="en-US" sz="2400">
                <a:sym typeface="+mn-ea"/>
              </a:rPr>
              <a:t>指示决定采用</a:t>
            </a:r>
            <a:r>
              <a:rPr lang="en-US" altLang="zh-CN" sz="2400">
                <a:sym typeface="+mn-ea"/>
              </a:rPr>
              <a:t>24</a:t>
            </a:r>
            <a:r>
              <a:rPr lang="zh-CN" altLang="en-US" sz="2400">
                <a:sym typeface="+mn-ea"/>
              </a:rPr>
              <a:t>小时或</a:t>
            </a:r>
            <a:r>
              <a:rPr lang="en-US" altLang="zh-CN" sz="2400">
                <a:sym typeface="+mn-ea"/>
              </a:rPr>
              <a:t>12</a:t>
            </a:r>
            <a:r>
              <a:rPr lang="zh-CN" altLang="en-US" sz="2400">
                <a:sym typeface="+mn-ea"/>
              </a:rPr>
              <a:t>小时格式。内部含有</a:t>
            </a:r>
            <a:r>
              <a:rPr lang="en-US" altLang="zh-CN" sz="2400">
                <a:sym typeface="+mn-ea"/>
              </a:rPr>
              <a:t>31</a:t>
            </a:r>
            <a:r>
              <a:rPr lang="zh-CN" altLang="en-US" sz="2400">
                <a:sym typeface="+mn-ea"/>
              </a:rPr>
              <a:t>个字节静态</a:t>
            </a:r>
            <a:r>
              <a:rPr lang="en-US" altLang="zh-CN" sz="2400">
                <a:sym typeface="+mn-ea"/>
              </a:rPr>
              <a:t>RAM</a:t>
            </a:r>
            <a:r>
              <a:rPr lang="zh-CN" altLang="en-US" sz="2400">
                <a:sym typeface="+mn-ea"/>
              </a:rPr>
              <a:t>，可提供用户访问。</a:t>
            </a:r>
            <a:endParaRPr lang="zh-CN" altLang="en-US" sz="2400"/>
          </a:p>
          <a:p>
            <a:pPr>
              <a:lnSpc>
                <a:spcPct val="125000"/>
              </a:lnSpc>
              <a:buNone/>
            </a:pPr>
            <a:r>
              <a:rPr lang="zh-CN" altLang="en-US" sz="2400">
                <a:sym typeface="+mn-ea"/>
              </a:rPr>
              <a:t>       </a:t>
            </a:r>
            <a:r>
              <a:rPr lang="en-US" altLang="zh-CN" sz="2400">
                <a:sym typeface="+mn-ea"/>
              </a:rPr>
              <a:t>DS1302</a:t>
            </a:r>
            <a:r>
              <a:rPr lang="zh-CN" altLang="en-US" sz="2400">
                <a:sym typeface="+mn-ea"/>
              </a:rPr>
              <a:t>与单片机之间能简单地采用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同步串行</a:t>
            </a:r>
            <a:r>
              <a:rPr lang="zh-CN" altLang="en-US" sz="2400">
                <a:sym typeface="+mn-ea"/>
              </a:rPr>
              <a:t>的方式进行通信，使得管脚数量最少，与单片机通信只需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RES(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复位线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I/O(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数据线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SCLK(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串行时钟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ym typeface="+mn-ea"/>
              </a:rPr>
              <a:t>三根信号线。</a:t>
            </a:r>
            <a:endParaRPr lang="zh-CN" altLang="en-US"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923290" y="790099"/>
            <a:ext cx="32543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二、</a:t>
            </a:r>
            <a:r>
              <a:rPr lang="en-US" altLang="zh-CN" sz="2800" b="1" dirty="0">
                <a:latin typeface="Arial" panose="020B0604020202020204" pitchFamily="34" charset="0"/>
              </a:rPr>
              <a:t>DS1302</a:t>
            </a:r>
            <a:r>
              <a:rPr lang="zh-CN" altLang="en-US" sz="2800" b="1" dirty="0">
                <a:latin typeface="Arial" panose="020B0604020202020204" pitchFamily="34" charset="0"/>
              </a:rPr>
              <a:t>引脚图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910" y="4089246"/>
            <a:ext cx="6768752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引脚功能如下。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X1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32.768kHz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晶振接入引脚。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GND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：地。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n>
                  <a:noFill/>
                </a:ln>
                <a:effectLst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：复位引脚，低电平有效。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：数据输入</a:t>
            </a: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输出引脚，具有三态功能。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SCLK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：串行时钟输入引脚。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1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CC1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：电源</a:t>
            </a: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引脚。</a:t>
            </a:r>
            <a:endParaRPr kumimoji="0" lang="zh-CN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i="1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CC2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：电源</a:t>
            </a:r>
            <a:r>
              <a:rPr lang="en-US" altLang="zh-CN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引脚。</a:t>
            </a:r>
            <a:r>
              <a:rPr lang="zh-CN" altLang="en-US" dirty="0" smtClean="0">
                <a:ln>
                  <a:noFill/>
                </a:ln>
                <a:effectLst/>
                <a:cs typeface="宋体" panose="02010600030101010101" pitchFamily="2" charset="-122"/>
                <a:sym typeface="+mn-ea"/>
              </a:rPr>
              <a:t> </a:t>
            </a:r>
            <a:endParaRPr lang="zh-CN" altLang="zh-CN" dirty="0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251884" y="1735227"/>
          <a:ext cx="4343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图片" r:id="rId1" imgW="15420975" imgH="7439025" progId="">
                  <p:embed/>
                </p:oleObj>
              </mc:Choice>
              <mc:Fallback>
                <p:oleObj name="图片" r:id="rId1" imgW="15420975" imgH="7439025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1884" y="1735227"/>
                        <a:ext cx="4343400" cy="209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717550" y="762159"/>
            <a:ext cx="4326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三．</a:t>
            </a:r>
            <a:r>
              <a:rPr lang="en-US" altLang="zh-CN" sz="2800" b="1" dirty="0">
                <a:latin typeface="Arial" panose="020B0604020202020204" pitchFamily="34" charset="0"/>
              </a:rPr>
              <a:t>DS1302</a:t>
            </a:r>
            <a:r>
              <a:rPr lang="zh-CN" altLang="en-US" sz="2800" b="1" dirty="0">
                <a:latin typeface="Arial" panose="020B0604020202020204" pitchFamily="34" charset="0"/>
              </a:rPr>
              <a:t>常用控制指令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30824" name="Group 10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1963" y="1800602"/>
          <a:ext cx="8166100" cy="792480"/>
        </p:xfrm>
        <a:graphic>
          <a:graphicData uri="http://schemas.openxmlformats.org/drawingml/2006/table">
            <a:tbl>
              <a:tblPr/>
              <a:tblGrid>
                <a:gridCol w="1020763"/>
                <a:gridCol w="1020762"/>
                <a:gridCol w="1020763"/>
                <a:gridCol w="1020762"/>
                <a:gridCol w="1020763"/>
                <a:gridCol w="1020762"/>
                <a:gridCol w="1020763"/>
                <a:gridCol w="1020762"/>
              </a:tblGrid>
              <a:tr h="228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RAM/CK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RD/W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56335" y="3360028"/>
            <a:ext cx="17449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/>
              <a:t>D7</a:t>
            </a:r>
            <a:r>
              <a:rPr lang="zh-CN" altLang="zh-CN" dirty="0" smtClean="0"/>
              <a:t>：固定为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756335" y="3792076"/>
            <a:ext cx="6984776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 smtClean="0"/>
              <a:t>D6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              </a:t>
            </a:r>
            <a:r>
              <a:rPr lang="zh-CN" altLang="zh-CN" sz="2000" dirty="0" smtClean="0"/>
              <a:t>位，片内</a:t>
            </a:r>
            <a:r>
              <a:rPr lang="en-US" altLang="zh-CN" sz="2000" dirty="0" smtClean="0"/>
              <a:t>RAM</a:t>
            </a:r>
            <a:r>
              <a:rPr lang="zh-CN" altLang="zh-CN" sz="2000" dirty="0" smtClean="0"/>
              <a:t>或日历、时钟寄存器选择位。</a:t>
            </a:r>
            <a:endParaRPr lang="zh-CN" altLang="en-US" sz="2000" dirty="0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350941" y="3792076"/>
          <a:ext cx="104583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2" imgW="14020800" imgH="4876800" progId="Equation.DSMT4">
                  <p:embed/>
                </p:oleObj>
              </mc:Choice>
              <mc:Fallback>
                <p:oleObj name="Equation" r:id="rId2" imgW="14020800" imgH="48768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0941" y="3792076"/>
                        <a:ext cx="1045830" cy="360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71828" y="4845526"/>
            <a:ext cx="7704856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 smtClean="0"/>
              <a:t>D5</a:t>
            </a:r>
            <a:r>
              <a:rPr lang="zh-CN" altLang="zh-CN" sz="2000" dirty="0" smtClean="0"/>
              <a:t>～</a:t>
            </a:r>
            <a:r>
              <a:rPr lang="en-US" altLang="zh-CN" sz="2000" dirty="0" smtClean="0"/>
              <a:t>D1</a:t>
            </a:r>
            <a:r>
              <a:rPr lang="zh-CN" altLang="zh-CN" sz="2000" dirty="0" smtClean="0"/>
              <a:t>：地址位，用于选择进行读写的日历、时钟寄存器或片内</a:t>
            </a:r>
            <a:r>
              <a:rPr lang="en-US" altLang="zh-CN" sz="2000" dirty="0" smtClean="0"/>
              <a:t>RAM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771828" y="4347820"/>
            <a:ext cx="30784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/>
              <a:t>D0</a:t>
            </a:r>
            <a:r>
              <a:rPr lang="zh-CN" altLang="zh-CN" dirty="0" smtClean="0"/>
              <a:t>：读写位</a:t>
            </a:r>
            <a:r>
              <a:rPr lang="en-US" altLang="zh-CN" dirty="0" smtClean="0"/>
              <a:t>,0</a:t>
            </a:r>
            <a:r>
              <a:rPr lang="zh-CN" altLang="zh-CN" dirty="0" smtClean="0"/>
              <a:t>为写，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为读。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5608320"/>
            <a:ext cx="7466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无论是命令字还是数据，一个字节传送时都是低位在前，高位在后。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2" name="Group 10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430530"/>
          <a:ext cx="8686800" cy="5997195"/>
        </p:xfrm>
        <a:graphic>
          <a:graphicData uri="http://schemas.openxmlformats.org/drawingml/2006/table">
            <a:tbl>
              <a:tblPr/>
              <a:tblGrid>
                <a:gridCol w="2057400"/>
                <a:gridCol w="762000"/>
                <a:gridCol w="990600"/>
                <a:gridCol w="762000"/>
                <a:gridCol w="762000"/>
                <a:gridCol w="762000"/>
                <a:gridCol w="762000"/>
                <a:gridCol w="806450"/>
                <a:gridCol w="1022350"/>
              </a:tblGrid>
              <a:tr h="36576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寄存器名称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RAM/CK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R/W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小时寄存器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星期寄存器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写保护寄存器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涓流充电寄存器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时钟突发模式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MT Extra" panose="05050102010205020202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RAM30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突发模式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548" name="Group 78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0855" y="1553236"/>
          <a:ext cx="8305800" cy="4496435"/>
        </p:xfrm>
        <a:graphic>
          <a:graphicData uri="http://schemas.openxmlformats.org/drawingml/2006/table">
            <a:tbl>
              <a:tblPr/>
              <a:tblGrid>
                <a:gridCol w="1981200"/>
                <a:gridCol w="304800"/>
                <a:gridCol w="773113"/>
                <a:gridCol w="750887"/>
                <a:gridCol w="76200"/>
                <a:gridCol w="609600"/>
                <a:gridCol w="685800"/>
                <a:gridCol w="762000"/>
                <a:gridCol w="609600"/>
                <a:gridCol w="152400"/>
                <a:gridCol w="422275"/>
                <a:gridCol w="290513"/>
                <a:gridCol w="277812"/>
                <a:gridCol w="609600"/>
              </a:tblGrid>
              <a:tr h="3949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寄存器名称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取值范围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2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秒的十位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554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分的十位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703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小时寄存器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12/24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A/P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小时的个位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400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日的十位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73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554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星期寄存器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星期几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554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年的十位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年的个位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08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写保护寄存器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858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涓流充电寄存器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3053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时钟突发寄存器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7410" name="Rectangle 2"/>
          <p:cNvSpPr/>
          <p:nvPr/>
        </p:nvSpPr>
        <p:spPr>
          <a:xfrm>
            <a:off x="717550" y="762159"/>
            <a:ext cx="3969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四．</a:t>
            </a:r>
            <a:r>
              <a:rPr lang="en-US" altLang="zh-CN" sz="2800" b="1" dirty="0">
                <a:latin typeface="Arial" panose="020B0604020202020204" pitchFamily="34" charset="0"/>
              </a:rPr>
              <a:t>DS1302</a:t>
            </a:r>
            <a:r>
              <a:rPr lang="zh-CN" altLang="en-US" sz="2800" b="1" dirty="0">
                <a:latin typeface="Arial" panose="020B0604020202020204" pitchFamily="34" charset="0"/>
              </a:rPr>
              <a:t>存储器格式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717550" y="762159"/>
            <a:ext cx="361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五．</a:t>
            </a:r>
            <a:r>
              <a:rPr lang="en-US" altLang="zh-CN" sz="2800" b="1" dirty="0">
                <a:latin typeface="Arial" panose="020B0604020202020204" pitchFamily="34" charset="0"/>
              </a:rPr>
              <a:t>DS1302</a:t>
            </a:r>
            <a:r>
              <a:rPr lang="zh-CN" altLang="en-US" sz="2800" b="1" dirty="0">
                <a:latin typeface="Arial" panose="020B0604020202020204" pitchFamily="34" charset="0"/>
              </a:rPr>
              <a:t>控制时序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58371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0890" y="1722755"/>
            <a:ext cx="7252970" cy="4072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574040" y="273844"/>
            <a:ext cx="252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）单字节写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715" y="2736850"/>
            <a:ext cx="46520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sz="1800" b="1"/>
              <a:t>void  W1302(uchar address,uchar dat)</a:t>
            </a:r>
            <a:endParaRPr sz="1800" b="1"/>
          </a:p>
          <a:p>
            <a:pPr indent="304800"/>
            <a:r>
              <a:rPr sz="1800" b="1"/>
              <a:t>{</a:t>
            </a:r>
            <a:endParaRPr sz="1800" b="1"/>
          </a:p>
          <a:p>
            <a:pPr indent="304800"/>
            <a:r>
              <a:rPr sz="1800" b="1"/>
              <a:t>	T_RST = 0;</a:t>
            </a:r>
            <a:endParaRPr sz="1800" b="1"/>
          </a:p>
          <a:p>
            <a:pPr indent="304800"/>
            <a:r>
              <a:rPr sz="1800" b="1"/>
              <a:t>	T_CLK = 0;</a:t>
            </a:r>
            <a:endParaRPr sz="1800" b="1"/>
          </a:p>
          <a:p>
            <a:pPr indent="304800"/>
            <a:r>
              <a:rPr sz="1800" b="1"/>
              <a:t>	_nop_();</a:t>
            </a:r>
            <a:endParaRPr sz="1800" b="1"/>
          </a:p>
          <a:p>
            <a:pPr indent="304800"/>
            <a:r>
              <a:rPr sz="1800" b="1"/>
              <a:t>	_nop_();</a:t>
            </a:r>
            <a:endParaRPr sz="1800" b="1"/>
          </a:p>
          <a:p>
            <a:pPr indent="304800"/>
            <a:r>
              <a:rPr sz="1800" b="1"/>
              <a:t>	T_RST = 1;</a:t>
            </a:r>
            <a:endParaRPr sz="1800" b="1"/>
          </a:p>
          <a:p>
            <a:pPr indent="304800"/>
            <a:r>
              <a:rPr sz="1800" b="1"/>
              <a:t>	_nop_();</a:t>
            </a:r>
            <a:endParaRPr sz="1800" b="1"/>
          </a:p>
          <a:p>
            <a:pPr indent="304800"/>
            <a:r>
              <a:rPr sz="1800" b="1"/>
              <a:t>	_nop_();</a:t>
            </a:r>
            <a:endParaRPr sz="1800" b="1"/>
          </a:p>
          <a:p>
            <a:pPr indent="304800"/>
            <a:r>
              <a:rPr sz="1800" b="1"/>
              <a:t>	</a:t>
            </a:r>
            <a:r>
              <a:rPr sz="1800" b="1">
                <a:solidFill>
                  <a:srgbClr val="FF0000"/>
                </a:solidFill>
              </a:rPr>
              <a:t>WriteB</a:t>
            </a:r>
            <a:r>
              <a:rPr sz="1800" b="1"/>
              <a:t>(address);         </a:t>
            </a:r>
            <a:endParaRPr sz="1800" b="1"/>
          </a:p>
          <a:p>
            <a:pPr indent="304800"/>
            <a:r>
              <a:rPr sz="1800" b="1"/>
              <a:t>	</a:t>
            </a:r>
            <a:r>
              <a:rPr sz="1800" b="1">
                <a:solidFill>
                  <a:srgbClr val="FF0000"/>
                </a:solidFill>
              </a:rPr>
              <a:t>WriteB</a:t>
            </a:r>
            <a:r>
              <a:rPr sz="1800" b="1"/>
              <a:t>(dat);           </a:t>
            </a:r>
            <a:endParaRPr sz="1800" b="1"/>
          </a:p>
          <a:p>
            <a:pPr indent="304800"/>
            <a:r>
              <a:rPr sz="1800" b="1"/>
              <a:t>	T_CLK = 1;</a:t>
            </a:r>
            <a:endParaRPr sz="1800" b="1"/>
          </a:p>
          <a:p>
            <a:pPr indent="304800"/>
            <a:r>
              <a:rPr sz="1800" b="1"/>
              <a:t>	T_RST =0;</a:t>
            </a:r>
            <a:endParaRPr sz="1800" b="1"/>
          </a:p>
          <a:p>
            <a:pPr indent="304800"/>
            <a:r>
              <a:rPr sz="1800" b="1"/>
              <a:t>} </a:t>
            </a:r>
            <a:endParaRPr sz="1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867410"/>
            <a:ext cx="6614160" cy="1592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52390" y="2736850"/>
            <a:ext cx="34931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void  WriteB(uchar  dat)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{ 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uchar  i;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for(i=8; i&gt;0; i--)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{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     T_IO=dat&amp;0x01;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     T_CLK = 1;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     T_CLK = 0;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     dat = dat &gt;&gt; 1; 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   } 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  <a:endParaRPr lang="zh-CN" altLang="en-US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574040" y="273844"/>
            <a:ext cx="216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</a:rPr>
              <a:t>）单字读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8415" y="2611755"/>
            <a:ext cx="512508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uchar  ReadB(void) 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{ 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uchar i,readdat=0;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for(i=8; i&gt;0; i--)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{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readdat=readdat&gt;&gt;1;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if(T_IO)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{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	readdat|=0x80;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}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T_CLK = 1;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	T_CLK = 0;            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} 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	return(readdat); 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indent="304800"/>
            <a:r>
              <a:rPr sz="1800" b="1">
                <a:solidFill>
                  <a:srgbClr val="FF0000"/>
                </a:solidFill>
                <a:cs typeface="Arial" panose="020B0604020202020204" pitchFamily="34" charset="0"/>
              </a:rPr>
              <a:t>}</a:t>
            </a:r>
            <a:endParaRPr sz="1800" b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320" y="1071880"/>
            <a:ext cx="6286500" cy="1539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995" y="2611755"/>
            <a:ext cx="3653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cs typeface="Arial" panose="020B0604020202020204" pitchFamily="34" charset="0"/>
              </a:rPr>
              <a:t>uchar  R1302(uchar  address)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{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uchar dat=0;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T_RST = 0;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T_CLK = 0;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T_RST = 1;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WriteB</a:t>
            </a:r>
            <a:r>
              <a:rPr lang="zh-CN" altLang="en-US" b="1">
                <a:cs typeface="Arial" panose="020B0604020202020204" pitchFamily="34" charset="0"/>
              </a:rPr>
              <a:t>(address);           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dat =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ReadB()</a:t>
            </a:r>
            <a:r>
              <a:rPr lang="zh-CN" altLang="en-US" b="1">
                <a:cs typeface="Arial" panose="020B0604020202020204" pitchFamily="34" charset="0"/>
              </a:rPr>
              <a:t>;           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T_CLK = 1;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T_RST =0;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	return(dat);</a:t>
            </a:r>
            <a:endParaRPr lang="zh-CN" altLang="en-US" b="1">
              <a:cs typeface="Arial" panose="020B0604020202020204" pitchFamily="34" charset="0"/>
            </a:endParaRPr>
          </a:p>
          <a:p>
            <a:r>
              <a:rPr lang="zh-CN" altLang="en-US" b="1">
                <a:cs typeface="Arial" panose="020B0604020202020204" pitchFamily="34" charset="0"/>
              </a:rPr>
              <a:t>}</a:t>
            </a:r>
            <a:endParaRPr lang="zh-CN" altLang="en-US" b="1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cec3ab9-1949-4257-b030-bad4103fcf7a}"/>
</p:tagLst>
</file>

<file path=ppt/tags/tag2.xml><?xml version="1.0" encoding="utf-8"?>
<p:tagLst xmlns:p="http://schemas.openxmlformats.org/presentationml/2006/main">
  <p:tag name="KSO_WM_UNIT_TABLE_BEAUTIFY" val="smartTable{66f19c74-4888-41d8-9840-3bdf712d14ef}"/>
</p:tagLst>
</file>

<file path=ppt/tags/tag3.xml><?xml version="1.0" encoding="utf-8"?>
<p:tagLst xmlns:p="http://schemas.openxmlformats.org/presentationml/2006/main">
  <p:tag name="KSO_WM_UNIT_TABLE_BEAUTIFY" val="smartTable{3f323c95-02cd-4605-a3a0-d50af15ad230}"/>
</p:tagLst>
</file>

<file path=ppt/tags/tag4.xml><?xml version="1.0" encoding="utf-8"?>
<p:tagLst xmlns:p="http://schemas.openxmlformats.org/presentationml/2006/main">
  <p:tag name="REFSHAPE" val="353609636"/>
  <p:tag name="KSO_WM_UNIT_PLACING_PICTURE_USER_VIEWPORT" val="{&quot;height&quot;:5177.5007874015746,&quot;width&quot;:12165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WPS 演示</Application>
  <PresentationFormat>全屏显示(4:3)</PresentationFormat>
  <Paragraphs>691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Verdana</vt:lpstr>
      <vt:lpstr>Times New Roman</vt:lpstr>
      <vt:lpstr>黑体</vt:lpstr>
      <vt:lpstr>MT Extra</vt:lpstr>
      <vt:lpstr>微软雅黑</vt:lpstr>
      <vt:lpstr>Arial Unicode MS</vt:lpstr>
      <vt:lpstr>Calibri</vt:lpstr>
      <vt:lpstr>Profile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281</cp:revision>
  <dcterms:created xsi:type="dcterms:W3CDTF">2006-07-14T09:33:00Z</dcterms:created>
  <dcterms:modified xsi:type="dcterms:W3CDTF">2020-04-27T10:20:41Z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