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13"/>
  </p:notesMasterIdLst>
  <p:sldIdLst>
    <p:sldId id="404" r:id="rId4"/>
    <p:sldId id="432" r:id="rId5"/>
    <p:sldId id="361" r:id="rId6"/>
    <p:sldId id="431" r:id="rId7"/>
    <p:sldId id="424" r:id="rId8"/>
    <p:sldId id="425" r:id="rId9"/>
    <p:sldId id="428" r:id="rId10"/>
    <p:sldId id="438" r:id="rId11"/>
    <p:sldId id="439" r:id="rId1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70"/>
    <p:restoredTop sz="94677"/>
  </p:normalViewPr>
  <p:slideViewPr>
    <p:cSldViewPr showGuides="1">
      <p:cViewPr varScale="1">
        <p:scale>
          <a:sx n="84" d="100"/>
          <a:sy n="84" d="100"/>
        </p:scale>
        <p:origin x="-1411" y="-67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0BBE33-BBC3-444A-B65E-BF5B45173AB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fontAlgn="base" hangingPunct="1">
              <a:buNone/>
            </a:pPr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r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308850" y="6480175"/>
            <a:ext cx="183515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404813"/>
            <a:ext cx="2001837" cy="56149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404813"/>
            <a:ext cx="5854700" cy="56149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308850" y="6480175"/>
            <a:ext cx="183515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 showMasterSp="0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404813"/>
            <a:ext cx="8001000" cy="68421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r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r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1840" y="2780928"/>
            <a:ext cx="8001000" cy="68421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308850" y="6480175"/>
            <a:ext cx="183515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308850" y="6480175"/>
            <a:ext cx="183515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308850" y="6480175"/>
            <a:ext cx="183515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308850" y="6480175"/>
            <a:ext cx="183515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308850" y="6480175"/>
            <a:ext cx="183515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308850" y="6480175"/>
            <a:ext cx="183515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1840" y="2780928"/>
            <a:ext cx="8001000" cy="68421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308850" y="6480175"/>
            <a:ext cx="183515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308850" y="6480175"/>
            <a:ext cx="183515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308850" y="6480175"/>
            <a:ext cx="183515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308850" y="6480175"/>
            <a:ext cx="183515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404813"/>
            <a:ext cx="2001837" cy="56149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404813"/>
            <a:ext cx="5854700" cy="56149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308850" y="6480175"/>
            <a:ext cx="183515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 showMasterSp="0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404813"/>
            <a:ext cx="8001000" cy="68421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r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308850" y="6480175"/>
            <a:ext cx="183515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308850" y="6480175"/>
            <a:ext cx="183515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308850" y="6480175"/>
            <a:ext cx="183515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308850" y="6480175"/>
            <a:ext cx="183515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308850" y="6480175"/>
            <a:ext cx="183515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308850" y="6480175"/>
            <a:ext cx="183515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308850" y="6480175"/>
            <a:ext cx="183515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74675" y="404813"/>
            <a:ext cx="8001000" cy="68421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436245"/>
            <a:r>
              <a:rPr lang="zh-CN" altLang="en-US" dirty="0"/>
              <a:t>第二级</a:t>
            </a:r>
            <a:endParaRPr lang="zh-CN" altLang="en-US" dirty="0"/>
          </a:p>
          <a:p>
            <a:pPr lvl="2" indent="-394970"/>
            <a:r>
              <a:rPr lang="zh-CN" altLang="en-US" dirty="0"/>
              <a:t>第三级</a:t>
            </a:r>
            <a:endParaRPr lang="zh-CN" altLang="en-US" dirty="0"/>
          </a:p>
          <a:p>
            <a:pPr lvl="3" indent="-387350"/>
            <a:r>
              <a:rPr lang="zh-CN" altLang="en-US" dirty="0"/>
              <a:t>第四级</a:t>
            </a:r>
            <a:endParaRPr lang="zh-CN" altLang="en-US" dirty="0"/>
          </a:p>
          <a:p>
            <a:pPr lvl="4" indent="-39878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55652" name="AutoShape 4"/>
          <p:cNvSpPr>
            <a:spLocks noChangeArrowheads="1"/>
          </p:cNvSpPr>
          <p:nvPr/>
        </p:nvSpPr>
        <p:spPr bwMode="auto">
          <a:xfrm>
            <a:off x="574675" y="1341438"/>
            <a:ext cx="7958138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53" name="Line 5"/>
          <p:cNvSpPr>
            <a:spLocks noChangeShapeType="1"/>
          </p:cNvSpPr>
          <p:nvPr/>
        </p:nvSpPr>
        <p:spPr bwMode="auto">
          <a:xfrm flipV="1">
            <a:off x="609600" y="6742113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5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08850" y="6480175"/>
            <a:ext cx="183515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27763" y="25400"/>
            <a:ext cx="291623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51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单片机的内部资源及编程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574675" y="404813"/>
            <a:ext cx="8001000" cy="68421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436245"/>
            <a:r>
              <a:rPr lang="zh-CN" altLang="en-US" dirty="0"/>
              <a:t>第二级</a:t>
            </a:r>
            <a:endParaRPr lang="zh-CN" altLang="en-US" dirty="0"/>
          </a:p>
          <a:p>
            <a:pPr lvl="2" indent="-394970"/>
            <a:r>
              <a:rPr lang="zh-CN" altLang="en-US" dirty="0"/>
              <a:t>第三级</a:t>
            </a:r>
            <a:endParaRPr lang="zh-CN" altLang="en-US" dirty="0"/>
          </a:p>
          <a:p>
            <a:pPr lvl="3" indent="-387350"/>
            <a:r>
              <a:rPr lang="zh-CN" altLang="en-US" dirty="0"/>
              <a:t>第四级</a:t>
            </a:r>
            <a:endParaRPr lang="zh-CN" altLang="en-US" dirty="0"/>
          </a:p>
          <a:p>
            <a:pPr lvl="4" indent="-39878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55652" name="AutoShape 4"/>
          <p:cNvSpPr>
            <a:spLocks noChangeArrowheads="1"/>
          </p:cNvSpPr>
          <p:nvPr/>
        </p:nvSpPr>
        <p:spPr bwMode="auto">
          <a:xfrm>
            <a:off x="574675" y="1341438"/>
            <a:ext cx="7958138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53" name="Line 5"/>
          <p:cNvSpPr>
            <a:spLocks noChangeShapeType="1"/>
          </p:cNvSpPr>
          <p:nvPr/>
        </p:nvSpPr>
        <p:spPr bwMode="auto">
          <a:xfrm flipV="1">
            <a:off x="609600" y="6742113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5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08850" y="6480175"/>
            <a:ext cx="183515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27763" y="25400"/>
            <a:ext cx="291623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51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单片机的内部资源及编程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8673" name="Rectangle 4"/>
          <p:cNvSpPr/>
          <p:nvPr/>
        </p:nvSpPr>
        <p:spPr>
          <a:xfrm>
            <a:off x="3045143" y="653256"/>
            <a:ext cx="284353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l"/>
            <a:r>
              <a:rPr lang="en-US" altLang="zh-CN" sz="3200" b="1" dirty="0">
                <a:latin typeface="+mj-ea"/>
                <a:ea typeface="+mj-ea"/>
                <a:cs typeface="+mj-ea"/>
                <a:sym typeface="+mn-ea"/>
              </a:rPr>
              <a:t>LCD1602</a:t>
            </a:r>
            <a:r>
              <a:rPr lang="zh-CN" altLang="zh-CN" sz="3200" b="1" dirty="0">
                <a:latin typeface="+mj-ea"/>
                <a:ea typeface="+mj-ea"/>
                <a:cs typeface="+mj-ea"/>
                <a:sym typeface="+mn-ea"/>
              </a:rPr>
              <a:t>的应用</a:t>
            </a:r>
            <a:endParaRPr lang="zh-CN" altLang="zh-CN" sz="3200" b="1" dirty="0"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763270" y="1326833"/>
            <a:ext cx="3052445" cy="6578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tIns="152352" bIns="76176" anchor="ctr">
            <a:spAutoFit/>
          </a:bodyPr>
          <a:p>
            <a:r>
              <a:rPr lang="zh-CN" altLang="zh-CN" sz="2800" b="1" dirty="0" smtClean="0">
                <a:latin typeface="+mj-ea"/>
                <a:ea typeface="+mj-ea"/>
                <a:cs typeface="+mj-ea"/>
              </a:rPr>
              <a:t>一</a:t>
            </a:r>
            <a:r>
              <a:rPr lang="en-US" altLang="zh-CN" sz="2800" b="1" dirty="0" smtClean="0">
                <a:latin typeface="+mj-ea"/>
                <a:ea typeface="+mj-ea"/>
                <a:cs typeface="+mj-ea"/>
              </a:rPr>
              <a:t>.  </a:t>
            </a:r>
            <a:r>
              <a:rPr lang="en-US" altLang="zh-CN" sz="2800" b="1" dirty="0">
                <a:latin typeface="+mj-ea"/>
                <a:ea typeface="+mj-ea"/>
                <a:cs typeface="+mj-ea"/>
              </a:rPr>
              <a:t>LCD1602</a:t>
            </a:r>
            <a:r>
              <a:rPr lang="zh-CN" altLang="en-US" sz="2800" b="1" dirty="0">
                <a:latin typeface="+mj-ea"/>
                <a:ea typeface="+mj-ea"/>
                <a:cs typeface="+mj-ea"/>
              </a:rPr>
              <a:t>概述</a:t>
            </a:r>
            <a:endParaRPr lang="zh-CN" altLang="en-US" sz="2800" b="1" dirty="0">
              <a:latin typeface="+mj-ea"/>
              <a:ea typeface="+mj-ea"/>
              <a:cs typeface="+mj-ea"/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363980" y="2134235"/>
            <a:ext cx="5283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p>
            <a:r>
              <a:rPr lang="en-US" altLang="zh-CN" sz="2400"/>
              <a:t>LCD1602</a:t>
            </a:r>
            <a:r>
              <a:rPr lang="zh-CN" altLang="en-US" sz="2400"/>
              <a:t>是</a:t>
            </a:r>
            <a:r>
              <a:rPr lang="en-US" altLang="zh-CN" sz="2400"/>
              <a:t>2</a:t>
            </a:r>
            <a:r>
              <a:rPr lang="en-US" altLang="zh-CN" sz="2400">
                <a:sym typeface="Symbol" panose="05050102010706020507" pitchFamily="18" charset="2"/>
              </a:rPr>
              <a:t></a:t>
            </a:r>
            <a:r>
              <a:rPr lang="en-US" altLang="zh-CN" sz="2400"/>
              <a:t>16</a:t>
            </a:r>
            <a:r>
              <a:rPr lang="zh-CN" altLang="en-US" sz="2400">
                <a:sym typeface="Symbol" panose="05050102010706020507" pitchFamily="18" charset="2"/>
              </a:rPr>
              <a:t>字符型液晶显示模块 </a:t>
            </a:r>
            <a:endParaRPr lang="zh-CN" altLang="en-US" sz="2400">
              <a:sym typeface="Symbol" panose="05050102010706020507" pitchFamily="18" charset="2"/>
            </a:endParaRPr>
          </a:p>
        </p:txBody>
      </p:sp>
      <p:pic>
        <p:nvPicPr>
          <p:cNvPr id="6152" name="Picture 8" descr="9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78180" y="2864485"/>
            <a:ext cx="3581400" cy="2290763"/>
          </a:xfrm>
          <a:prstGeom prst="rect">
            <a:avLst/>
          </a:prstGeom>
          <a:noFill/>
        </p:spPr>
      </p:pic>
      <p:pic>
        <p:nvPicPr>
          <p:cNvPr id="6151" name="Picture 7" descr="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1980" y="3016885"/>
            <a:ext cx="3962400" cy="2028825"/>
          </a:xfrm>
          <a:prstGeom prst="rect">
            <a:avLst/>
          </a:prstGeom>
          <a:noFill/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4256405" y="3305810"/>
            <a:ext cx="31115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p>
            <a:pPr algn="ctr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990600" y="836613"/>
            <a:ext cx="3604895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p>
            <a:r>
              <a:rPr lang="en-US" altLang="zh-CN" sz="2400"/>
              <a:t>LCD1602</a:t>
            </a:r>
            <a:r>
              <a:rPr lang="zh-CN" altLang="en-US" sz="2400"/>
              <a:t>的各</a:t>
            </a:r>
            <a:r>
              <a:rPr lang="zh-CN" altLang="en-US" sz="2400"/>
              <a:t>引脚如下： </a:t>
            </a:r>
            <a:endParaRPr lang="zh-CN" altLang="en-US" sz="240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259840" y="1524000"/>
            <a:ext cx="34861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p>
            <a:r>
              <a:rPr lang="zh-CN" altLang="en-US" sz="2400"/>
              <a:t>第</a:t>
            </a:r>
            <a:r>
              <a:rPr lang="en-US" altLang="zh-CN" sz="2400"/>
              <a:t>1</a:t>
            </a:r>
            <a:r>
              <a:rPr lang="zh-CN" altLang="en-US" sz="2400"/>
              <a:t>脚：</a:t>
            </a:r>
            <a:r>
              <a:rPr lang="en-US" altLang="zh-CN" sz="2400" i="1"/>
              <a:t>V</a:t>
            </a:r>
            <a:r>
              <a:rPr lang="en-US" altLang="zh-CN" sz="2400"/>
              <a:t>SS</a:t>
            </a:r>
            <a:r>
              <a:rPr lang="zh-CN" altLang="en-US" sz="2400"/>
              <a:t>，电源地。 </a:t>
            </a:r>
            <a:endParaRPr lang="zh-CN" altLang="en-US" sz="2400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259632" y="1981200"/>
            <a:ext cx="3683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p>
            <a:r>
              <a:rPr lang="zh-CN" altLang="en-US" sz="2400" dirty="0"/>
              <a:t>第</a:t>
            </a:r>
            <a:r>
              <a:rPr lang="en-US" altLang="zh-CN" sz="2400" dirty="0"/>
              <a:t>2</a:t>
            </a:r>
            <a:r>
              <a:rPr lang="zh-CN" altLang="en-US" sz="2400" dirty="0"/>
              <a:t>脚：</a:t>
            </a:r>
            <a:r>
              <a:rPr lang="en-US" altLang="zh-CN" sz="2400" i="1" dirty="0"/>
              <a:t>V</a:t>
            </a:r>
            <a:r>
              <a:rPr lang="en-US" altLang="zh-CN" sz="2400" dirty="0"/>
              <a:t>DD</a:t>
            </a:r>
            <a:r>
              <a:rPr lang="zh-CN" altLang="en-US" sz="2400" dirty="0"/>
              <a:t>，</a:t>
            </a:r>
            <a:r>
              <a:rPr lang="en-US" altLang="zh-CN" sz="2400" dirty="0"/>
              <a:t>+5V</a:t>
            </a:r>
            <a:r>
              <a:rPr lang="zh-CN" altLang="en-US" sz="2400" dirty="0"/>
              <a:t>电源。</a:t>
            </a:r>
            <a:endParaRPr lang="zh-CN" altLang="en-US" sz="2400" dirty="0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1263650" y="2438400"/>
            <a:ext cx="5924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p>
            <a:r>
              <a:rPr lang="zh-CN" altLang="en-US" sz="2400"/>
              <a:t>第</a:t>
            </a:r>
            <a:r>
              <a:rPr lang="en-US" altLang="zh-CN" sz="2400"/>
              <a:t>3</a:t>
            </a:r>
            <a:r>
              <a:rPr lang="zh-CN" altLang="en-US" sz="2400"/>
              <a:t>脚：</a:t>
            </a:r>
            <a:r>
              <a:rPr lang="en-US" altLang="zh-CN" sz="2400" i="1"/>
              <a:t>V</a:t>
            </a:r>
            <a:r>
              <a:rPr lang="en-US" altLang="zh-CN" sz="2400"/>
              <a:t>EE</a:t>
            </a:r>
            <a:r>
              <a:rPr lang="zh-CN" altLang="en-US" sz="2400"/>
              <a:t>，液晶显示对比度调整输入端 </a:t>
            </a:r>
            <a:endParaRPr lang="zh-CN" altLang="en-US" sz="2400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1263650" y="2895600"/>
            <a:ext cx="4298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p>
            <a:r>
              <a:rPr lang="zh-CN" altLang="en-US" sz="2400"/>
              <a:t>第</a:t>
            </a:r>
            <a:r>
              <a:rPr lang="en-US" altLang="zh-CN" sz="2400"/>
              <a:t>4</a:t>
            </a:r>
            <a:r>
              <a:rPr lang="zh-CN" altLang="en-US" sz="2400"/>
              <a:t>脚：</a:t>
            </a:r>
            <a:r>
              <a:rPr lang="en-US" altLang="zh-CN" sz="2400"/>
              <a:t>RS</a:t>
            </a:r>
            <a:r>
              <a:rPr lang="zh-CN" altLang="en-US" sz="2400"/>
              <a:t>，数据</a:t>
            </a:r>
            <a:r>
              <a:rPr lang="en-US" altLang="zh-CN" sz="2400"/>
              <a:t>/</a:t>
            </a:r>
            <a:r>
              <a:rPr lang="zh-CN" altLang="en-US" sz="2400"/>
              <a:t>命令选择端 </a:t>
            </a:r>
            <a:endParaRPr lang="zh-CN" altLang="en-US" sz="2400"/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1259840" y="3352800"/>
            <a:ext cx="41592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p>
            <a:r>
              <a:rPr lang="zh-CN" altLang="en-US" sz="2400"/>
              <a:t>第</a:t>
            </a:r>
            <a:r>
              <a:rPr lang="en-US" altLang="zh-CN" sz="2400"/>
              <a:t>5</a:t>
            </a:r>
            <a:r>
              <a:rPr lang="zh-CN" altLang="en-US" sz="2400"/>
              <a:t>脚：</a:t>
            </a:r>
            <a:r>
              <a:rPr lang="en-US" altLang="zh-CN" sz="2400"/>
              <a:t>R/       </a:t>
            </a:r>
            <a:r>
              <a:rPr lang="zh-CN" altLang="en-US" sz="2400"/>
              <a:t>，读</a:t>
            </a:r>
            <a:r>
              <a:rPr lang="en-US" altLang="zh-CN" sz="2400"/>
              <a:t>/</a:t>
            </a:r>
            <a:r>
              <a:rPr lang="zh-CN" altLang="en-US" sz="2400"/>
              <a:t>写选择端 </a:t>
            </a:r>
            <a:endParaRPr lang="zh-CN" altLang="en-US" sz="2400"/>
          </a:p>
        </p:txBody>
      </p:sp>
      <p:graphicFrame>
        <p:nvGraphicFramePr>
          <p:cNvPr id="7181" name="Object 13"/>
          <p:cNvGraphicFramePr>
            <a:graphicFrameLocks noChangeAspect="1"/>
          </p:cNvGraphicFramePr>
          <p:nvPr/>
        </p:nvGraphicFramePr>
        <p:xfrm>
          <a:off x="2819400" y="3276600"/>
          <a:ext cx="482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4267200" imgH="4876800" progId="Equation.DSMT4">
                  <p:embed/>
                </p:oleObj>
              </mc:Choice>
              <mc:Fallback>
                <p:oleObj name="" r:id="rId1" imgW="4267200" imgH="4876800" progId="Equation.DSMT4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19400" y="3276600"/>
                        <a:ext cx="482600" cy="533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1259840" y="3810000"/>
            <a:ext cx="46037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p>
            <a:r>
              <a:rPr lang="zh-CN" altLang="en-US" sz="2400"/>
              <a:t>第</a:t>
            </a:r>
            <a:r>
              <a:rPr lang="en-US" altLang="zh-CN" sz="2400"/>
              <a:t>6</a:t>
            </a:r>
            <a:r>
              <a:rPr lang="zh-CN" altLang="en-US" sz="2400"/>
              <a:t>脚：</a:t>
            </a:r>
            <a:r>
              <a:rPr lang="en-US" altLang="zh-CN" sz="2400"/>
              <a:t>E</a:t>
            </a:r>
            <a:r>
              <a:rPr lang="zh-CN" altLang="en-US" sz="2400"/>
              <a:t>，使能端，下降沿有效 </a:t>
            </a:r>
            <a:endParaRPr lang="zh-CN" altLang="en-US" sz="2400"/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1259840" y="4343400"/>
            <a:ext cx="56911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p>
            <a:r>
              <a:rPr lang="zh-CN" altLang="en-US" sz="2400"/>
              <a:t>第</a:t>
            </a:r>
            <a:r>
              <a:rPr lang="en-US" altLang="zh-CN" sz="2400"/>
              <a:t>7</a:t>
            </a:r>
            <a:r>
              <a:rPr lang="zh-CN" altLang="en-US" sz="2400"/>
              <a:t>～</a:t>
            </a:r>
            <a:r>
              <a:rPr lang="en-US" altLang="zh-CN" sz="2400"/>
              <a:t>14</a:t>
            </a:r>
            <a:r>
              <a:rPr lang="zh-CN" altLang="en-US" sz="2400"/>
              <a:t>脚：</a:t>
            </a:r>
            <a:r>
              <a:rPr lang="en-US" altLang="zh-CN" sz="2400"/>
              <a:t>D0</a:t>
            </a:r>
            <a:r>
              <a:rPr lang="zh-CN" altLang="en-US" sz="2400"/>
              <a:t>～</a:t>
            </a:r>
            <a:r>
              <a:rPr lang="en-US" altLang="zh-CN" sz="2400"/>
              <a:t>D7</a:t>
            </a:r>
            <a:r>
              <a:rPr lang="zh-CN" altLang="en-US" sz="2400"/>
              <a:t>，为</a:t>
            </a:r>
            <a:r>
              <a:rPr lang="en-US" altLang="zh-CN" sz="2400"/>
              <a:t>8</a:t>
            </a:r>
            <a:r>
              <a:rPr lang="zh-CN" altLang="en-US" sz="2400"/>
              <a:t>位双向数据线 </a:t>
            </a:r>
            <a:endParaRPr lang="zh-CN" altLang="en-US" sz="2400"/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1259523" y="4800600"/>
            <a:ext cx="414813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p>
            <a:r>
              <a:rPr lang="zh-CN" altLang="en-US" sz="2400"/>
              <a:t>第</a:t>
            </a:r>
            <a:r>
              <a:rPr lang="en-US" altLang="zh-CN" sz="2400"/>
              <a:t>15</a:t>
            </a:r>
            <a:r>
              <a:rPr lang="zh-CN" altLang="en-US" sz="2400"/>
              <a:t>脚：</a:t>
            </a:r>
            <a:r>
              <a:rPr lang="en-US" altLang="zh-CN" sz="2400"/>
              <a:t>BLA</a:t>
            </a:r>
            <a:r>
              <a:rPr lang="zh-CN" altLang="en-US" sz="2400"/>
              <a:t>，背光源正极。</a:t>
            </a:r>
            <a:endParaRPr lang="zh-CN" altLang="en-US" sz="2400"/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1259523" y="5257800"/>
            <a:ext cx="414813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p>
            <a:r>
              <a:rPr lang="zh-CN" altLang="en-US" sz="2400"/>
              <a:t>第</a:t>
            </a:r>
            <a:r>
              <a:rPr lang="en-US" altLang="zh-CN" sz="2400"/>
              <a:t>16</a:t>
            </a:r>
            <a:r>
              <a:rPr lang="zh-CN" altLang="en-US" sz="2400"/>
              <a:t>脚：</a:t>
            </a:r>
            <a:r>
              <a:rPr lang="en-US" altLang="zh-CN" sz="2400"/>
              <a:t>BLK</a:t>
            </a:r>
            <a:r>
              <a:rPr lang="zh-CN" altLang="en-US" sz="2400"/>
              <a:t>，背光源负极。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723900" y="1163280"/>
          <a:ext cx="7696200" cy="255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图片" r:id="rId1" imgW="103298625" imgH="37442775" progId="">
                  <p:embed/>
                </p:oleObj>
              </mc:Choice>
              <mc:Fallback>
                <p:oleObj name="图片" r:id="rId1" imgW="103298625" imgH="37442775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rcRect b="7883"/>
                      <a:stretch>
                        <a:fillRect/>
                      </a:stretch>
                    </p:blipFill>
                    <p:spPr>
                      <a:xfrm>
                        <a:off x="723900" y="1163280"/>
                        <a:ext cx="7696200" cy="2559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2571115" y="3722648"/>
            <a:ext cx="38100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p>
            <a:r>
              <a:rPr lang="zh-CN" altLang="en-US" sz="2000"/>
              <a:t>显示地址与实际显示位置的关系 </a:t>
            </a:r>
            <a:endParaRPr lang="zh-CN" altLang="en-US" sz="2000"/>
          </a:p>
        </p:txBody>
      </p:sp>
      <p:sp>
        <p:nvSpPr>
          <p:cNvPr id="2" name="文本框 1"/>
          <p:cNvSpPr txBox="1"/>
          <p:nvPr/>
        </p:nvSpPr>
        <p:spPr>
          <a:xfrm>
            <a:off x="544195" y="4368165"/>
            <a:ext cx="80556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/>
            <a:r>
              <a:rPr lang="en-US" altLang="zh-CN" sz="2400">
                <a:sym typeface="+mn-ea"/>
              </a:rPr>
              <a:t>80</a:t>
            </a:r>
            <a:r>
              <a:rPr lang="zh-CN" altLang="en-US" sz="2400">
                <a:sym typeface="+mn-ea"/>
              </a:rPr>
              <a:t>个字节的显示缓冲区</a:t>
            </a:r>
            <a:r>
              <a:rPr lang="en-US" altLang="zh-CN" sz="2400">
                <a:sym typeface="+mn-ea"/>
              </a:rPr>
              <a:t>DDRAM </a:t>
            </a:r>
            <a:r>
              <a:rPr lang="zh-CN" altLang="en-US" sz="2400">
                <a:sym typeface="+mn-ea"/>
              </a:rPr>
              <a:t>，分两行，地址分别为</a:t>
            </a:r>
            <a:r>
              <a:rPr lang="en-US" altLang="zh-CN" sz="2400">
                <a:sym typeface="+mn-ea"/>
              </a:rPr>
              <a:t>00H</a:t>
            </a:r>
            <a:r>
              <a:rPr lang="zh-CN" altLang="en-US" sz="2400">
                <a:sym typeface="+mn-ea"/>
              </a:rPr>
              <a:t>～</a:t>
            </a:r>
            <a:r>
              <a:rPr lang="en-US" altLang="zh-CN" sz="2400">
                <a:sym typeface="+mn-ea"/>
              </a:rPr>
              <a:t>27H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40H</a:t>
            </a:r>
            <a:r>
              <a:rPr lang="zh-CN" altLang="en-US" sz="2400">
                <a:sym typeface="+mn-ea"/>
              </a:rPr>
              <a:t>～</a:t>
            </a:r>
            <a:r>
              <a:rPr lang="en-US" altLang="zh-CN" sz="2400">
                <a:sym typeface="+mn-ea"/>
              </a:rPr>
              <a:t>67H</a:t>
            </a:r>
            <a:r>
              <a:rPr lang="zh-CN" altLang="en-US" sz="2400">
                <a:sym typeface="+mn-ea"/>
              </a:rPr>
              <a:t>。</a:t>
            </a:r>
            <a:r>
              <a:rPr lang="en-US" altLang="zh-CN" sz="2400">
                <a:sym typeface="+mn-ea"/>
              </a:rPr>
              <a:t> 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8"/>
          <p:cNvSpPr/>
          <p:nvPr/>
        </p:nvSpPr>
        <p:spPr>
          <a:xfrm>
            <a:off x="796608" y="949325"/>
            <a:ext cx="394335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l"/>
            <a:r>
              <a:rPr lang="zh-CN" altLang="en-US" sz="2800" b="1" dirty="0">
                <a:latin typeface="+mj-ea"/>
                <a:ea typeface="+mj-ea"/>
                <a:cs typeface="+mj-ea"/>
              </a:rPr>
              <a:t>二．</a:t>
            </a:r>
            <a:r>
              <a:rPr sz="2800" b="1" dirty="0">
                <a:latin typeface="+mj-ea"/>
                <a:ea typeface="+mj-ea"/>
                <a:cs typeface="+mj-ea"/>
              </a:rPr>
              <a:t>LCD1602常用指令码</a:t>
            </a:r>
            <a:endParaRPr sz="2800" b="1" dirty="0"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74725" y="1721485"/>
            <a:ext cx="7194550" cy="41255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534670" y="953135"/>
            <a:ext cx="8190865" cy="46158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>
              <a:lnSpc>
                <a:spcPct val="150000"/>
              </a:lnSpc>
            </a:pPr>
            <a:r>
              <a:rPr lang="zh-CN" sz="2800">
                <a:ea typeface="宋体" panose="02010600030101010101" pitchFamily="2" charset="-122"/>
              </a:rPr>
              <a:t>LCD1602常用的指令码如下：   0x38：设置16×2显示，5×7点阵，8位数据接口   0x0C：设置开显示，不显示光标   0x06：写一个字符后地址指针加1   0x01：显示清0，数据指针清0   0x80：LCD第一行的起始地址   0x80+0x40：LCD第二行的起始地址</a:t>
            </a:r>
            <a:endParaRPr lang="zh-CN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0705" y="1015365"/>
            <a:ext cx="496316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304800"/>
            <a:r>
              <a:rPr lang="zh-CN" altLang="en-US" sz="2800" b="1" dirty="0">
                <a:latin typeface="+mj-ea"/>
                <a:ea typeface="+mj-ea"/>
                <a:cs typeface="+mj-ea"/>
                <a:sym typeface="+mn-ea"/>
              </a:rPr>
              <a:t>三．</a:t>
            </a:r>
            <a:r>
              <a:rPr lang="zh-CN" sz="2800" b="1">
                <a:latin typeface="+mj-ea"/>
                <a:ea typeface="+mj-ea"/>
                <a:cs typeface="+mj-ea"/>
                <a:sym typeface="+mn-ea"/>
              </a:rPr>
              <a:t>LCD1602液晶读写时序图</a:t>
            </a:r>
            <a:endParaRPr lang="zh-CN" altLang="en-US" sz="2800" b="1">
              <a:latin typeface="+mj-ea"/>
              <a:ea typeface="+mj-ea"/>
              <a:cs typeface="+mj-ea"/>
            </a:endParaRPr>
          </a:p>
        </p:txBody>
      </p:sp>
      <p:pic>
        <p:nvPicPr>
          <p:cNvPr id="-2147482615" name="图片 3" descr="读操作时序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7295" y="1920875"/>
            <a:ext cx="6709410" cy="28371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3485515" y="4987925"/>
            <a:ext cx="20123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2400">
                <a:ea typeface="宋体" panose="02010600030101010101" pitchFamily="2" charset="-122"/>
              </a:rPr>
              <a:t>读操作时序图</a:t>
            </a:r>
            <a:endParaRPr lang="zh-C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08305" y="1422400"/>
          <a:ext cx="8345170" cy="4695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8385"/>
                <a:gridCol w="881380"/>
                <a:gridCol w="881380"/>
                <a:gridCol w="882015"/>
                <a:gridCol w="882015"/>
                <a:gridCol w="883285"/>
                <a:gridCol w="1616710"/>
              </a:tblGrid>
              <a:tr h="477520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时序参数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符号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极限值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单位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测试引脚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88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最小值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典型值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最大值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781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E信号周期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tc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--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--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ns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81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E脉冲宽度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tpw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--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--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ns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5810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E上升沿/下降沿时间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tR，tF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--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--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ns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775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地址建立时间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tSP1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--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--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ns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E、RS、R/W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5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地址保持时间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tHD1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--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--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ns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810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读操作数据建立时间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tD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--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--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ns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DB0-DB7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03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读操作数据保持时间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tHD2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--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--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ns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2656205" y="764540"/>
            <a:ext cx="393890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2400">
                <a:ea typeface="宋体" panose="02010600030101010101" pitchFamily="2" charset="-122"/>
              </a:rPr>
              <a:t>读操作时序图中的相关数值</a:t>
            </a: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485515" y="4987925"/>
            <a:ext cx="20123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2400">
                <a:ea typeface="宋体" panose="02010600030101010101" pitchFamily="2" charset="-122"/>
              </a:rPr>
              <a:t>写操作时序图</a:t>
            </a:r>
            <a:endParaRPr lang="zh-CN" altLang="en-US" sz="2400"/>
          </a:p>
        </p:txBody>
      </p:sp>
      <p:pic>
        <p:nvPicPr>
          <p:cNvPr id="-2147482614" name="图片 4" descr="写操作时序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304290"/>
            <a:ext cx="7068820" cy="33032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2682875" y="764540"/>
            <a:ext cx="393890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2400">
                <a:ea typeface="宋体" panose="02010600030101010101" pitchFamily="2" charset="-122"/>
              </a:rPr>
              <a:t>写操作时序图中的相关数值</a:t>
            </a:r>
            <a:endParaRPr lang="zh-CN" altLang="en-US" sz="2400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591185" y="1496060"/>
          <a:ext cx="7926705" cy="434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2180"/>
                <a:gridCol w="837565"/>
                <a:gridCol w="837565"/>
                <a:gridCol w="837565"/>
                <a:gridCol w="836930"/>
                <a:gridCol w="838200"/>
                <a:gridCol w="1536700"/>
              </a:tblGrid>
              <a:tr h="389890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时序参数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符号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极限值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单位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测试引脚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805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最小值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典型值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最大值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92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E信号周期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tc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--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--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ns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98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E脉冲宽度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tpw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--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--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ns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5988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E上升沿/下降沿时间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tR，tF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--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--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ns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98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地址建立时间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tSP1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--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--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ns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E、RS、R/W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6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地址保持时间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tHD1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--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--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ns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994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写操作数据建立时间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tSP2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--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--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ns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DB0-DB7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8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写操作数据保持时间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tHD2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--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--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ns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430940780"/>
  <p:tag name="KSO_WM_UNIT_PLACING_PICTURE_USER_VIEWPORT" val="{&quot;height&quot;:4848,&quot;width&quot;:8856}"/>
</p:tagLst>
</file>

<file path=ppt/tags/tag2.xml><?xml version="1.0" encoding="utf-8"?>
<p:tagLst xmlns:p="http://schemas.openxmlformats.org/presentationml/2006/main">
  <p:tag name="KSO_WM_UNIT_TABLE_BEAUTIFY" val="smartTable{1985d63c-f22e-4fc6-a6d9-b3438ac94121}"/>
</p:tagLst>
</file>

<file path=ppt/tags/tag3.xml><?xml version="1.0" encoding="utf-8"?>
<p:tagLst xmlns:p="http://schemas.openxmlformats.org/presentationml/2006/main">
  <p:tag name="KSO_WM_UNIT_TABLE_BEAUTIFY" val="smartTable{55c3609b-83c9-4fce-8631-fe4bbe29a333}"/>
</p:tagLst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907</Words>
  <Application>WPS 演示</Application>
  <PresentationFormat>全屏显示(4:3)</PresentationFormat>
  <Paragraphs>304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Verdana</vt:lpstr>
      <vt:lpstr>Times New Roman</vt:lpstr>
      <vt:lpstr>微软雅黑</vt:lpstr>
      <vt:lpstr>Arial Unicode MS</vt:lpstr>
      <vt:lpstr>Calibri</vt:lpstr>
      <vt:lpstr>Symbol</vt:lpstr>
      <vt:lpstr>Profile</vt:lpstr>
      <vt:lpstr>1_Profile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番茄花园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杨加国</dc:creator>
  <cp:lastModifiedBy>Administrator</cp:lastModifiedBy>
  <cp:revision>219</cp:revision>
  <dcterms:created xsi:type="dcterms:W3CDTF">2006-07-14T09:33:00Z</dcterms:created>
  <dcterms:modified xsi:type="dcterms:W3CDTF">2019-12-16T13:17:23Z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