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3" r:id="rId5"/>
    <p:sldId id="264" r:id="rId6"/>
    <p:sldId id="295" r:id="rId7"/>
    <p:sldId id="265" r:id="rId8"/>
    <p:sldId id="266" r:id="rId9"/>
    <p:sldId id="267" r:id="rId10"/>
    <p:sldId id="269" r:id="rId11"/>
    <p:sldId id="270" r:id="rId12"/>
    <p:sldId id="268" r:id="rId13"/>
    <p:sldId id="272" r:id="rId14"/>
    <p:sldId id="284" r:id="rId15"/>
    <p:sldId id="296" r:id="rId16"/>
    <p:sldId id="273" r:id="rId17"/>
    <p:sldId id="278" r:id="rId18"/>
    <p:sldId id="274" r:id="rId19"/>
    <p:sldId id="280" r:id="rId20"/>
    <p:sldId id="281"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543"/>
    <a:srgbClr val="FF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p>
            <a:pPr lvl="0" eaLnBrk="1" hangingPunct="1">
              <a:spcBef>
                <a:spcPct val="0"/>
              </a:spcBef>
            </a:pPr>
            <a:r>
              <a:rPr lang="en-US" altLang="zh-CN" dirty="0"/>
              <a:t>Good afternoon, everyone. I’m Qiannan Zhu from Institute of Information engineering,  university of Chinese Academy of Sciences. I will give a presentation of our recent work named “learning knowledge graph embeddings via generalized hyperplanes”, which is a method for embedding knowledge graphs.</a:t>
            </a:r>
            <a:endParaRPr lang="en-US" altLang="zh-CN" dirty="0"/>
          </a:p>
        </p:txBody>
      </p:sp>
      <p:sp>
        <p:nvSpPr>
          <p:cNvPr id="245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t>The basic idea oof TransGH is shown in this Figure. It can be summed up in two steps: the first step is projection, whose aim is to project entity embeddings on the generalized hyperplane. Specifically, with the normal of the vector w equals to 1, we can easily to get the projections of the head and tail embedding on the generalized hyperplane as equation 1. Then the second step is translation, which is to connect the projected entities with the relation-specific translation vector.  Therefore the score function is defined as equation 2.</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t>For learning the embeddings of entities and relations, we consider following four constraints. The constraints three assures the translation vector r is on the generalized hyperplane and constraint four guarantees each two basis vectors are orthogonal.</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t>Afterwards with the soft constraints, we directly optimize following margin-based ranking loss function to encourage the discrimination between positive triplets and negative triplets. The loss function favors the lower scores for positive triplets than that for nagative triplets. We adopt SGD to minimize the loss function. Notice that in training stage, the negative triplets are corrupted by two strategies. the first is named unif that the negative triplets are generated by replacing the head or tail entity of correct triplets with equal probability. the second is named bern that using different probabilities replaces the head or tail entity</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t>Afterwards with the soft constraints, we directly optimize following margin-based ranking loss function to encourage the discrimination between positive triplets and negative triplets. The loss function favors the lower scores for positive triplets than that for nagative triplets. We adopt SGD to minimize the loss function. Notice that in training stage, the negative triplets are corrupted by two strategies. the first is named unif that the negative triplets are generated by replacing the head or tail entity of correct triplets with equal probability. the second is named bern that using different probabilities replaces the head or tail entity</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sym typeface="+mn-ea"/>
              </a:rPr>
              <a:t>Next is the experiments. In the experiments, we use two datasets including FreeBase and WordNet. In WordNet, each entity represents a synset containing several words, and relation indicates the lexical relations between synsets. WN18 and WN11 are two data sets from WornNet. WN18 contains eightteen relations and WN11 contains eleven relations. Freebase is a large and rising knowledge graph of general facts. FB15k and FB13 are also two subgraph of FreeBase. The statistic of these data sets are listed in Table one.</a:t>
            </a:r>
            <a:endParaRPr lang="en-US" altLang="zh-CN" dirty="0">
              <a:sym typeface="+mn-ea"/>
            </a:endParaRPr>
          </a:p>
          <a:p>
            <a:pPr lvl="0"/>
            <a:endParaRPr lang="zh-CN" altLang="en-US" dirty="0">
              <a:sym typeface="+mn-ea"/>
            </a:endParaRPr>
          </a:p>
          <a:p>
            <a:pPr lvl="0"/>
            <a:r>
              <a:rPr lang="en-US" altLang="zh-CN">
                <a:latin typeface="Arial" panose="020B0604020202020204" pitchFamily="34" charset="0"/>
                <a:sym typeface="+mn-ea"/>
              </a:rPr>
              <a:t>which is published  with the collaboration of Norwegian University of Science and Technology and Adressavisen as a part of RecTech project on recommendation technolopy.</a:t>
            </a:r>
            <a:endParaRPr lang="zh-CN" altLang="en-US" dirty="0">
              <a:sym typeface="+mn-ea"/>
            </a:endParaRPr>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marL="114300" marR="0" lvl="2" indent="0" algn="l" defTabSz="914400" rtl="0" eaLnBrk="1" fontAlgn="base" latinLnBrk="0" hangingPunct="1">
              <a:lnSpc>
                <a:spcPct val="140000"/>
              </a:lnSpc>
              <a:spcBef>
                <a:spcPct val="0"/>
              </a:spcBef>
              <a:spcAft>
                <a:spcPct val="0"/>
              </a:spcAft>
              <a:buClrTx/>
              <a:buSzTx/>
              <a:buFont typeface="Arial" panose="020B0604020202020204" pitchFamily="34" charset="0"/>
              <a:buNone/>
              <a:defRPr/>
            </a:pPr>
            <a:r>
              <a:rPr lang="en-US" altLang="zh-CN" dirty="0" smtClean="0">
                <a:latin typeface="Arial" panose="020B0604020202020204" pitchFamily="34" charset="0"/>
                <a:ea typeface="华文楷体" panose="02010600040101010101" charset="-122"/>
                <a:cs typeface="Arial" panose="020B0604020202020204" pitchFamily="34" charset="0"/>
                <a:sym typeface="+mn-ea"/>
              </a:rPr>
              <a:t>Our model DAN consistently outperforms all baselines on both datasets, which is at least 3.19% on F1, 2.64% on AUC higher than other models. We attribute the superiority of our model to its three advantages: (1)Our model uses PCNN to process title and profile of news and can better extract the specific local patterns in news. (2) Our model uses ARNN to better capture the sequential correlation of user’s clicked history reading. (3) Our model uses ANN to treat users' click history discriminatively, which better captures users' diverse reading interests</a:t>
            </a:r>
            <a:endParaRPr lang="en-US" altLang="zh-CN" dirty="0" smtClean="0">
              <a:latin typeface="Arial" panose="020B0604020202020204" pitchFamily="34" charset="0"/>
              <a:ea typeface="华文楷体" panose="02010600040101010101" charset="-122"/>
              <a:cs typeface="Arial" panose="020B0604020202020204" pitchFamily="34" charset="0"/>
              <a:sym typeface="+mn-ea"/>
            </a:endParaRPr>
          </a:p>
          <a:p>
            <a:pPr marL="114300" marR="0" lvl="2" indent="0" algn="l"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lang="en-US" altLang="zh-CN" dirty="0" smtClean="0">
              <a:latin typeface="Arial" panose="020B0604020202020204" pitchFamily="34" charset="0"/>
              <a:ea typeface="华文楷体" panose="02010600040101010101" charset="-122"/>
              <a:cs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en-US" altLang="zh-CN" dirty="0" smtClean="0">
                <a:latin typeface="Arial" panose="020B0604020202020204" pitchFamily="34" charset="0"/>
                <a:ea typeface="华文楷体" panose="02010600040101010101" charset="-122"/>
                <a:cs typeface="Arial" panose="020B0604020202020204" pitchFamily="34" charset="0"/>
                <a:sym typeface="+mn-ea"/>
              </a:rPr>
              <a:t>using profile embedding can increase the performance of models.</a:t>
            </a:r>
            <a:endParaRPr lang="en-US" altLang="zh-CN" dirty="0" smtClean="0">
              <a:solidFill>
                <a:schemeClr val="tx1"/>
              </a:solidFill>
              <a:latin typeface="Arial" panose="020B0604020202020204" pitchFamily="34" charset="0"/>
              <a:ea typeface="华文楷体" panose="02010600040101010101" charset="-122"/>
              <a:cs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en-US" altLang="zh-CN" dirty="0" smtClean="0">
                <a:latin typeface="Arial" panose="020B0604020202020204" pitchFamily="34" charset="0"/>
                <a:ea typeface="华文楷体" panose="02010600040101010101" charset="-122"/>
                <a:cs typeface="Arial" panose="020B0604020202020204" pitchFamily="34" charset="0"/>
                <a:sym typeface="+mn-ea"/>
              </a:rPr>
              <a:t>deep learning based models have higher performance since deep models can well capture the non-linear relations and dependencies.</a:t>
            </a:r>
            <a:endParaRPr lang="en-US" altLang="zh-CN" dirty="0" smtClean="0">
              <a:solidFill>
                <a:schemeClr val="tx1"/>
              </a:solidFill>
              <a:latin typeface="Arial" panose="020B0604020202020204" pitchFamily="34" charset="0"/>
              <a:ea typeface="华文楷体" panose="02010600040101010101" charset="-122"/>
              <a:cs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en-US" altLang="zh-CN" dirty="0" smtClean="0">
                <a:latin typeface="Arial" panose="020B0604020202020204" pitchFamily="34" charset="0"/>
                <a:ea typeface="华文楷体" panose="02010600040101010101" charset="-122"/>
                <a:cs typeface="Arial" panose="020B0604020202020204" pitchFamily="34" charset="0"/>
                <a:sym typeface="+mn-ea"/>
              </a:rPr>
              <a:t>all models achieve better performance than CF-based DMF because CF-based models cannot work well in recommending news due to the time-sensitive attribution of news.</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t>This table illustrates the results of our model and previous works on WN18 and FB15k. The results in the red square is our model TransGH, which shows that our model consistently and significantly outperforms previous models on both metrices. Compared with TransH, our model has respectively remarkable improvements on metrics of Mean(raw), mean(filt), hitten(raw) and hitten(filt), which are 172, 124, 6.2% and 8.3% on WN18, 25, 23, 8.4%, 15.7% on FB15k. We believe that the improved performance of our model is due to its use of the set of basis vectors.</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p>
            <a:pPr indent="0" eaLnBrk="1" hangingPunct="1">
              <a:lnSpc>
                <a:spcPct val="140000"/>
              </a:lnSpc>
              <a:buFont typeface="Arial" panose="020B0604020202020204" pitchFamily="34" charset="0"/>
              <a:buNone/>
            </a:pPr>
            <a:r>
              <a:rPr lang="en-US" altLang="zh-CN" dirty="0">
                <a:latin typeface="Arial" panose="020B0604020202020204" pitchFamily="34" charset="0"/>
                <a:sym typeface="+mn-ea"/>
              </a:rPr>
              <a:t>PCNN learns the news representation through two parallelCNNs by fusing the title-level and profile-level information of news. Based on such news representations, ARNN captures the user’s history sequential information through an attention-based RNN, which enforces the attention mecha-</a:t>
            </a:r>
            <a:endParaRPr lang="en-US" altLang="zh-CN" dirty="0">
              <a:latin typeface="Arial" panose="020B0604020202020204" pitchFamily="34" charset="0"/>
              <a:sym typeface="+mn-ea"/>
            </a:endParaRPr>
          </a:p>
          <a:p>
            <a:pPr indent="0" eaLnBrk="1" hangingPunct="1">
              <a:lnSpc>
                <a:spcPct val="140000"/>
              </a:lnSpc>
              <a:buFont typeface="Arial" panose="020B0604020202020204" pitchFamily="34" charset="0"/>
              <a:buNone/>
            </a:pPr>
            <a:r>
              <a:rPr lang="en-US" altLang="zh-CN" dirty="0">
                <a:latin typeface="Arial" panose="020B0604020202020204" pitchFamily="34" charset="0"/>
                <a:sym typeface="+mn-ea"/>
              </a:rPr>
              <a:t>nism on each state of RNN. Meanwhile ANN also utilizes</a:t>
            </a:r>
            <a:endParaRPr lang="en-US" altLang="zh-CN" dirty="0">
              <a:latin typeface="Arial" panose="020B0604020202020204" pitchFamily="34" charset="0"/>
              <a:sym typeface="+mn-ea"/>
            </a:endParaRPr>
          </a:p>
          <a:p>
            <a:pPr indent="0" eaLnBrk="1" hangingPunct="1">
              <a:lnSpc>
                <a:spcPct val="140000"/>
              </a:lnSpc>
              <a:buFont typeface="Arial" panose="020B0604020202020204" pitchFamily="34" charset="0"/>
              <a:buNone/>
            </a:pPr>
            <a:r>
              <a:rPr lang="en-US" altLang="zh-CN" dirty="0">
                <a:latin typeface="Arial" panose="020B0604020202020204" pitchFamily="34" charset="0"/>
                <a:sym typeface="+mn-ea"/>
              </a:rPr>
              <a:t>the same attention mechanism in ARNN to learn the user’s</a:t>
            </a:r>
            <a:endParaRPr lang="en-US" altLang="zh-CN" dirty="0">
              <a:latin typeface="Arial" panose="020B0604020202020204" pitchFamily="34" charset="0"/>
              <a:sym typeface="+mn-ea"/>
            </a:endParaRPr>
          </a:p>
          <a:p>
            <a:pPr indent="0" eaLnBrk="1" hangingPunct="1">
              <a:lnSpc>
                <a:spcPct val="140000"/>
              </a:lnSpc>
              <a:buFont typeface="Arial" panose="020B0604020202020204" pitchFamily="34" charset="0"/>
              <a:buNone/>
            </a:pPr>
            <a:r>
              <a:rPr lang="en-US" altLang="zh-CN" dirty="0">
                <a:latin typeface="Arial" panose="020B0604020202020204" pitchFamily="34" charset="0"/>
                <a:sym typeface="+mn-ea"/>
              </a:rPr>
              <a:t>current interest with respect to candidate news</a:t>
            </a:r>
            <a:endParaRPr lang="en-US" altLang="zh-CN"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p>
            <a:pPr lvl="0"/>
            <a:r>
              <a:rPr lang="en-US" altLang="zh-CN" dirty="0"/>
              <a:t>That’s all, thank you. Are there any questions or suggestions?</a:t>
            </a:r>
            <a:endParaRPr lang="zh-CN" altLang="zh-CN" dirty="0"/>
          </a:p>
          <a:p>
            <a:pPr lvl="0"/>
            <a:endParaRPr lang="zh-CN" altLang="en-US" dirty="0"/>
          </a:p>
        </p:txBody>
      </p:sp>
      <p:sp>
        <p:nvSpPr>
          <p:cNvPr id="440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p>
            <a:pPr lvl="0"/>
            <a:r>
              <a:rPr lang="en-US" altLang="zh-CN" dirty="0"/>
              <a:t>At first, let me make a brief introduction of what we have done in this work. We know that knowledge graphs play important roles in numerous AI applications. Factually they are far from completeness. for completing knowledge graphs, Recently an approach named knowledge graph embedding has highly attracted attention, which embeds the entities and relations of a knowledge graph into a low-dimensional space. But we note that previous embedding-based models have limitations in preserving inherent properties of complex relations in knowledge graphs. Therefore we propose to use generalized hyperplanes to address the issues, and have improvement from 2 percent to 9 percent on evaluation. </a:t>
            </a:r>
            <a:endParaRPr lang="en-US" altLang="zh-CN"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p>
            <a:pPr lvl="0"/>
            <a:r>
              <a:rPr lang="en-US" altLang="zh-CN" dirty="0"/>
              <a:t>This slide gives an outline about what I will present next.</a:t>
            </a:r>
            <a:endParaRPr lang="en-US" altLang="zh-CN" dirty="0"/>
          </a:p>
          <a:p>
            <a:pPr lvl="0"/>
            <a:r>
              <a:rPr lang="en-US" altLang="zh-CN" dirty="0"/>
              <a:t>First is the backgrounds of knowledge graph embedding. Then I will explain the architecture of our method. And next are the evaluations on our method. Finally, there is a conclusion.</a:t>
            </a:r>
            <a:endParaRPr lang="en-US" altLang="zh-CN" dirty="0"/>
          </a:p>
          <a:p>
            <a:pPr lvl="0"/>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p>
            <a:pPr lvl="0"/>
            <a:r>
              <a:rPr lang="en-US" altLang="zh-CN" dirty="0"/>
              <a:t>So, what are knowledge graphs? As this Figure shown, a typical knowledge graph is a multi-relational directed graph, where nodes represent entities and edges represent relations. That is a basic triplet fact (h,r,t) represents that the relation r links the head entity h and tail entity t, for example, (Obama, place_of_birth, Hawai)</a:t>
            </a:r>
            <a:endParaRPr lang="en-US" altLang="zh-CN"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p>
            <a:pPr lvl="0"/>
            <a:r>
              <a:rPr lang="en-US" altLang="zh-CN" dirty="0"/>
              <a:t>So, what are knowledge graphs? As this Figure shown, a typical knowledge graph is a multi-relational directed graph, where nodes represent entities and edges represent relations. That is a basic triplet fact (h,r,t) represents that the relation r links the head entity h and tail entity t, for example, (Obama, place_of_birth, Hawai)</a:t>
            </a:r>
            <a:endParaRPr lang="en-US" altLang="zh-CN"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p>
            <a:pPr lvl="0"/>
            <a:r>
              <a:rPr lang="en-US" altLang="zh-CN" dirty="0"/>
              <a:t>Although there are huge amounts of structured data, a knowledge graph is factually far from completeness. Knowledge graph completion aims to predict new relational facts under supervision of the existing facts. There are two tasks for completing knowledge graphs including link prediction and triplet classification, which respectively predict the candidate entities and relations. Recently an approach named knowledge graph embedding has successfully applied for knowledge graph completion. Knowledge graph embedding first embeds entities and relations of a given KB into continuous vector spaces, and then for each triplet, a score function is defined to measure its plausibility in that spaces. Then it learns entity and relation embeddings by minimizing a loss function.</a:t>
            </a:r>
            <a:endParaRPr lang="en-US" altLang="zh-CN"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p>
            <a:pPr lvl="0"/>
            <a:r>
              <a:rPr dirty="0"/>
              <a:t>Most of the current embedding-based models are focused on defining various effective scoring functions, for example RESCAL, SE,NTN, TransE, TransH. Other works mainly focused on loss function such as the upper-limit scoring loss function. Here our work is focused on devising score function.</a:t>
            </a:r>
            <a:endParaRPr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p>
            <a:pPr marL="0" lvl="2"/>
            <a:r>
              <a:t>There are two issues of existing score function, one is that the score function has the limitations in preserving mapping properties of complex relation facts for knowledge graphs. The other is that the score function has lower generality for capturing correlations between entities an relations.</a:t>
            </a:r>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p>
            <a:pPr lvl="0"/>
            <a:r>
              <a:rPr lang="en-US" altLang="zh-CN" dirty="0"/>
              <a:t>For addressing aforementioned issues, we propose a new embedding-based method named TransGH. As this figure shown, compared with TransH, instead of the only one normal vector, TransGH uses a set of basis vectors to determine a generalized hyperplane.</a:t>
            </a:r>
            <a:endParaRPr lang="en-US" altLang="zh-CN"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wmf"/><Relationship Id="rId3" Type="http://schemas.openxmlformats.org/officeDocument/2006/relationships/oleObject" Target="../embeddings/oleObject4.bin"/><Relationship Id="rId2" Type="http://schemas.openxmlformats.org/officeDocument/2006/relationships/image" Target="../media/image2.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wmf"/><Relationship Id="rId3" Type="http://schemas.openxmlformats.org/officeDocument/2006/relationships/oleObject" Target="../embeddings/oleObject6.bin"/><Relationship Id="rId2" Type="http://schemas.openxmlformats.org/officeDocument/2006/relationships/image" Target="../media/image2.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3.wmf"/><Relationship Id="rId3" Type="http://schemas.openxmlformats.org/officeDocument/2006/relationships/oleObject" Target="../embeddings/oleObject8.bin"/><Relationship Id="rId2" Type="http://schemas.openxmlformats.org/officeDocument/2006/relationships/image" Target="../media/image2.w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wmf"/><Relationship Id="rId3" Type="http://schemas.openxmlformats.org/officeDocument/2006/relationships/oleObject" Target="../embeddings/oleObject10.bin"/><Relationship Id="rId2" Type="http://schemas.openxmlformats.org/officeDocument/2006/relationships/image" Target="../media/image2.wmf"/><Relationship Id="rId19" Type="http://schemas.openxmlformats.org/officeDocument/2006/relationships/notesSlide" Target="../notesSlides/notesSlide13.xml"/><Relationship Id="rId18" Type="http://schemas.openxmlformats.org/officeDocument/2006/relationships/vmlDrawing" Target="../drawings/vmlDrawing5.vml"/><Relationship Id="rId17" Type="http://schemas.openxmlformats.org/officeDocument/2006/relationships/slideLayout" Target="../slideLayouts/slideLayout7.xml"/><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wmf"/><Relationship Id="rId3" Type="http://schemas.openxmlformats.org/officeDocument/2006/relationships/oleObject" Target="../embeddings/oleObject12.bin"/><Relationship Id="rId2" Type="http://schemas.openxmlformats.org/officeDocument/2006/relationships/image" Target="../media/image2.wmf"/><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wmf"/><Relationship Id="rId3" Type="http://schemas.openxmlformats.org/officeDocument/2006/relationships/oleObject" Target="../embeddings/oleObject14.bin"/><Relationship Id="rId2" Type="http://schemas.openxmlformats.org/officeDocument/2006/relationships/image" Target="../media/image2.wmf"/><Relationship Id="rId1"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vmlDrawing" Target="../drawings/vmlDrawing8.v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wmf"/><Relationship Id="rId3" Type="http://schemas.openxmlformats.org/officeDocument/2006/relationships/oleObject" Target="../embeddings/oleObject16.bin"/><Relationship Id="rId2" Type="http://schemas.openxmlformats.org/officeDocument/2006/relationships/image" Target="../media/image2.wmf"/><Relationship Id="rId1"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1026"/>
          <p:cNvGrpSpPr/>
          <p:nvPr/>
        </p:nvGrpSpPr>
        <p:grpSpPr>
          <a:xfrm>
            <a:off x="1229201" y="3344386"/>
            <a:ext cx="273844" cy="277416"/>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3" name="KSO_Shape"/>
            <p:cNvSpPr/>
            <p:nvPr/>
          </p:nvSpPr>
          <p:spPr bwMode="auto">
            <a:xfrm>
              <a:off x="2798907" y="3907918"/>
              <a:ext cx="168150" cy="213604"/>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rgbClr val="FFFFFF"/>
                </a:solidFill>
                <a:effectLst/>
                <a:uLnTx/>
                <a:uFillTx/>
                <a:latin typeface="Calibri" panose="020F0502020204030204" charset="0"/>
                <a:ea typeface="宋体" panose="02010600030101010101" pitchFamily="2" charset="-122"/>
                <a:cs typeface="+mn-cs"/>
              </a:endParaRPr>
            </a:p>
          </p:txBody>
        </p:sp>
      </p:grpSp>
      <p:sp>
        <p:nvSpPr>
          <p:cNvPr id="5123" name="文本框 1027"/>
          <p:cNvSpPr txBox="1"/>
          <p:nvPr/>
        </p:nvSpPr>
        <p:spPr>
          <a:xfrm>
            <a:off x="1440815" y="3305175"/>
            <a:ext cx="6972300" cy="368300"/>
          </a:xfrm>
          <a:prstGeom prst="rect">
            <a:avLst/>
          </a:prstGeom>
          <a:noFill/>
          <a:ln w="9525">
            <a:noFill/>
          </a:ln>
        </p:spPr>
        <p:txBody>
          <a:bodyPr wrap="square">
            <a:spAutoFit/>
          </a:bodyPr>
          <a:p>
            <a:pPr algn="ctr"/>
            <a:r>
              <a:rPr lang="en-US" altLang="zh-CN" b="1" dirty="0">
                <a:solidFill>
                  <a:srgbClr val="404040"/>
                </a:solidFill>
                <a:latin typeface="Arial" panose="020B0604020202020204" pitchFamily="34" charset="0"/>
              </a:rPr>
              <a:t>Qiannan Zhu</a:t>
            </a:r>
            <a:r>
              <a:rPr lang="en-US" altLang="zh-CN" dirty="0">
                <a:latin typeface="Arial" panose="020B0604020202020204" pitchFamily="34" charset="0"/>
                <a:cs typeface="Arial" panose="020B0604020202020204" pitchFamily="34" charset="0"/>
              </a:rPr>
              <a:t>, </a:t>
            </a:r>
            <a:r>
              <a:rPr lang="en-US" altLang="zh-CN" dirty="0">
                <a:solidFill>
                  <a:srgbClr val="404040"/>
                </a:solidFill>
                <a:latin typeface="Arial" panose="020B0604020202020204" pitchFamily="34" charset="0"/>
              </a:rPr>
              <a:t>Xiaofei Zhou, Zengliang Song,Jianlong Tan, Guo Li</a:t>
            </a:r>
            <a:endParaRPr lang="en-US" altLang="zh-CN" dirty="0">
              <a:solidFill>
                <a:srgbClr val="404040"/>
              </a:solidFill>
              <a:latin typeface="Arial" panose="020B0604020202020204" pitchFamily="34" charset="0"/>
            </a:endParaRPr>
          </a:p>
        </p:txBody>
      </p:sp>
      <p:sp>
        <p:nvSpPr>
          <p:cNvPr id="1068" name="矩形 1067"/>
          <p:cNvSpPr/>
          <p:nvPr/>
        </p:nvSpPr>
        <p:spPr>
          <a:xfrm>
            <a:off x="1042035" y="1780223"/>
            <a:ext cx="7338536" cy="2180273"/>
          </a:xfrm>
          <a:prstGeom prst="rect">
            <a:avLst/>
          </a:prstGeom>
          <a:noFill/>
          <a:ln w="25400">
            <a:solidFill>
              <a:srgbClr val="4B649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69" name="矩形 1068"/>
          <p:cNvSpPr/>
          <p:nvPr/>
        </p:nvSpPr>
        <p:spPr>
          <a:xfrm>
            <a:off x="8390335" y="3863578"/>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7" name="矩形 116"/>
          <p:cNvSpPr/>
          <p:nvPr/>
        </p:nvSpPr>
        <p:spPr>
          <a:xfrm>
            <a:off x="8295085" y="3755231"/>
            <a:ext cx="266700" cy="267891"/>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8" name="矩形 117"/>
          <p:cNvSpPr/>
          <p:nvPr/>
        </p:nvSpPr>
        <p:spPr>
          <a:xfrm>
            <a:off x="802481" y="1629966"/>
            <a:ext cx="266700" cy="2667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19" name="矩形 118"/>
          <p:cNvSpPr/>
          <p:nvPr/>
        </p:nvSpPr>
        <p:spPr>
          <a:xfrm>
            <a:off x="888206" y="1715691"/>
            <a:ext cx="266700" cy="26670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5129" name="矩形 1"/>
          <p:cNvSpPr/>
          <p:nvPr/>
        </p:nvSpPr>
        <p:spPr>
          <a:xfrm>
            <a:off x="1542098" y="2046923"/>
            <a:ext cx="6542246" cy="829945"/>
          </a:xfrm>
          <a:prstGeom prst="rect">
            <a:avLst/>
          </a:prstGeom>
          <a:noFill/>
          <a:ln w="9525">
            <a:noFill/>
          </a:ln>
        </p:spPr>
        <p:txBody>
          <a:bodyPr wrap="square">
            <a:spAutoFit/>
          </a:bodyPr>
          <a:p>
            <a:pPr algn="ctr"/>
            <a:r>
              <a:rPr lang="en-US" altLang="zh-CN" sz="2400" b="1" dirty="0">
                <a:solidFill>
                  <a:srgbClr val="4B649F"/>
                </a:solidFill>
                <a:latin typeface="Arial" panose="020B0604020202020204" pitchFamily="34" charset="0"/>
              </a:rPr>
              <a:t>DAN : Deep Attention Neural Network for News Recommendation</a:t>
            </a:r>
            <a:endParaRPr lang="en-US" altLang="zh-CN" sz="2400" b="1" dirty="0">
              <a:solidFill>
                <a:srgbClr val="4B649F"/>
              </a:solidFill>
              <a:latin typeface="Arial" panose="020B0604020202020204" pitchFamily="34" charset="0"/>
            </a:endParaRPr>
          </a:p>
        </p:txBody>
      </p:sp>
      <p:sp>
        <p:nvSpPr>
          <p:cNvPr id="5130" name="矩形 2"/>
          <p:cNvSpPr/>
          <p:nvPr/>
        </p:nvSpPr>
        <p:spPr>
          <a:xfrm>
            <a:off x="1042035" y="4434205"/>
            <a:ext cx="7338695" cy="1056640"/>
          </a:xfrm>
          <a:prstGeom prst="rect">
            <a:avLst/>
          </a:prstGeom>
          <a:noFill/>
          <a:ln w="9525">
            <a:noFill/>
          </a:ln>
        </p:spPr>
        <p:txBody>
          <a:bodyPr wrap="square">
            <a:spAutoFit/>
          </a:bodyPr>
          <a:p>
            <a:pPr algn="ctr">
              <a:lnSpc>
                <a:spcPct val="130000"/>
              </a:lnSpc>
            </a:pPr>
            <a:r>
              <a:rPr lang="en-US" altLang="zh-CN" sz="1600" baseline="30000" dirty="0">
                <a:solidFill>
                  <a:schemeClr val="accent5">
                    <a:lumMod val="75000"/>
                  </a:schemeClr>
                </a:solidFill>
                <a:latin typeface="Arial" panose="020B0604020202020204" pitchFamily="34" charset="0"/>
                <a:ea typeface="宋体" panose="02010600030101010101" pitchFamily="2" charset="-122"/>
                <a:sym typeface="+mn-ea"/>
              </a:rPr>
              <a:t>1</a:t>
            </a:r>
            <a:r>
              <a:rPr lang="en-US" altLang="zh-CN" dirty="0">
                <a:solidFill>
                  <a:schemeClr val="accent5">
                    <a:lumMod val="75000"/>
                  </a:schemeClr>
                </a:solidFill>
                <a:latin typeface="Arial" panose="020B0604020202020204" pitchFamily="34" charset="0"/>
                <a:ea typeface="宋体" panose="02010600030101010101" pitchFamily="2" charset="-122"/>
                <a:sym typeface="+mn-ea"/>
              </a:rPr>
              <a:t>Institute of Information Engineering, Chinese Academy of Sciences</a:t>
            </a:r>
            <a:endParaRPr lang="en-US" altLang="zh-CN" dirty="0">
              <a:solidFill>
                <a:schemeClr val="accent5">
                  <a:lumMod val="75000"/>
                </a:schemeClr>
              </a:solidFill>
              <a:latin typeface="Arial" panose="020B0604020202020204" pitchFamily="34" charset="0"/>
              <a:ea typeface="宋体" panose="02010600030101010101" pitchFamily="2" charset="-122"/>
              <a:sym typeface="+mn-ea"/>
            </a:endParaRPr>
          </a:p>
          <a:p>
            <a:pPr algn="ctr">
              <a:lnSpc>
                <a:spcPct val="130000"/>
              </a:lnSpc>
            </a:pPr>
            <a:r>
              <a:rPr lang="en-US" altLang="zh-CN" baseline="30000" dirty="0">
                <a:solidFill>
                  <a:schemeClr val="accent5">
                    <a:lumMod val="75000"/>
                  </a:schemeClr>
                </a:solidFill>
                <a:latin typeface="Arial" panose="020B0604020202020204" pitchFamily="34" charset="0"/>
                <a:ea typeface="宋体" panose="02010600030101010101" pitchFamily="2" charset="-122"/>
                <a:sym typeface="+mn-ea"/>
              </a:rPr>
              <a:t>2</a:t>
            </a:r>
            <a:r>
              <a:rPr lang="en-US" altLang="zh-CN" dirty="0">
                <a:solidFill>
                  <a:schemeClr val="accent5">
                    <a:lumMod val="75000"/>
                  </a:schemeClr>
                </a:solidFill>
                <a:latin typeface="Arial" panose="020B0604020202020204" pitchFamily="34" charset="0"/>
                <a:ea typeface="宋体" panose="02010600030101010101" pitchFamily="2" charset="-122"/>
                <a:sym typeface="+mn-ea"/>
              </a:rPr>
              <a:t>University of Chinese Academy of Sciences</a:t>
            </a:r>
            <a:endParaRPr lang="en-US" altLang="zh-CN" dirty="0">
              <a:solidFill>
                <a:schemeClr val="accent5">
                  <a:lumMod val="75000"/>
                </a:schemeClr>
              </a:solidFill>
              <a:latin typeface="Arial" panose="020B0604020202020204" pitchFamily="34" charset="0"/>
              <a:ea typeface="宋体" panose="02010600030101010101" pitchFamily="2" charset="-122"/>
              <a:sym typeface="+mn-ea"/>
            </a:endParaRPr>
          </a:p>
          <a:p>
            <a:pPr algn="ctr"/>
            <a:endParaRPr lang="en-US" altLang="zh-CN" sz="1600" dirty="0">
              <a:solidFill>
                <a:schemeClr val="accent5">
                  <a:lumMod val="75000"/>
                </a:schemeClr>
              </a:solidFill>
              <a:latin typeface="Arial" panose="020B0604020202020204" pitchFamily="34" charset="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6925945" y="305435"/>
            <a:ext cx="2135505" cy="841375"/>
          </a:xfrm>
          <a:prstGeom prst="rect">
            <a:avLst/>
          </a:prstGeom>
        </p:spPr>
      </p:pic>
      <p:sp>
        <p:nvSpPr>
          <p:cNvPr id="14" name="TextBox 7"/>
          <p:cNvSpPr txBox="1"/>
          <p:nvPr/>
        </p:nvSpPr>
        <p:spPr>
          <a:xfrm>
            <a:off x="2383380" y="6495755"/>
            <a:ext cx="4125545" cy="275590"/>
          </a:xfrm>
          <a:prstGeom prst="rect">
            <a:avLst/>
          </a:prstGeom>
          <a:noFill/>
        </p:spPr>
        <p:txBody>
          <a:bodyPr wrap="square" rtlCol="0">
            <a:spAutoFit/>
          </a:bodyPr>
          <a:p>
            <a:pPr algn="ctr"/>
            <a:r>
              <a:rPr lang="en-US" altLang="zh-CN" sz="1200" b="1" dirty="0">
                <a:solidFill>
                  <a:srgbClr val="4B649F"/>
                </a:solidFill>
                <a:latin typeface="Arial" panose="020B0604020202020204" pitchFamily="34" charset="0"/>
                <a:ea typeface="宋体" panose="02010600030101010101" pitchFamily="2" charset="-122"/>
              </a:rPr>
              <a:t>AAAI'19 (Oral)  1.27 - 2.1, 2019, Hawaii, USA</a:t>
            </a:r>
            <a:endParaRPr lang="en-US" altLang="zh-CN" sz="1200" b="1" dirty="0" smtClean="0">
              <a:solidFill>
                <a:srgbClr val="4B649F"/>
              </a:solidFill>
              <a:latin typeface="Arial" panose="020B0604020202020204" pitchFamily="34" charset="0"/>
              <a:ea typeface="宋体" panose="02010600030101010101" pitchFamily="2" charset="-122"/>
            </a:endParaRPr>
          </a:p>
        </p:txBody>
      </p:sp>
      <p:sp>
        <p:nvSpPr>
          <p:cNvPr id="17" name="任意多边形 16"/>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8" name="椭圆 17"/>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19" name="组合 39"/>
          <p:cNvGrpSpPr/>
          <p:nvPr/>
        </p:nvGrpSpPr>
        <p:grpSpPr>
          <a:xfrm>
            <a:off x="378986" y="305518"/>
            <a:ext cx="772464" cy="514462"/>
            <a:chOff x="5302250" y="2903538"/>
            <a:chExt cx="1587500" cy="1057276"/>
          </a:xfrm>
          <a:solidFill>
            <a:srgbClr val="4B649F"/>
          </a:solidFill>
        </p:grpSpPr>
        <p:sp>
          <p:nvSpPr>
            <p:cNvPr id="20"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21"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22"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23"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24"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25"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26"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155098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Proposal</a:t>
            </a:r>
            <a:endParaRPr lang="zh-CN" altLang="en-US" sz="2700" dirty="0">
              <a:solidFill>
                <a:schemeClr val="bg1"/>
              </a:solidFill>
              <a:latin typeface="Arial" panose="020B0604020202020204" pitchFamily="34" charset="0"/>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21" name="文本框 20"/>
          <p:cNvSpPr txBox="1"/>
          <p:nvPr/>
        </p:nvSpPr>
        <p:spPr>
          <a:xfrm>
            <a:off x="4055110" y="6532245"/>
            <a:ext cx="974090" cy="368300"/>
          </a:xfrm>
          <a:prstGeom prst="rect">
            <a:avLst/>
          </a:prstGeom>
          <a:noFill/>
        </p:spPr>
        <p:txBody>
          <a:bodyPr wrap="square" rtlCol="0">
            <a:spAutoFit/>
          </a:bodyPr>
          <a:p>
            <a:r>
              <a:rPr lang="en-US" altLang="zh-CN"/>
              <a:t>Figure 3</a:t>
            </a:r>
            <a:endParaRPr lang="en-US" altLang="zh-CN"/>
          </a:p>
        </p:txBody>
      </p:sp>
      <p:sp>
        <p:nvSpPr>
          <p:cNvPr id="15" name="文本框 2"/>
          <p:cNvSpPr txBox="1"/>
          <p:nvPr/>
        </p:nvSpPr>
        <p:spPr>
          <a:xfrm>
            <a:off x="873125" y="1085850"/>
            <a:ext cx="263969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PCNN Component</a:t>
            </a:r>
            <a:endParaRPr lang="en-US" sz="2000" dirty="0">
              <a:solidFill>
                <a:srgbClr val="4B649F"/>
              </a:solidFill>
              <a:latin typeface="Arial" panose="020B0604020202020204" pitchFamily="34" charset="0"/>
            </a:endParaRPr>
          </a:p>
        </p:txBody>
      </p:sp>
      <p:sp>
        <p:nvSpPr>
          <p:cNvPr id="16" name="文本框 44"/>
          <p:cNvSpPr txBox="1">
            <a:spLocks noChangeArrowheads="1"/>
          </p:cNvSpPr>
          <p:nvPr/>
        </p:nvSpPr>
        <p:spPr bwMode="auto">
          <a:xfrm>
            <a:off x="606425" y="1874520"/>
            <a:ext cx="5683885" cy="202755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input: profile embedding C and title embedding T </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convolution layer</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pooling layer</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output: news feature representation</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p:txBody>
      </p:sp>
      <p:pic>
        <p:nvPicPr>
          <p:cNvPr id="23" name="图片 22"/>
          <p:cNvPicPr>
            <a:picLocks noChangeAspect="1"/>
          </p:cNvPicPr>
          <p:nvPr/>
        </p:nvPicPr>
        <p:blipFill>
          <a:blip r:embed="rId5"/>
          <a:stretch>
            <a:fillRect/>
          </a:stretch>
        </p:blipFill>
        <p:spPr>
          <a:xfrm>
            <a:off x="6074410" y="1379855"/>
            <a:ext cx="2905760" cy="2533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155098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Proposal</a:t>
            </a:r>
            <a:endParaRPr lang="zh-CN" altLang="en-US" sz="2700" dirty="0">
              <a:solidFill>
                <a:schemeClr val="bg1"/>
              </a:solidFill>
              <a:latin typeface="Arial" panose="020B0604020202020204" pitchFamily="34" charset="0"/>
            </a:endParaRPr>
          </a:p>
        </p:txBody>
      </p:sp>
      <p:sp>
        <p:nvSpPr>
          <p:cNvPr id="2058" name="文本框 2"/>
          <p:cNvSpPr txBox="1"/>
          <p:nvPr/>
        </p:nvSpPr>
        <p:spPr>
          <a:xfrm>
            <a:off x="873125" y="1143000"/>
            <a:ext cx="283019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ANN Component</a:t>
            </a:r>
            <a:endParaRPr lang="en-US" sz="2000" dirty="0">
              <a:solidFill>
                <a:srgbClr val="4B649F"/>
              </a:solidFill>
              <a:latin typeface="Arial" panose="020B0604020202020204" pitchFamily="34" charset="0"/>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15" name="图片 14"/>
          <p:cNvPicPr>
            <a:picLocks noChangeAspect="1"/>
          </p:cNvPicPr>
          <p:nvPr/>
        </p:nvPicPr>
        <p:blipFill>
          <a:blip r:embed="rId5"/>
          <a:stretch>
            <a:fillRect/>
          </a:stretch>
        </p:blipFill>
        <p:spPr>
          <a:xfrm>
            <a:off x="6097270" y="1204595"/>
            <a:ext cx="2857500" cy="2594610"/>
          </a:xfrm>
          <a:prstGeom prst="rect">
            <a:avLst/>
          </a:prstGeom>
        </p:spPr>
      </p:pic>
      <p:sp>
        <p:nvSpPr>
          <p:cNvPr id="16" name="文本框 44"/>
          <p:cNvSpPr txBox="1">
            <a:spLocks noChangeArrowheads="1"/>
          </p:cNvSpPr>
          <p:nvPr/>
        </p:nvSpPr>
        <p:spPr bwMode="auto">
          <a:xfrm>
            <a:off x="606425" y="1874520"/>
            <a:ext cx="5683885" cy="202755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input: profile embedding C and title embedding T </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convolution layer</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pooling layer</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output: news feature representation</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155098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Proposal</a:t>
            </a:r>
            <a:endParaRPr lang="zh-CN" altLang="en-US" sz="2700" dirty="0">
              <a:solidFill>
                <a:schemeClr val="bg1"/>
              </a:solidFill>
              <a:latin typeface="Arial" panose="020B0604020202020204" pitchFamily="34" charset="0"/>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14" name="文本框 2"/>
          <p:cNvSpPr txBox="1"/>
          <p:nvPr/>
        </p:nvSpPr>
        <p:spPr>
          <a:xfrm>
            <a:off x="873125" y="1143000"/>
            <a:ext cx="283019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ARNN Component</a:t>
            </a:r>
            <a:endParaRPr lang="en-US" sz="2000" dirty="0">
              <a:solidFill>
                <a:srgbClr val="4B649F"/>
              </a:solidFill>
              <a:latin typeface="Arial" panose="020B0604020202020204" pitchFamily="34" charset="0"/>
            </a:endParaRPr>
          </a:p>
        </p:txBody>
      </p:sp>
      <p:sp>
        <p:nvSpPr>
          <p:cNvPr id="20" name="文本框 44"/>
          <p:cNvSpPr txBox="1">
            <a:spLocks noChangeArrowheads="1"/>
          </p:cNvSpPr>
          <p:nvPr/>
        </p:nvSpPr>
        <p:spPr bwMode="auto">
          <a:xfrm>
            <a:off x="606425" y="1874520"/>
            <a:ext cx="4337050" cy="241490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input: profile embedding C and title embedding T </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convolution layer</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pooling layer</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output: news feature representation</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p:txBody>
      </p:sp>
      <p:pic>
        <p:nvPicPr>
          <p:cNvPr id="21" name="图片 20" descr="ARNN"/>
          <p:cNvPicPr>
            <a:picLocks noChangeAspect="1"/>
          </p:cNvPicPr>
          <p:nvPr/>
        </p:nvPicPr>
        <p:blipFill>
          <a:blip r:embed="rId5"/>
          <a:stretch>
            <a:fillRect/>
          </a:stretch>
        </p:blipFill>
        <p:spPr>
          <a:xfrm>
            <a:off x="5220335" y="1696085"/>
            <a:ext cx="3859530" cy="2309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155098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Proposal</a:t>
            </a:r>
            <a:endParaRPr lang="zh-CN" altLang="en-US" sz="2700" dirty="0">
              <a:solidFill>
                <a:schemeClr val="bg1"/>
              </a:solidFill>
              <a:latin typeface="Arial" panose="020B0604020202020204" pitchFamily="34" charset="0"/>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937375" y="37052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937375" y="37052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505325" y="36639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505325" y="3663950"/>
                        <a:ext cx="914400" cy="215900"/>
                      </a:xfrm>
                      <a:prstGeom prst="rect">
                        <a:avLst/>
                      </a:prstGeom>
                    </p:spPr>
                  </p:pic>
                </p:oleObj>
              </mc:Fallback>
            </mc:AlternateContent>
          </a:graphicData>
        </a:graphic>
      </p:graphicFrame>
      <p:sp>
        <p:nvSpPr>
          <p:cNvPr id="14" name="文本框 2"/>
          <p:cNvSpPr txBox="1"/>
          <p:nvPr/>
        </p:nvSpPr>
        <p:spPr>
          <a:xfrm>
            <a:off x="873125" y="1143000"/>
            <a:ext cx="283019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Training</a:t>
            </a:r>
            <a:endParaRPr lang="en-US" sz="2000" dirty="0">
              <a:solidFill>
                <a:srgbClr val="4B649F"/>
              </a:solidFill>
              <a:latin typeface="Arial" panose="020B0604020202020204" pitchFamily="34" charset="0"/>
            </a:endParaRPr>
          </a:p>
        </p:txBody>
      </p:sp>
      <p:pic>
        <p:nvPicPr>
          <p:cNvPr id="13" name="图片 12"/>
          <p:cNvPicPr>
            <a:picLocks noChangeAspect="1"/>
          </p:cNvPicPr>
          <p:nvPr/>
        </p:nvPicPr>
        <p:blipFill>
          <a:blip r:embed="rId5"/>
          <a:stretch>
            <a:fillRect/>
          </a:stretch>
        </p:blipFill>
        <p:spPr>
          <a:xfrm>
            <a:off x="1788795" y="4463415"/>
            <a:ext cx="5352415" cy="1318260"/>
          </a:xfrm>
          <a:prstGeom prst="rect">
            <a:avLst/>
          </a:prstGeom>
        </p:spPr>
      </p:pic>
      <p:pic>
        <p:nvPicPr>
          <p:cNvPr id="15" name="图片 14"/>
          <p:cNvPicPr>
            <a:picLocks noChangeAspect="1"/>
          </p:cNvPicPr>
          <p:nvPr/>
        </p:nvPicPr>
        <p:blipFill>
          <a:blip r:embed="rId6"/>
          <a:stretch>
            <a:fillRect/>
          </a:stretch>
        </p:blipFill>
        <p:spPr>
          <a:xfrm>
            <a:off x="1617980" y="1808480"/>
            <a:ext cx="3477895" cy="407035"/>
          </a:xfrm>
          <a:prstGeom prst="rect">
            <a:avLst/>
          </a:prstGeom>
        </p:spPr>
      </p:pic>
      <p:pic>
        <p:nvPicPr>
          <p:cNvPr id="16" name="图片 15"/>
          <p:cNvPicPr>
            <a:picLocks noChangeAspect="1"/>
          </p:cNvPicPr>
          <p:nvPr/>
        </p:nvPicPr>
        <p:blipFill>
          <a:blip r:embed="rId7"/>
          <a:stretch>
            <a:fillRect/>
          </a:stretch>
        </p:blipFill>
        <p:spPr>
          <a:xfrm>
            <a:off x="1802130" y="2822575"/>
            <a:ext cx="629920" cy="309880"/>
          </a:xfrm>
          <a:prstGeom prst="rect">
            <a:avLst/>
          </a:prstGeom>
        </p:spPr>
      </p:pic>
      <p:pic>
        <p:nvPicPr>
          <p:cNvPr id="17" name="图片 16"/>
          <p:cNvPicPr>
            <a:picLocks noChangeAspect="1"/>
          </p:cNvPicPr>
          <p:nvPr/>
        </p:nvPicPr>
        <p:blipFill>
          <a:blip r:embed="rId8"/>
          <a:stretch>
            <a:fillRect/>
          </a:stretch>
        </p:blipFill>
        <p:spPr>
          <a:xfrm>
            <a:off x="2451100" y="2813050"/>
            <a:ext cx="305435" cy="294640"/>
          </a:xfrm>
          <a:prstGeom prst="rect">
            <a:avLst/>
          </a:prstGeom>
        </p:spPr>
      </p:pic>
      <p:pic>
        <p:nvPicPr>
          <p:cNvPr id="18" name="图片 17"/>
          <p:cNvPicPr>
            <a:picLocks noChangeAspect="1"/>
          </p:cNvPicPr>
          <p:nvPr/>
        </p:nvPicPr>
        <p:blipFill>
          <a:blip r:embed="rId9"/>
          <a:stretch>
            <a:fillRect/>
          </a:stretch>
        </p:blipFill>
        <p:spPr>
          <a:xfrm>
            <a:off x="2775585" y="2882265"/>
            <a:ext cx="1906905" cy="225425"/>
          </a:xfrm>
          <a:prstGeom prst="rect">
            <a:avLst/>
          </a:prstGeom>
        </p:spPr>
      </p:pic>
      <p:pic>
        <p:nvPicPr>
          <p:cNvPr id="19" name="图片 18"/>
          <p:cNvPicPr>
            <a:picLocks noChangeAspect="1"/>
          </p:cNvPicPr>
          <p:nvPr/>
        </p:nvPicPr>
        <p:blipFill>
          <a:blip r:embed="rId10"/>
          <a:stretch>
            <a:fillRect/>
          </a:stretch>
        </p:blipFill>
        <p:spPr>
          <a:xfrm>
            <a:off x="4819650" y="2816860"/>
            <a:ext cx="515620" cy="288290"/>
          </a:xfrm>
          <a:prstGeom prst="rect">
            <a:avLst/>
          </a:prstGeom>
        </p:spPr>
      </p:pic>
      <p:pic>
        <p:nvPicPr>
          <p:cNvPr id="23" name="图片 22"/>
          <p:cNvPicPr>
            <a:picLocks noChangeAspect="1"/>
          </p:cNvPicPr>
          <p:nvPr/>
        </p:nvPicPr>
        <p:blipFill>
          <a:blip r:embed="rId11"/>
          <a:stretch>
            <a:fillRect/>
          </a:stretch>
        </p:blipFill>
        <p:spPr>
          <a:xfrm>
            <a:off x="5377815" y="2821940"/>
            <a:ext cx="2218055" cy="283210"/>
          </a:xfrm>
          <a:prstGeom prst="rect">
            <a:avLst/>
          </a:prstGeom>
        </p:spPr>
      </p:pic>
      <p:pic>
        <p:nvPicPr>
          <p:cNvPr id="24" name="图片 23"/>
          <p:cNvPicPr>
            <a:picLocks noChangeAspect="1"/>
          </p:cNvPicPr>
          <p:nvPr/>
        </p:nvPicPr>
        <p:blipFill>
          <a:blip r:embed="rId12"/>
          <a:stretch>
            <a:fillRect/>
          </a:stretch>
        </p:blipFill>
        <p:spPr>
          <a:xfrm>
            <a:off x="1818005" y="2468880"/>
            <a:ext cx="1256030" cy="316865"/>
          </a:xfrm>
          <a:prstGeom prst="rect">
            <a:avLst/>
          </a:prstGeom>
        </p:spPr>
      </p:pic>
      <p:pic>
        <p:nvPicPr>
          <p:cNvPr id="25" name="图片 24"/>
          <p:cNvPicPr>
            <a:picLocks noChangeAspect="1"/>
          </p:cNvPicPr>
          <p:nvPr/>
        </p:nvPicPr>
        <p:blipFill>
          <a:blip r:embed="rId13"/>
          <a:stretch>
            <a:fillRect/>
          </a:stretch>
        </p:blipFill>
        <p:spPr>
          <a:xfrm>
            <a:off x="3147695" y="2440305"/>
            <a:ext cx="4331335" cy="269240"/>
          </a:xfrm>
          <a:prstGeom prst="rect">
            <a:avLst/>
          </a:prstGeom>
        </p:spPr>
      </p:pic>
      <p:pic>
        <p:nvPicPr>
          <p:cNvPr id="26" name="图片 25"/>
          <p:cNvPicPr>
            <a:picLocks noChangeAspect="1"/>
          </p:cNvPicPr>
          <p:nvPr/>
        </p:nvPicPr>
        <p:blipFill>
          <a:blip r:embed="rId14"/>
          <a:stretch>
            <a:fillRect/>
          </a:stretch>
        </p:blipFill>
        <p:spPr>
          <a:xfrm>
            <a:off x="1826895" y="3262630"/>
            <a:ext cx="910590" cy="256540"/>
          </a:xfrm>
          <a:prstGeom prst="rect">
            <a:avLst/>
          </a:prstGeom>
        </p:spPr>
      </p:pic>
      <p:pic>
        <p:nvPicPr>
          <p:cNvPr id="27" name="图片 26"/>
          <p:cNvPicPr>
            <a:picLocks noChangeAspect="1"/>
          </p:cNvPicPr>
          <p:nvPr/>
        </p:nvPicPr>
        <p:blipFill>
          <a:blip r:embed="rId15"/>
          <a:stretch>
            <a:fillRect/>
          </a:stretch>
        </p:blipFill>
        <p:spPr>
          <a:xfrm>
            <a:off x="2791460" y="3270250"/>
            <a:ext cx="4538980" cy="248920"/>
          </a:xfrm>
          <a:prstGeom prst="rect">
            <a:avLst/>
          </a:prstGeom>
        </p:spPr>
      </p:pic>
      <p:pic>
        <p:nvPicPr>
          <p:cNvPr id="28" name="图片 27"/>
          <p:cNvPicPr>
            <a:picLocks noChangeAspect="1"/>
          </p:cNvPicPr>
          <p:nvPr/>
        </p:nvPicPr>
        <p:blipFill>
          <a:blip r:embed="rId16"/>
          <a:stretch>
            <a:fillRect/>
          </a:stretch>
        </p:blipFill>
        <p:spPr>
          <a:xfrm>
            <a:off x="1788795" y="3537585"/>
            <a:ext cx="2856230" cy="286385"/>
          </a:xfrm>
          <a:prstGeom prst="rect">
            <a:avLst/>
          </a:prstGeom>
        </p:spPr>
      </p:pic>
      <p:sp>
        <p:nvSpPr>
          <p:cNvPr id="30" name="文本框 44"/>
          <p:cNvSpPr txBox="1">
            <a:spLocks noChangeArrowheads="1"/>
          </p:cNvSpPr>
          <p:nvPr/>
        </p:nvSpPr>
        <p:spPr bwMode="auto">
          <a:xfrm>
            <a:off x="1456055" y="2314575"/>
            <a:ext cx="1409700" cy="164020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 </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 </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a:solidFill>
                  <a:schemeClr val="tx1"/>
                </a:solidFill>
                <a:latin typeface="Arial" panose="020B0604020202020204" pitchFamily="34" charset="0"/>
                <a:cs typeface="+mn-cs"/>
                <a:sym typeface="+mn-ea"/>
              </a:rPr>
              <a:t> </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2087880" cy="50673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Experiments</a:t>
            </a:r>
            <a:endParaRPr lang="zh-CN" altLang="en-US" sz="2700" dirty="0">
              <a:solidFill>
                <a:schemeClr val="bg1"/>
              </a:solidFill>
              <a:latin typeface="Arial" panose="020B0604020202020204" pitchFamily="34" charset="0"/>
            </a:endParaRPr>
          </a:p>
        </p:txBody>
      </p:sp>
      <p:sp>
        <p:nvSpPr>
          <p:cNvPr id="2058" name="文本框 2"/>
          <p:cNvSpPr txBox="1"/>
          <p:nvPr/>
        </p:nvSpPr>
        <p:spPr>
          <a:xfrm>
            <a:off x="873125" y="1143000"/>
            <a:ext cx="2180590"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Data sets</a:t>
            </a:r>
            <a:endParaRPr lang="en-US" sz="2000" dirty="0">
              <a:solidFill>
                <a:srgbClr val="4B649F"/>
              </a:solidFill>
              <a:latin typeface="Arial" panose="020B0604020202020204" pitchFamily="34" charset="0"/>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17" name="文本框 44"/>
          <p:cNvSpPr txBox="1">
            <a:spLocks noChangeArrowheads="1"/>
          </p:cNvSpPr>
          <p:nvPr/>
        </p:nvSpPr>
        <p:spPr bwMode="auto">
          <a:xfrm>
            <a:off x="1064895" y="1757680"/>
            <a:ext cx="7955280" cy="164020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114300" marR="0" lvl="2" indent="0" algn="l" defTabSz="914400" rtl="0" eaLnBrk="1" fontAlgn="base" latinLnBrk="0" hangingPunct="1">
              <a:lnSpc>
                <a:spcPct val="140000"/>
              </a:lnSpc>
              <a:spcBef>
                <a:spcPct val="0"/>
              </a:spcBef>
              <a:spcAft>
                <a:spcPct val="0"/>
              </a:spcAft>
              <a:buClrTx/>
              <a:buSzTx/>
              <a:buFont typeface="Arial" panose="020B0604020202020204" pitchFamily="34" charset="0"/>
              <a:buNone/>
              <a:defRPr/>
            </a:pPr>
            <a:r>
              <a:rPr lang="en-US" altLang="zh-CN" sz="1800" b="1">
                <a:latin typeface="Arial" panose="020B0604020202020204" pitchFamily="34" charset="0"/>
                <a:sym typeface="+mn-ea"/>
              </a:rPr>
              <a:t>Adressa </a:t>
            </a:r>
            <a:r>
              <a:rPr lang="en-US" altLang="zh-CN" sz="1800">
                <a:latin typeface="Arial" panose="020B0604020202020204" pitchFamily="34" charset="0"/>
                <a:sym typeface="+mn-ea"/>
              </a:rPr>
              <a:t>is an event-based news dataset that includes anonumized users with their clicked news articles</a:t>
            </a:r>
            <a:endParaRPr lang="en-US" altLang="zh-CN" sz="1800">
              <a:latin typeface="Arial" panose="020B0604020202020204" pitchFamily="34" charset="0"/>
              <a:sym typeface="+mn-ea"/>
            </a:endParaRPr>
          </a:p>
          <a:p>
            <a:pPr marL="400050" marR="0" lvl="2" indent="-28575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en-US" altLang="zh-CN" sz="1800">
                <a:latin typeface="Arial" panose="020B0604020202020204" pitchFamily="34" charset="0"/>
                <a:sym typeface="+mn-ea"/>
              </a:rPr>
              <a:t>Adressa-1week: from 1 January to 7 January 2017</a:t>
            </a:r>
            <a:endParaRPr lang="en-US" altLang="zh-CN" sz="1800">
              <a:latin typeface="Arial" panose="020B0604020202020204" pitchFamily="34" charset="0"/>
              <a:sym typeface="+mn-ea"/>
            </a:endParaRPr>
          </a:p>
          <a:p>
            <a:pPr marL="400050" marR="0" lvl="2" indent="-28575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en-US" altLang="zh-CN" sz="1800">
                <a:latin typeface="Arial" panose="020B0604020202020204" pitchFamily="34" charset="0"/>
                <a:sym typeface="+mn-ea"/>
              </a:rPr>
              <a:t>Adreesa-10week: from 1 January  to 31 March 2017</a:t>
            </a:r>
            <a:endParaRPr kumimoji="0" lang="en-US" altLang="zh-CN" sz="1600" b="0" i="0" u="none" strike="noStrike" kern="1200" cap="none" spc="0" normalizeH="0" baseline="0">
              <a:solidFill>
                <a:schemeClr val="tx1"/>
              </a:solidFill>
              <a:latin typeface="Arial" panose="020B0604020202020204" pitchFamily="34" charset="0"/>
              <a:cs typeface="+mn-cs"/>
              <a:sym typeface="+mn-ea"/>
            </a:endParaRPr>
          </a:p>
        </p:txBody>
      </p:sp>
      <p:pic>
        <p:nvPicPr>
          <p:cNvPr id="14" name="图片 13"/>
          <p:cNvPicPr>
            <a:picLocks noChangeAspect="1"/>
          </p:cNvPicPr>
          <p:nvPr/>
        </p:nvPicPr>
        <p:blipFill>
          <a:blip r:embed="rId5"/>
          <a:stretch>
            <a:fillRect/>
          </a:stretch>
        </p:blipFill>
        <p:spPr>
          <a:xfrm>
            <a:off x="1570355" y="3719830"/>
            <a:ext cx="5651500" cy="23317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2087880" cy="50673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Experiments</a:t>
            </a:r>
            <a:endParaRPr lang="zh-CN" altLang="en-US" sz="2700" dirty="0">
              <a:solidFill>
                <a:schemeClr val="bg1"/>
              </a:solidFill>
              <a:latin typeface="Arial" panose="020B0604020202020204" pitchFamily="34" charset="0"/>
            </a:endParaRPr>
          </a:p>
        </p:txBody>
      </p:sp>
      <p:sp>
        <p:nvSpPr>
          <p:cNvPr id="2058" name="文本框 2"/>
          <p:cNvSpPr txBox="1"/>
          <p:nvPr/>
        </p:nvSpPr>
        <p:spPr>
          <a:xfrm>
            <a:off x="873125" y="1143000"/>
            <a:ext cx="4522470"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Result and analysis</a:t>
            </a:r>
            <a:endParaRPr lang="en-US" sz="2000" dirty="0">
              <a:solidFill>
                <a:srgbClr val="4B649F"/>
              </a:solidFill>
              <a:latin typeface="Arial" panose="020B0604020202020204" pitchFamily="34" charset="0"/>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13" name="图片 12"/>
          <p:cNvPicPr>
            <a:picLocks noChangeAspect="1"/>
          </p:cNvPicPr>
          <p:nvPr/>
        </p:nvPicPr>
        <p:blipFill>
          <a:blip r:embed="rId5"/>
          <a:stretch>
            <a:fillRect/>
          </a:stretch>
        </p:blipFill>
        <p:spPr>
          <a:xfrm>
            <a:off x="1692910" y="1867535"/>
            <a:ext cx="5066665" cy="3536315"/>
          </a:xfrm>
          <a:prstGeom prst="rect">
            <a:avLst/>
          </a:prstGeom>
        </p:spPr>
      </p:pic>
      <p:sp>
        <p:nvSpPr>
          <p:cNvPr id="14" name="文本框 44"/>
          <p:cNvSpPr txBox="1">
            <a:spLocks noChangeArrowheads="1"/>
          </p:cNvSpPr>
          <p:nvPr/>
        </p:nvSpPr>
        <p:spPr bwMode="auto">
          <a:xfrm>
            <a:off x="1743710" y="5403850"/>
            <a:ext cx="4964430" cy="56451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114300" marR="0" lvl="2" indent="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a:solidFill>
                  <a:schemeClr val="tx1"/>
                </a:solidFill>
                <a:latin typeface="Arial" panose="020B0604020202020204" pitchFamily="34" charset="0"/>
                <a:cs typeface="+mn-cs"/>
                <a:sym typeface="+mn-ea"/>
              </a:rPr>
              <a:t>(-) represents that removing the profile embedding from input matrix</a:t>
            </a:r>
            <a:endParaRPr kumimoji="0" lang="en-US" altLang="zh-CN" sz="1400" b="0" i="0" u="none" strike="noStrike" kern="1200" cap="none" spc="0" normalizeH="0" baseline="0">
              <a:solidFill>
                <a:schemeClr val="tx1"/>
              </a:solidFill>
              <a:latin typeface="Arial" panose="020B0604020202020204" pitchFamily="34" charset="0"/>
              <a:cs typeface="+mn-cs"/>
              <a:sym typeface="+mn-ea"/>
            </a:endParaRPr>
          </a:p>
        </p:txBody>
      </p:sp>
      <p:sp>
        <p:nvSpPr>
          <p:cNvPr id="15" name="矩形 14"/>
          <p:cNvSpPr/>
          <p:nvPr/>
        </p:nvSpPr>
        <p:spPr>
          <a:xfrm>
            <a:off x="3268980" y="5035550"/>
            <a:ext cx="3288030" cy="2730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2087880" cy="50673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Experiments</a:t>
            </a:r>
            <a:endParaRPr lang="zh-CN" altLang="en-US" sz="2700" dirty="0">
              <a:solidFill>
                <a:schemeClr val="bg1"/>
              </a:solidFill>
              <a:latin typeface="Arial" panose="020B0604020202020204" pitchFamily="34" charset="0"/>
            </a:endParaRPr>
          </a:p>
        </p:txBody>
      </p:sp>
      <p:sp>
        <p:nvSpPr>
          <p:cNvPr id="2058" name="文本框 2"/>
          <p:cNvSpPr txBox="1"/>
          <p:nvPr/>
        </p:nvSpPr>
        <p:spPr>
          <a:xfrm>
            <a:off x="873125" y="1143000"/>
            <a:ext cx="654748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Discussion on different DAN variants</a:t>
            </a:r>
            <a:endParaRPr lang="en-US" sz="2000" b="1" dirty="0">
              <a:solidFill>
                <a:srgbClr val="4B649F"/>
              </a:solidFill>
              <a:latin typeface="Arial" panose="020B0604020202020204" pitchFamily="34" charset="0"/>
              <a:sym typeface="+mn-ea"/>
            </a:endParaRPr>
          </a:p>
        </p:txBody>
      </p:sp>
      <p:sp>
        <p:nvSpPr>
          <p:cNvPr id="89" name="矩形 88"/>
          <p:cNvSpPr/>
          <p:nvPr/>
        </p:nvSpPr>
        <p:spPr>
          <a:xfrm>
            <a:off x="549275" y="1339850"/>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379538"/>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14" name="图片 13"/>
          <p:cNvPicPr>
            <a:picLocks noChangeAspect="1"/>
          </p:cNvPicPr>
          <p:nvPr/>
        </p:nvPicPr>
        <p:blipFill>
          <a:blip r:embed="rId5"/>
          <a:stretch>
            <a:fillRect/>
          </a:stretch>
        </p:blipFill>
        <p:spPr>
          <a:xfrm>
            <a:off x="1122045" y="1834515"/>
            <a:ext cx="6783705" cy="4281805"/>
          </a:xfrm>
          <a:prstGeom prst="rect">
            <a:avLst/>
          </a:prstGeom>
        </p:spPr>
      </p:pic>
      <p:sp>
        <p:nvSpPr>
          <p:cNvPr id="17" name="矩形 16"/>
          <p:cNvSpPr/>
          <p:nvPr/>
        </p:nvSpPr>
        <p:spPr>
          <a:xfrm>
            <a:off x="4502785" y="5797550"/>
            <a:ext cx="3291840" cy="2406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4486910" y="5314950"/>
            <a:ext cx="3291840" cy="2406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4496435" y="4400550"/>
            <a:ext cx="3291840" cy="2406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505960" y="3933825"/>
            <a:ext cx="3291840" cy="2406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4505960" y="3219450"/>
            <a:ext cx="3291840" cy="2406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1509" name="文本框 11"/>
          <p:cNvSpPr txBox="1"/>
          <p:nvPr/>
        </p:nvSpPr>
        <p:spPr>
          <a:xfrm>
            <a:off x="1325563" y="317500"/>
            <a:ext cx="2243137"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      Summary</a:t>
            </a:r>
            <a:endParaRPr lang="zh-CN" altLang="en-US" sz="2700" dirty="0">
              <a:solidFill>
                <a:schemeClr val="bg1"/>
              </a:solidFill>
              <a:latin typeface="Arial" panose="020B0604020202020204" pitchFamily="34" charset="0"/>
            </a:endParaRPr>
          </a:p>
        </p:txBody>
      </p:sp>
      <p:sp>
        <p:nvSpPr>
          <p:cNvPr id="21513" name="矩形 44"/>
          <p:cNvSpPr/>
          <p:nvPr/>
        </p:nvSpPr>
        <p:spPr>
          <a:xfrm>
            <a:off x="968375" y="1511300"/>
            <a:ext cx="1841500" cy="460375"/>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Conclusion</a:t>
            </a:r>
            <a:endParaRPr lang="zh-CN" altLang="en-US" sz="2400" b="1" dirty="0">
              <a:solidFill>
                <a:srgbClr val="4B649F"/>
              </a:solidFill>
              <a:latin typeface="Arial" panose="020B0604020202020204" pitchFamily="34" charset="0"/>
            </a:endParaRPr>
          </a:p>
        </p:txBody>
      </p:sp>
      <p:sp>
        <p:nvSpPr>
          <p:cNvPr id="52" name="矩形 51"/>
          <p:cNvSpPr/>
          <p:nvPr/>
        </p:nvSpPr>
        <p:spPr>
          <a:xfrm>
            <a:off x="560388" y="1649413"/>
            <a:ext cx="196850"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3" name="矩形 52"/>
          <p:cNvSpPr/>
          <p:nvPr/>
        </p:nvSpPr>
        <p:spPr>
          <a:xfrm>
            <a:off x="617538" y="1690688"/>
            <a:ext cx="195263" cy="200025"/>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519" name="文本框 44"/>
          <p:cNvSpPr txBox="1"/>
          <p:nvPr/>
        </p:nvSpPr>
        <p:spPr>
          <a:xfrm>
            <a:off x="827405" y="2072005"/>
            <a:ext cx="8152765" cy="4276725"/>
          </a:xfrm>
          <a:prstGeom prst="rect">
            <a:avLst/>
          </a:prstGeom>
          <a:noFill/>
          <a:ln w="9525">
            <a:noFill/>
          </a:ln>
        </p:spPr>
        <p:txBody>
          <a:bodyPr wrap="square">
            <a:spAutoFit/>
          </a:bodyPr>
          <a:p>
            <a:pPr marL="342900" indent="-342900" eaLnBrk="1" hangingPunct="1">
              <a:lnSpc>
                <a:spcPct val="130000"/>
              </a:lnSpc>
              <a:buFont typeface="Arial" panose="020B0604020202020204" pitchFamily="34" charset="0"/>
              <a:buChar char="•"/>
            </a:pPr>
            <a:r>
              <a:rPr lang="en-US" altLang="zh-CN" sz="2000" dirty="0">
                <a:latin typeface="Arial" panose="020B0604020202020204" pitchFamily="34" charset="0"/>
              </a:rPr>
              <a:t>DAN  considers the user’s history sequential information and user’s current interest together to determine whether the user clicks on the candidate news.</a:t>
            </a:r>
            <a:endParaRPr lang="en-US" altLang="zh-CN" sz="2000" dirty="0">
              <a:latin typeface="Arial" panose="020B0604020202020204" pitchFamily="34" charset="0"/>
            </a:endParaRPr>
          </a:p>
          <a:p>
            <a:pPr marL="342900" indent="-342900" eaLnBrk="1" hangingPunct="1">
              <a:lnSpc>
                <a:spcPct val="130000"/>
              </a:lnSpc>
              <a:buFont typeface="Arial" panose="020B0604020202020204" pitchFamily="34" charset="0"/>
              <a:buChar char="•"/>
            </a:pPr>
            <a:endParaRPr lang="en-US" altLang="zh-CN" sz="2000" dirty="0">
              <a:latin typeface="Arial" panose="020B0604020202020204" pitchFamily="34" charset="0"/>
            </a:endParaRPr>
          </a:p>
          <a:p>
            <a:pPr marL="342900" indent="-342900" eaLnBrk="1" hangingPunct="1">
              <a:lnSpc>
                <a:spcPct val="140000"/>
              </a:lnSpc>
              <a:buFont typeface="Arial" panose="020B0604020202020204" pitchFamily="34" charset="0"/>
              <a:buChar char="•"/>
            </a:pPr>
            <a:r>
              <a:rPr lang="en-US" altLang="zh-CN" sz="2000" dirty="0">
                <a:latin typeface="Arial" panose="020B0604020202020204" pitchFamily="34" charset="0"/>
                <a:sym typeface="+mn-ea"/>
              </a:rPr>
              <a:t>DAN devises three components  including news representation extractor PCNN, sequential information extractor ARNN and user interest extractor ANN. </a:t>
            </a:r>
            <a:endParaRPr lang="en-US" altLang="zh-CN" sz="2000" dirty="0">
              <a:latin typeface="Arial" panose="020B0604020202020204" pitchFamily="34" charset="0"/>
              <a:sym typeface="+mn-ea"/>
            </a:endParaRPr>
          </a:p>
          <a:p>
            <a:pPr marL="342900" indent="-342900" eaLnBrk="1" hangingPunct="1">
              <a:lnSpc>
                <a:spcPct val="140000"/>
              </a:lnSpc>
              <a:buFont typeface="Arial" panose="020B0604020202020204" pitchFamily="34" charset="0"/>
              <a:buChar char="•"/>
            </a:pPr>
            <a:endParaRPr lang="en-US" altLang="zh-CN" sz="2000" dirty="0">
              <a:latin typeface="Arial" panose="020B0604020202020204" pitchFamily="34" charset="0"/>
              <a:sym typeface="+mn-ea"/>
            </a:endParaRPr>
          </a:p>
          <a:p>
            <a:pPr marL="342900" indent="-342900" eaLnBrk="1" hangingPunct="1">
              <a:lnSpc>
                <a:spcPct val="140000"/>
              </a:lnSpc>
              <a:buFont typeface="Arial" panose="020B0604020202020204" pitchFamily="34" charset="0"/>
              <a:buChar char="•"/>
            </a:pPr>
            <a:r>
              <a:rPr lang="en-US" altLang="zh-CN" sz="2000" dirty="0">
                <a:latin typeface="Arial" panose="020B0604020202020204" pitchFamily="34" charset="0"/>
                <a:sym typeface="+mn-ea"/>
              </a:rPr>
              <a:t> DAV significantly and consistently has considerable improvement over baselines, and achieves state-of-the-art performance</a:t>
            </a:r>
            <a:endParaRPr lang="en-US" altLang="zh-CN" sz="2000" dirty="0">
              <a:latin typeface="Arial" panose="020B0604020202020204" pitchFamily="3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2533" name="文本框 11"/>
          <p:cNvSpPr txBox="1"/>
          <p:nvPr/>
        </p:nvSpPr>
        <p:spPr>
          <a:xfrm>
            <a:off x="1803400" y="317500"/>
            <a:ext cx="1319213"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Thanks</a:t>
            </a:r>
            <a:endParaRPr lang="zh-CN" altLang="en-US" sz="2700" dirty="0">
              <a:solidFill>
                <a:schemeClr val="bg1"/>
              </a:solidFill>
              <a:latin typeface="Arial" panose="020B0604020202020204" pitchFamily="34" charset="0"/>
            </a:endParaRPr>
          </a:p>
        </p:txBody>
      </p:sp>
      <p:sp>
        <p:nvSpPr>
          <p:cNvPr id="22534" name="灯片编号占位符 11"/>
          <p:cNvSpPr txBox="1">
            <a:spLocks noGrp="1"/>
          </p:cNvSpPr>
          <p:nvPr>
            <p:ph type="sldNum" sz="quarter" idx="12"/>
          </p:nvPr>
        </p:nvSpPr>
        <p:spPr>
          <a:xfrm>
            <a:off x="2686050" y="6492875"/>
            <a:ext cx="20574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lvl="0" algn="r"/>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41" name="文本框 62"/>
          <p:cNvSpPr txBox="1">
            <a:spLocks noChangeArrowheads="1"/>
          </p:cNvSpPr>
          <p:nvPr/>
        </p:nvSpPr>
        <p:spPr bwMode="auto">
          <a:xfrm>
            <a:off x="3654425" y="3448050"/>
            <a:ext cx="1595438" cy="854075"/>
          </a:xfrm>
          <a:prstGeom prst="rect">
            <a:avLst/>
          </a:prstGeom>
          <a:noFill/>
          <a:ln>
            <a:noFill/>
          </a:ln>
        </p:spPr>
        <p:txBody>
          <a:bodyPr wrap="none">
            <a:spAutoFit/>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950" b="1" i="0" u="none" strike="noStrike" kern="1200" cap="none" spc="0" normalizeH="0" baseline="0" noProof="0" dirty="0" smtClean="0">
                <a:ln>
                  <a:noFill/>
                </a:ln>
                <a:solidFill>
                  <a:srgbClr val="4B649F"/>
                </a:solidFill>
                <a:effectLst/>
                <a:uLnTx/>
                <a:uFillTx/>
                <a:latin typeface="Arial" panose="020B0604020202020204" pitchFamily="34" charset="0"/>
                <a:ea typeface="微软雅黑" panose="020B0503020204020204" charset="-122"/>
                <a:cs typeface="+mn-cs"/>
              </a:rPr>
              <a:t>Q&amp;A</a:t>
            </a:r>
            <a:endParaRPr kumimoji="0" lang="zh-CN" altLang="en-US" sz="4950" b="1" i="0" u="none" strike="noStrike" kern="1200" cap="none" spc="0" normalizeH="0" baseline="0" noProof="0" dirty="0" smtClean="0">
              <a:ln>
                <a:noFill/>
              </a:ln>
              <a:solidFill>
                <a:srgbClr val="4B649F"/>
              </a:solidFill>
              <a:effectLst/>
              <a:uLnTx/>
              <a:uFillTx/>
              <a:latin typeface="Arial" panose="020B0604020202020204" pitchFamily="34" charset="0"/>
              <a:ea typeface="微软雅黑" panose="020B0503020204020204" charset="-122"/>
              <a:cs typeface="+mn-cs"/>
            </a:endParaRPr>
          </a:p>
        </p:txBody>
      </p:sp>
      <p:sp>
        <p:nvSpPr>
          <p:cNvPr id="56" name="矩形 55"/>
          <p:cNvSpPr/>
          <p:nvPr/>
        </p:nvSpPr>
        <p:spPr>
          <a:xfrm>
            <a:off x="968375" y="1906588"/>
            <a:ext cx="7258050" cy="3011488"/>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7" name="矩形 56"/>
          <p:cNvSpPr/>
          <p:nvPr/>
        </p:nvSpPr>
        <p:spPr>
          <a:xfrm>
            <a:off x="8048625" y="4679950"/>
            <a:ext cx="357188" cy="35718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8" name="矩形 57"/>
          <p:cNvSpPr/>
          <p:nvPr/>
        </p:nvSpPr>
        <p:spPr>
          <a:xfrm>
            <a:off x="7847013" y="4516438"/>
            <a:ext cx="355600" cy="355600"/>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0" name="矩形 59"/>
          <p:cNvSpPr/>
          <p:nvPr/>
        </p:nvSpPr>
        <p:spPr>
          <a:xfrm>
            <a:off x="893763" y="1855788"/>
            <a:ext cx="355600" cy="35718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1" name="矩形 60"/>
          <p:cNvSpPr/>
          <p:nvPr/>
        </p:nvSpPr>
        <p:spPr>
          <a:xfrm>
            <a:off x="1008063" y="1970088"/>
            <a:ext cx="355600" cy="35718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3" name="文本框 62"/>
          <p:cNvSpPr txBox="1">
            <a:spLocks noChangeArrowheads="1"/>
          </p:cNvSpPr>
          <p:nvPr/>
        </p:nvSpPr>
        <p:spPr bwMode="auto">
          <a:xfrm>
            <a:off x="2932113" y="2365375"/>
            <a:ext cx="2828925" cy="854075"/>
          </a:xfrm>
          <a:prstGeom prst="rect">
            <a:avLst/>
          </a:prstGeom>
          <a:noFill/>
          <a:ln>
            <a:noFill/>
          </a:ln>
        </p:spPr>
        <p:txBody>
          <a:bodyPr wrap="none">
            <a:spAutoFit/>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950" b="1" i="0" u="none" strike="noStrike" kern="1200" cap="none" spc="0" normalizeH="0" baseline="0" noProof="0" dirty="0" smtClean="0">
                <a:ln>
                  <a:noFill/>
                </a:ln>
                <a:solidFill>
                  <a:srgbClr val="4B649F"/>
                </a:solidFill>
                <a:effectLst/>
                <a:uLnTx/>
                <a:uFillTx/>
                <a:latin typeface="Arial" panose="020B0604020202020204" pitchFamily="34" charset="0"/>
                <a:ea typeface="微软雅黑" panose="020B0503020204020204" charset="-122"/>
                <a:cs typeface="+mn-cs"/>
              </a:rPr>
              <a:t>THANKS</a:t>
            </a:r>
            <a:endParaRPr kumimoji="0" lang="zh-CN" altLang="en-US" sz="4950" b="1" i="0" u="none" strike="noStrike" kern="1200" cap="none" spc="0" normalizeH="0" baseline="0" noProof="0" dirty="0" smtClean="0">
              <a:ln>
                <a:noFill/>
              </a:ln>
              <a:solidFill>
                <a:srgbClr val="4B649F"/>
              </a:solidFill>
              <a:effectLst/>
              <a:uLnTx/>
              <a:uFillTx/>
              <a:latin typeface="Arial" panose="020B0604020202020204" pitchFamily="34" charset="0"/>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255838" y="-2014537"/>
            <a:ext cx="685800" cy="51530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6149" name="文本框 11"/>
          <p:cNvSpPr txBox="1"/>
          <p:nvPr/>
        </p:nvSpPr>
        <p:spPr>
          <a:xfrm>
            <a:off x="1325563" y="317500"/>
            <a:ext cx="1973580" cy="50673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Introduction</a:t>
            </a:r>
            <a:endParaRPr lang="zh-CN" altLang="en-US" sz="2700" dirty="0">
              <a:solidFill>
                <a:schemeClr val="bg1"/>
              </a:solidFill>
              <a:latin typeface="Arial" panose="020B0604020202020204" pitchFamily="34" charset="0"/>
            </a:endParaRPr>
          </a:p>
        </p:txBody>
      </p:sp>
      <p:sp>
        <p:nvSpPr>
          <p:cNvPr id="7179" name="文本框 44"/>
          <p:cNvSpPr txBox="1">
            <a:spLocks noChangeArrowheads="1"/>
          </p:cNvSpPr>
          <p:nvPr/>
        </p:nvSpPr>
        <p:spPr bwMode="auto">
          <a:xfrm>
            <a:off x="809625" y="1343025"/>
            <a:ext cx="7607935" cy="55308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rPr>
              <a:t> Recommendation System </a:t>
            </a:r>
            <a:endParaRPr kumimoji="0" lang="en-US"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151" name="灯片编号占位符 11"/>
          <p:cNvSpPr txBox="1">
            <a:spLocks noGrp="1"/>
          </p:cNvSpPr>
          <p:nvPr>
            <p:ph type="sldNum" sz="quarter" idx="12"/>
          </p:nvPr>
        </p:nvSpPr>
        <p:spPr>
          <a:xfrm>
            <a:off x="2686050" y="6483985"/>
            <a:ext cx="20574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lvl="0" algn="r"/>
            <a:fld id="{9A0DB2DC-4C9A-4742-B13C-FB6460FD3503}" type="slidenum">
              <a:rPr lang="zh-CN" altLang="en-US" sz="1400" dirty="0">
                <a:solidFill>
                  <a:srgbClr val="404040"/>
                </a:solidFill>
              </a:rPr>
            </a:fld>
            <a:endParaRPr lang="zh-CN" altLang="en-US" sz="1400" dirty="0">
              <a:solidFill>
                <a:srgbClr val="404040"/>
              </a:solidFill>
            </a:endParaRPr>
          </a:p>
        </p:txBody>
      </p:sp>
      <p:sp>
        <p:nvSpPr>
          <p:cNvPr id="6152" name="矩形 12"/>
          <p:cNvSpPr/>
          <p:nvPr/>
        </p:nvSpPr>
        <p:spPr>
          <a:xfrm>
            <a:off x="928688" y="1090613"/>
            <a:ext cx="2057400" cy="461962"/>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Observation</a:t>
            </a:r>
            <a:endParaRPr lang="zh-CN" altLang="en-US" b="1" dirty="0">
              <a:solidFill>
                <a:srgbClr val="4B649F"/>
              </a:solidFill>
              <a:latin typeface="Arial" panose="020B0604020202020204" pitchFamily="34" charset="0"/>
            </a:endParaRPr>
          </a:p>
        </p:txBody>
      </p:sp>
      <p:sp>
        <p:nvSpPr>
          <p:cNvPr id="6153" name="矩形 43"/>
          <p:cNvSpPr/>
          <p:nvPr/>
        </p:nvSpPr>
        <p:spPr>
          <a:xfrm>
            <a:off x="969963" y="2166938"/>
            <a:ext cx="3344862" cy="461962"/>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Problem &amp; Motivation</a:t>
            </a:r>
            <a:endParaRPr lang="zh-CN" altLang="en-US" sz="2400" b="1" dirty="0">
              <a:solidFill>
                <a:srgbClr val="4B649F"/>
              </a:solidFill>
              <a:latin typeface="Arial" panose="020B0604020202020204" pitchFamily="34" charset="0"/>
            </a:endParaRPr>
          </a:p>
        </p:txBody>
      </p:sp>
      <p:sp>
        <p:nvSpPr>
          <p:cNvPr id="6154" name="矩形 44"/>
          <p:cNvSpPr/>
          <p:nvPr/>
        </p:nvSpPr>
        <p:spPr>
          <a:xfrm>
            <a:off x="968375" y="4002088"/>
            <a:ext cx="2333625" cy="460375"/>
          </a:xfrm>
          <a:prstGeom prst="rect">
            <a:avLst/>
          </a:prstGeom>
          <a:noFill/>
          <a:ln w="9525">
            <a:noFill/>
          </a:ln>
        </p:spPr>
        <p:txBody>
          <a:bodyPr wrap="none">
            <a:spAutoFit/>
          </a:bodyPr>
          <a:p>
            <a:pPr algn="l" eaLnBrk="1" hangingPunct="1"/>
            <a:r>
              <a:rPr lang="en-US" altLang="zh-CN" sz="2400" b="1" dirty="0">
                <a:solidFill>
                  <a:srgbClr val="4B649F"/>
                </a:solidFill>
                <a:latin typeface="Arial" panose="020B0604020202020204" pitchFamily="34" charset="0"/>
              </a:rPr>
              <a:t>Proposal: </a:t>
            </a:r>
            <a:r>
              <a:rPr lang="en-US" altLang="zh-CN" sz="2400" b="1" dirty="0">
                <a:solidFill>
                  <a:srgbClr val="4B649F"/>
                </a:solidFill>
                <a:latin typeface="Arial" panose="020B0604020202020204" pitchFamily="34" charset="0"/>
                <a:sym typeface="+mn-ea"/>
              </a:rPr>
              <a:t>DAN</a:t>
            </a:r>
            <a:endParaRPr lang="zh-CN" altLang="en-US" sz="2400" b="1" dirty="0">
              <a:solidFill>
                <a:srgbClr val="4B649F"/>
              </a:solidFill>
              <a:latin typeface="Arial" panose="020B0604020202020204" pitchFamily="34" charset="0"/>
            </a:endParaRPr>
          </a:p>
        </p:txBody>
      </p:sp>
      <p:sp>
        <p:nvSpPr>
          <p:cNvPr id="6155" name="矩形 45"/>
          <p:cNvSpPr/>
          <p:nvPr/>
        </p:nvSpPr>
        <p:spPr>
          <a:xfrm>
            <a:off x="928688" y="5262563"/>
            <a:ext cx="1298575" cy="461962"/>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Results</a:t>
            </a:r>
            <a:endParaRPr lang="zh-CN" altLang="en-US" sz="2400" b="1" dirty="0">
              <a:solidFill>
                <a:srgbClr val="4B649F"/>
              </a:solidFill>
              <a:latin typeface="Arial" panose="020B0604020202020204" pitchFamily="34" charset="0"/>
            </a:endParaRPr>
          </a:p>
        </p:txBody>
      </p:sp>
      <p:sp>
        <p:nvSpPr>
          <p:cNvPr id="47" name="矩形 46"/>
          <p:cNvSpPr/>
          <p:nvPr/>
        </p:nvSpPr>
        <p:spPr>
          <a:xfrm>
            <a:off x="566738" y="1201738"/>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8" name="矩形 47"/>
          <p:cNvSpPr/>
          <p:nvPr/>
        </p:nvSpPr>
        <p:spPr>
          <a:xfrm>
            <a:off x="623888" y="1241425"/>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9" name="矩形 48"/>
          <p:cNvSpPr/>
          <p:nvPr/>
        </p:nvSpPr>
        <p:spPr>
          <a:xfrm>
            <a:off x="571500" y="229711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0" name="矩形 49"/>
          <p:cNvSpPr/>
          <p:nvPr/>
        </p:nvSpPr>
        <p:spPr>
          <a:xfrm>
            <a:off x="627063" y="2336800"/>
            <a:ext cx="196850"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160" name="文本框 44"/>
          <p:cNvSpPr txBox="1"/>
          <p:nvPr/>
        </p:nvSpPr>
        <p:spPr>
          <a:xfrm>
            <a:off x="803275" y="2478405"/>
            <a:ext cx="8298815" cy="1476375"/>
          </a:xfrm>
          <a:prstGeom prst="rect">
            <a:avLst/>
          </a:prstGeom>
          <a:noFill/>
          <a:ln w="9525">
            <a:noFill/>
          </a:ln>
        </p:spPr>
        <p:txBody>
          <a:bodyPr wrap="square">
            <a:spAutoFit/>
          </a:bodyPr>
          <a:p>
            <a:pPr marL="342900" indent="-342900" eaLnBrk="1" hangingPunct="1">
              <a:lnSpc>
                <a:spcPct val="150000"/>
              </a:lnSpc>
              <a:buFont typeface="Arial" panose="020B0604020202020204" pitchFamily="34" charset="0"/>
              <a:buChar char="•"/>
            </a:pPr>
            <a:r>
              <a:rPr lang="en-US" altLang="zh-CN" sz="2000" dirty="0">
                <a:latin typeface="Arial" panose="020B0604020202020204" pitchFamily="34" charset="0"/>
                <a:sym typeface="+mn-ea"/>
              </a:rPr>
              <a:t>ignore the news profile</a:t>
            </a:r>
            <a:endParaRPr lang="en-US" altLang="zh-CN" sz="2000" dirty="0">
              <a:latin typeface="Arial" panose="020B0604020202020204" pitchFamily="34" charset="0"/>
              <a:sym typeface="+mn-ea"/>
            </a:endParaRPr>
          </a:p>
          <a:p>
            <a:pPr marL="342900" indent="-342900" eaLnBrk="1" hangingPunct="1">
              <a:lnSpc>
                <a:spcPct val="150000"/>
              </a:lnSpc>
              <a:buFont typeface="Arial" panose="020B0604020202020204" pitchFamily="34" charset="0"/>
              <a:buChar char="•"/>
            </a:pPr>
            <a:r>
              <a:rPr lang="en-US" altLang="zh-CN" sz="2000" dirty="0">
                <a:latin typeface="Arial" panose="020B0604020202020204" pitchFamily="34" charset="0"/>
                <a:sym typeface="+mn-ea"/>
              </a:rPr>
              <a:t>ignore </a:t>
            </a:r>
            <a:r>
              <a:rPr lang="en-US" altLang="zh-CN" sz="2000" dirty="0">
                <a:latin typeface="Arial" panose="020B0604020202020204" pitchFamily="34" charset="0"/>
                <a:sym typeface="+mn-ea"/>
              </a:rPr>
              <a:t>the influence of sequential information of a user’s clicked news</a:t>
            </a:r>
            <a:endParaRPr lang="en-US" altLang="zh-CN" sz="2000" dirty="0">
              <a:latin typeface="Arial" panose="020B0604020202020204" pitchFamily="34" charset="0"/>
              <a:sym typeface="+mn-ea"/>
            </a:endParaRPr>
          </a:p>
        </p:txBody>
      </p:sp>
      <p:sp>
        <p:nvSpPr>
          <p:cNvPr id="52" name="矩形 51"/>
          <p:cNvSpPr/>
          <p:nvPr/>
        </p:nvSpPr>
        <p:spPr>
          <a:xfrm>
            <a:off x="560388" y="4102100"/>
            <a:ext cx="196850"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3" name="矩形 52"/>
          <p:cNvSpPr/>
          <p:nvPr/>
        </p:nvSpPr>
        <p:spPr>
          <a:xfrm>
            <a:off x="617538" y="4143375"/>
            <a:ext cx="195263" cy="200025"/>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163" name="文本框 44"/>
          <p:cNvSpPr txBox="1"/>
          <p:nvPr/>
        </p:nvSpPr>
        <p:spPr>
          <a:xfrm>
            <a:off x="827405" y="4248150"/>
            <a:ext cx="7819390" cy="1014730"/>
          </a:xfrm>
          <a:prstGeom prst="rect">
            <a:avLst/>
          </a:prstGeom>
          <a:noFill/>
          <a:ln w="9525">
            <a:noFill/>
          </a:ln>
        </p:spPr>
        <p:txBody>
          <a:bodyPr wrap="square">
            <a:spAutoFit/>
          </a:bodyPr>
          <a:p>
            <a:pPr marL="342900" indent="-342900" eaLnBrk="1" hangingPunct="1">
              <a:lnSpc>
                <a:spcPct val="150000"/>
              </a:lnSpc>
              <a:buFont typeface="Arial" panose="020B0604020202020204" pitchFamily="34" charset="0"/>
              <a:buChar char="•"/>
            </a:pPr>
            <a:r>
              <a:rPr lang="en-US" altLang="zh-CN" sz="2000" dirty="0">
                <a:latin typeface="Arial" panose="020B0604020202020204" pitchFamily="34" charset="0"/>
                <a:sym typeface="+mn-ea"/>
              </a:rPr>
              <a:t>A deep attention neural network DAN that consists of three components including PCNN, ANN, ARNN </a:t>
            </a:r>
            <a:endParaRPr lang="en-US" altLang="zh-CN" sz="2000" dirty="0">
              <a:latin typeface="Arial" panose="020B0604020202020204" pitchFamily="34" charset="0"/>
              <a:sym typeface="+mn-ea"/>
            </a:endParaRPr>
          </a:p>
        </p:txBody>
      </p:sp>
      <p:sp>
        <p:nvSpPr>
          <p:cNvPr id="55" name="矩形 54"/>
          <p:cNvSpPr/>
          <p:nvPr/>
        </p:nvSpPr>
        <p:spPr>
          <a:xfrm>
            <a:off x="571500" y="537686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6" name="矩形 55"/>
          <p:cNvSpPr/>
          <p:nvPr/>
        </p:nvSpPr>
        <p:spPr>
          <a:xfrm>
            <a:off x="627063" y="5418138"/>
            <a:ext cx="196850" cy="200025"/>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166" name="文本框 44"/>
          <p:cNvSpPr txBox="1"/>
          <p:nvPr/>
        </p:nvSpPr>
        <p:spPr>
          <a:xfrm>
            <a:off x="827405" y="5578475"/>
            <a:ext cx="8275320" cy="1014730"/>
          </a:xfrm>
          <a:prstGeom prst="rect">
            <a:avLst/>
          </a:prstGeom>
          <a:noFill/>
          <a:ln w="9525">
            <a:noFill/>
          </a:ln>
        </p:spPr>
        <p:txBody>
          <a:bodyPr wrap="square">
            <a:spAutoFit/>
          </a:bodyPr>
          <a:p>
            <a:pPr marL="342900" indent="-342900" eaLnBrk="1" hangingPunct="1">
              <a:lnSpc>
                <a:spcPct val="150000"/>
              </a:lnSpc>
              <a:buFont typeface="Arial" panose="020B0604020202020204" pitchFamily="34" charset="0"/>
              <a:buChar char="•"/>
            </a:pPr>
            <a:r>
              <a:rPr lang="en-US" altLang="zh-CN" sz="2000" dirty="0">
                <a:latin typeface="Arial" panose="020B0604020202020204" pitchFamily="34" charset="0"/>
                <a:sym typeface="+mn-ea"/>
              </a:rPr>
              <a:t>3.91% on F1 and 2.64% on AUC improvemnet on evaluation metrices</a:t>
            </a:r>
            <a:endParaRPr lang="en-US" altLang="zh-CN" sz="20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7173" name="文本框 11"/>
          <p:cNvSpPr txBox="1"/>
          <p:nvPr/>
        </p:nvSpPr>
        <p:spPr>
          <a:xfrm>
            <a:off x="1803400" y="317500"/>
            <a:ext cx="157003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Contents</a:t>
            </a:r>
            <a:endParaRPr lang="zh-CN" altLang="en-US" sz="2700" dirty="0">
              <a:solidFill>
                <a:schemeClr val="bg1"/>
              </a:solidFill>
              <a:latin typeface="Arial" panose="020B0604020202020204" pitchFamily="34" charset="0"/>
            </a:endParaRPr>
          </a:p>
        </p:txBody>
      </p:sp>
      <p:sp>
        <p:nvSpPr>
          <p:cNvPr id="7174" name="灯片编号占位符 11"/>
          <p:cNvSpPr txBox="1">
            <a:spLocks noGrp="1"/>
          </p:cNvSpPr>
          <p:nvPr>
            <p:ph type="sldNum" sz="quarter" idx="12"/>
          </p:nvPr>
        </p:nvSpPr>
        <p:spPr>
          <a:xfrm>
            <a:off x="2686050" y="6492875"/>
            <a:ext cx="20574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lvl="0" algn="r"/>
            <a:fld id="{9A0DB2DC-4C9A-4742-B13C-FB6460FD3503}" type="slidenum">
              <a:rPr lang="zh-CN" altLang="en-US" sz="1400" dirty="0">
                <a:solidFill>
                  <a:srgbClr val="3B3838"/>
                </a:solidFill>
              </a:rPr>
            </a:fld>
            <a:endParaRPr lang="zh-CN" altLang="en-US" sz="1400" dirty="0">
              <a:solidFill>
                <a:srgbClr val="3B3838"/>
              </a:solidFill>
            </a:endParaRPr>
          </a:p>
        </p:txBody>
      </p:sp>
      <p:sp>
        <p:nvSpPr>
          <p:cNvPr id="7178" name="文本框 39"/>
          <p:cNvSpPr txBox="1"/>
          <p:nvPr/>
        </p:nvSpPr>
        <p:spPr>
          <a:xfrm>
            <a:off x="1830388" y="1682750"/>
            <a:ext cx="2151062" cy="460375"/>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Backgrounds</a:t>
            </a:r>
            <a:endParaRPr lang="zh-CN" altLang="en-US" sz="2400" b="1" dirty="0">
              <a:solidFill>
                <a:srgbClr val="4B649F"/>
              </a:solidFill>
              <a:latin typeface="Arial" panose="020B0604020202020204" pitchFamily="34" charset="0"/>
            </a:endParaRPr>
          </a:p>
        </p:txBody>
      </p:sp>
      <p:sp>
        <p:nvSpPr>
          <p:cNvPr id="47" name="矩形 46"/>
          <p:cNvSpPr/>
          <p:nvPr/>
        </p:nvSpPr>
        <p:spPr>
          <a:xfrm>
            <a:off x="1319213" y="1792288"/>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8" name="矩形 47"/>
          <p:cNvSpPr/>
          <p:nvPr/>
        </p:nvSpPr>
        <p:spPr>
          <a:xfrm>
            <a:off x="1376363" y="1831975"/>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文本框 39"/>
          <p:cNvSpPr txBox="1"/>
          <p:nvPr/>
        </p:nvSpPr>
        <p:spPr>
          <a:xfrm>
            <a:off x="1824038" y="2514600"/>
            <a:ext cx="1486535" cy="460375"/>
          </a:xfrm>
          <a:prstGeom prst="rect">
            <a:avLst/>
          </a:prstGeom>
          <a:noFill/>
          <a:ln w="9525">
            <a:noFill/>
          </a:ln>
        </p:spPr>
        <p:txBody>
          <a:bodyPr wrap="none">
            <a:spAutoFit/>
          </a:bodyPr>
          <a:p>
            <a:pPr algn="l" eaLnBrk="1" hangingPunct="1"/>
            <a:r>
              <a:rPr lang="en-US" altLang="zh-CN" sz="2400" b="1" dirty="0">
                <a:solidFill>
                  <a:srgbClr val="4B649F"/>
                </a:solidFill>
                <a:latin typeface="Arial" panose="020B0604020202020204" pitchFamily="34" charset="0"/>
                <a:sym typeface="+mn-ea"/>
              </a:rPr>
              <a:t>Proposal</a:t>
            </a:r>
            <a:endParaRPr lang="zh-CN" altLang="en-US" sz="2400" b="1" dirty="0">
              <a:solidFill>
                <a:srgbClr val="4B649F"/>
              </a:solidFill>
              <a:latin typeface="Arial" panose="020B0604020202020204" pitchFamily="34" charset="0"/>
            </a:endParaRPr>
          </a:p>
        </p:txBody>
      </p:sp>
      <p:sp>
        <p:nvSpPr>
          <p:cNvPr id="13" name="矩形 12"/>
          <p:cNvSpPr/>
          <p:nvPr/>
        </p:nvSpPr>
        <p:spPr>
          <a:xfrm>
            <a:off x="1312863" y="2624138"/>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矩形 13"/>
          <p:cNvSpPr/>
          <p:nvPr/>
        </p:nvSpPr>
        <p:spPr>
          <a:xfrm>
            <a:off x="1370013" y="2663825"/>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文本框 39"/>
          <p:cNvSpPr txBox="1"/>
          <p:nvPr/>
        </p:nvSpPr>
        <p:spPr>
          <a:xfrm>
            <a:off x="1833563" y="3257550"/>
            <a:ext cx="2012315" cy="460375"/>
          </a:xfrm>
          <a:prstGeom prst="rect">
            <a:avLst/>
          </a:prstGeom>
          <a:noFill/>
          <a:ln w="9525">
            <a:noFill/>
          </a:ln>
        </p:spPr>
        <p:txBody>
          <a:bodyPr wrap="none">
            <a:spAutoFit/>
          </a:bodyPr>
          <a:p>
            <a:pPr algn="l" eaLnBrk="1" hangingPunct="1"/>
            <a:r>
              <a:rPr lang="en-US" altLang="zh-CN" sz="2400" b="1" dirty="0">
                <a:solidFill>
                  <a:srgbClr val="4B649F"/>
                </a:solidFill>
                <a:latin typeface="Arial" panose="020B0604020202020204" pitchFamily="34" charset="0"/>
                <a:sym typeface="+mn-ea"/>
              </a:rPr>
              <a:t>Experiments</a:t>
            </a:r>
            <a:endParaRPr lang="zh-CN" altLang="en-US" sz="2400" b="1" dirty="0">
              <a:solidFill>
                <a:srgbClr val="4B649F"/>
              </a:solidFill>
              <a:latin typeface="Arial" panose="020B0604020202020204" pitchFamily="34" charset="0"/>
            </a:endParaRPr>
          </a:p>
        </p:txBody>
      </p:sp>
      <p:sp>
        <p:nvSpPr>
          <p:cNvPr id="16" name="矩形 15"/>
          <p:cNvSpPr/>
          <p:nvPr/>
        </p:nvSpPr>
        <p:spPr>
          <a:xfrm>
            <a:off x="1322388" y="3367088"/>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矩形 16"/>
          <p:cNvSpPr/>
          <p:nvPr/>
        </p:nvSpPr>
        <p:spPr>
          <a:xfrm>
            <a:off x="1379538" y="3406775"/>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8" name="文本框 39"/>
          <p:cNvSpPr txBox="1"/>
          <p:nvPr/>
        </p:nvSpPr>
        <p:spPr>
          <a:xfrm>
            <a:off x="1827213" y="3946525"/>
            <a:ext cx="1841500" cy="460375"/>
          </a:xfrm>
          <a:prstGeom prst="rect">
            <a:avLst/>
          </a:prstGeom>
          <a:noFill/>
          <a:ln w="9525">
            <a:noFill/>
          </a:ln>
        </p:spPr>
        <p:txBody>
          <a:bodyPr wrap="none">
            <a:spAutoFit/>
          </a:bodyPr>
          <a:p>
            <a:pPr algn="l" eaLnBrk="1" hangingPunct="1"/>
            <a:r>
              <a:rPr lang="en-US" altLang="zh-CN" sz="2400" b="1" dirty="0">
                <a:solidFill>
                  <a:srgbClr val="4B649F"/>
                </a:solidFill>
                <a:latin typeface="Arial" panose="020B0604020202020204" pitchFamily="34" charset="0"/>
                <a:sym typeface="+mn-ea"/>
              </a:rPr>
              <a:t>Conclusion</a:t>
            </a:r>
            <a:endParaRPr lang="zh-CN" altLang="en-US" sz="2400" b="1" dirty="0">
              <a:solidFill>
                <a:srgbClr val="4B649F"/>
              </a:solidFill>
              <a:latin typeface="Arial" panose="020B0604020202020204" pitchFamily="34" charset="0"/>
            </a:endParaRPr>
          </a:p>
        </p:txBody>
      </p:sp>
      <p:sp>
        <p:nvSpPr>
          <p:cNvPr id="19" name="矩形 18"/>
          <p:cNvSpPr/>
          <p:nvPr/>
        </p:nvSpPr>
        <p:spPr>
          <a:xfrm>
            <a:off x="1316038" y="405606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矩形 19"/>
          <p:cNvSpPr/>
          <p:nvPr/>
        </p:nvSpPr>
        <p:spPr>
          <a:xfrm>
            <a:off x="1373188" y="4095750"/>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8197" name="文本框 11"/>
          <p:cNvSpPr txBox="1"/>
          <p:nvPr/>
        </p:nvSpPr>
        <p:spPr>
          <a:xfrm>
            <a:off x="1803400" y="317500"/>
            <a:ext cx="220503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Backgrounds</a:t>
            </a:r>
            <a:endParaRPr lang="zh-CN" altLang="en-US" sz="2700" dirty="0">
              <a:solidFill>
                <a:schemeClr val="bg1"/>
              </a:solidFill>
              <a:latin typeface="Arial" panose="020B0604020202020204" pitchFamily="34" charset="0"/>
            </a:endParaRPr>
          </a:p>
        </p:txBody>
      </p:sp>
      <p:sp>
        <p:nvSpPr>
          <p:cNvPr id="8198" name="灯片编号占位符 11"/>
          <p:cNvSpPr txBox="1">
            <a:spLocks noGrp="1"/>
          </p:cNvSpPr>
          <p:nvPr>
            <p:ph type="sldNum" sz="quarter" idx="12"/>
          </p:nvPr>
        </p:nvSpPr>
        <p:spPr>
          <a:xfrm>
            <a:off x="2686050" y="6492875"/>
            <a:ext cx="20574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lvl="0" algn="r"/>
            <a:fld id="{9A0DB2DC-4C9A-4742-B13C-FB6460FD3503}" type="slidenum">
              <a:rPr lang="zh-CN" altLang="en-US" sz="1400" dirty="0">
                <a:solidFill>
                  <a:srgbClr val="3B3838"/>
                </a:solidFill>
              </a:rPr>
            </a:fld>
            <a:endParaRPr lang="zh-CN" altLang="en-US" sz="1400" dirty="0">
              <a:solidFill>
                <a:srgbClr val="3B3838"/>
              </a:solidFill>
            </a:endParaRPr>
          </a:p>
        </p:txBody>
      </p:sp>
      <p:sp>
        <p:nvSpPr>
          <p:cNvPr id="8199" name="矩形 3"/>
          <p:cNvSpPr/>
          <p:nvPr/>
        </p:nvSpPr>
        <p:spPr>
          <a:xfrm>
            <a:off x="5068253" y="444183"/>
            <a:ext cx="3909060" cy="460375"/>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Recommendation System</a:t>
            </a:r>
            <a:endParaRPr lang="en-US" altLang="zh-CN" sz="2400" b="1" dirty="0">
              <a:solidFill>
                <a:srgbClr val="4B649F"/>
              </a:solidFill>
              <a:latin typeface="Arial" panose="020B0604020202020204" pitchFamily="34" charset="0"/>
            </a:endParaRPr>
          </a:p>
        </p:txBody>
      </p:sp>
      <p:sp>
        <p:nvSpPr>
          <p:cNvPr id="7179" name="文本框 44"/>
          <p:cNvSpPr txBox="1">
            <a:spLocks noChangeArrowheads="1"/>
          </p:cNvSpPr>
          <p:nvPr/>
        </p:nvSpPr>
        <p:spPr bwMode="auto">
          <a:xfrm>
            <a:off x="1045845" y="1908175"/>
            <a:ext cx="8005445" cy="9220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1800" b="0" i="0" u="none" strike="noStrike" cap="none" spc="0" normalizeH="0" baseline="0" dirty="0">
                <a:latin typeface="Arial" panose="020B0604020202020204" pitchFamily="34" charset="0"/>
              </a:rPr>
              <a:t>Given a list of reading news history, recommend a candidate news for users.</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152" name="矩形 12"/>
          <p:cNvSpPr/>
          <p:nvPr/>
        </p:nvSpPr>
        <p:spPr>
          <a:xfrm>
            <a:off x="965835" y="1494155"/>
            <a:ext cx="5888990" cy="398780"/>
          </a:xfrm>
          <a:prstGeom prst="rect">
            <a:avLst/>
          </a:prstGeom>
          <a:noFill/>
          <a:ln w="9525">
            <a:noFill/>
          </a:ln>
        </p:spPr>
        <p:txBody>
          <a:bodyPr wrap="square">
            <a:spAutoFit/>
          </a:bodyPr>
          <a:p>
            <a:pPr algn="l" eaLnBrk="1" hangingPunct="1"/>
            <a:r>
              <a:rPr lang="en-US" altLang="zh-CN" sz="2000" b="1" dirty="0">
                <a:solidFill>
                  <a:srgbClr val="4B649F"/>
                </a:solidFill>
                <a:latin typeface="Arial" panose="020B0604020202020204" pitchFamily="34" charset="0"/>
                <a:sym typeface="+mn-ea"/>
              </a:rPr>
              <a:t>Task</a:t>
            </a:r>
            <a:endParaRPr lang="en-US" altLang="zh-CN" sz="2000" b="1" dirty="0">
              <a:solidFill>
                <a:srgbClr val="4B649F"/>
              </a:solidFill>
              <a:latin typeface="Arial" panose="020B0604020202020204" pitchFamily="34" charset="0"/>
              <a:sym typeface="+mn-ea"/>
            </a:endParaRPr>
          </a:p>
        </p:txBody>
      </p:sp>
      <p:sp>
        <p:nvSpPr>
          <p:cNvPr id="27" name="矩形 26"/>
          <p:cNvSpPr/>
          <p:nvPr/>
        </p:nvSpPr>
        <p:spPr>
          <a:xfrm>
            <a:off x="595313" y="153511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8" name="矩形 27"/>
          <p:cNvSpPr/>
          <p:nvPr/>
        </p:nvSpPr>
        <p:spPr>
          <a:xfrm>
            <a:off x="652463" y="1574800"/>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8197" name="文本框 11"/>
          <p:cNvSpPr txBox="1"/>
          <p:nvPr/>
        </p:nvSpPr>
        <p:spPr>
          <a:xfrm>
            <a:off x="1803400" y="317500"/>
            <a:ext cx="220503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Backgrounds</a:t>
            </a:r>
            <a:endParaRPr lang="zh-CN" altLang="en-US" sz="2700" dirty="0">
              <a:solidFill>
                <a:schemeClr val="bg1"/>
              </a:solidFill>
              <a:latin typeface="Arial" panose="020B0604020202020204" pitchFamily="34" charset="0"/>
            </a:endParaRPr>
          </a:p>
        </p:txBody>
      </p:sp>
      <p:sp>
        <p:nvSpPr>
          <p:cNvPr id="8198" name="灯片编号占位符 11"/>
          <p:cNvSpPr txBox="1">
            <a:spLocks noGrp="1"/>
          </p:cNvSpPr>
          <p:nvPr>
            <p:ph type="sldNum" sz="quarter" idx="12"/>
          </p:nvPr>
        </p:nvSpPr>
        <p:spPr>
          <a:xfrm>
            <a:off x="2686050" y="6492875"/>
            <a:ext cx="20574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charset="-122"/>
                <a:cs typeface="+mn-cs"/>
              </a:defRPr>
            </a:lvl5pPr>
          </a:lstStyle>
          <a:p>
            <a:pPr lvl="0" algn="r"/>
            <a:fld id="{9A0DB2DC-4C9A-4742-B13C-FB6460FD3503}" type="slidenum">
              <a:rPr lang="zh-CN" altLang="en-US" sz="1400" dirty="0">
                <a:solidFill>
                  <a:srgbClr val="3B3838"/>
                </a:solidFill>
              </a:rPr>
            </a:fld>
            <a:endParaRPr lang="zh-CN" altLang="en-US" sz="1400" dirty="0">
              <a:solidFill>
                <a:srgbClr val="3B3838"/>
              </a:solidFill>
            </a:endParaRPr>
          </a:p>
        </p:txBody>
      </p:sp>
      <p:sp>
        <p:nvSpPr>
          <p:cNvPr id="8199" name="矩形 3"/>
          <p:cNvSpPr/>
          <p:nvPr/>
        </p:nvSpPr>
        <p:spPr>
          <a:xfrm>
            <a:off x="5068253" y="444183"/>
            <a:ext cx="3909060" cy="460375"/>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Recommendation System</a:t>
            </a:r>
            <a:endParaRPr lang="en-US" altLang="zh-CN" sz="2400" b="1" dirty="0">
              <a:solidFill>
                <a:srgbClr val="4B649F"/>
              </a:solidFill>
              <a:latin typeface="Arial" panose="020B0604020202020204" pitchFamily="34" charset="0"/>
            </a:endParaRPr>
          </a:p>
        </p:txBody>
      </p:sp>
      <p:sp>
        <p:nvSpPr>
          <p:cNvPr id="7179" name="文本框 44"/>
          <p:cNvSpPr txBox="1">
            <a:spLocks noChangeArrowheads="1"/>
          </p:cNvSpPr>
          <p:nvPr/>
        </p:nvSpPr>
        <p:spPr bwMode="auto">
          <a:xfrm>
            <a:off x="1045845" y="2136775"/>
            <a:ext cx="8005445" cy="9220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1800" b="0" i="0" u="none" strike="noStrike" cap="none" spc="0" normalizeH="0" baseline="0" dirty="0">
                <a:latin typeface="Arial" panose="020B0604020202020204" pitchFamily="34" charset="0"/>
              </a:rPr>
              <a:t>predicts a personalized rankingover a set of items for each individual user with the similarities among the users and items</a:t>
            </a:r>
            <a:r>
              <a:rPr lang="en-US" altLang="zh-CN" sz="1800" dirty="0">
                <a:latin typeface="Arial" panose="020B0604020202020204" pitchFamily="34" charset="0"/>
                <a:sym typeface="+mn-ea"/>
              </a:rPr>
              <a:t> </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rPr>
              <a:t> </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152" name="矩形 12"/>
          <p:cNvSpPr/>
          <p:nvPr/>
        </p:nvSpPr>
        <p:spPr>
          <a:xfrm>
            <a:off x="965835" y="1722755"/>
            <a:ext cx="5888990" cy="398780"/>
          </a:xfrm>
          <a:prstGeom prst="rect">
            <a:avLst/>
          </a:prstGeom>
          <a:noFill/>
          <a:ln w="9525">
            <a:noFill/>
          </a:ln>
        </p:spPr>
        <p:txBody>
          <a:bodyPr wrap="square">
            <a:spAutoFit/>
          </a:bodyPr>
          <a:p>
            <a:pPr algn="l" eaLnBrk="1" hangingPunct="1"/>
            <a:r>
              <a:rPr lang="en-US" altLang="zh-CN" sz="2000" b="1" dirty="0">
                <a:solidFill>
                  <a:srgbClr val="4B649F"/>
                </a:solidFill>
                <a:latin typeface="Arial" panose="020B0604020202020204" pitchFamily="34" charset="0"/>
                <a:sym typeface="+mn-ea"/>
              </a:rPr>
              <a:t>Collaborative Filtering (CF) based Methods</a:t>
            </a:r>
            <a:endParaRPr lang="en-US" altLang="zh-CN" sz="2000" b="1" dirty="0">
              <a:solidFill>
                <a:srgbClr val="4B649F"/>
              </a:solidFill>
              <a:latin typeface="Arial" panose="020B0604020202020204" pitchFamily="34" charset="0"/>
              <a:sym typeface="+mn-ea"/>
            </a:endParaRPr>
          </a:p>
        </p:txBody>
      </p:sp>
      <p:sp>
        <p:nvSpPr>
          <p:cNvPr id="13" name="文本框 44"/>
          <p:cNvSpPr txBox="1">
            <a:spLocks noChangeArrowheads="1"/>
          </p:cNvSpPr>
          <p:nvPr/>
        </p:nvSpPr>
        <p:spPr bwMode="auto">
          <a:xfrm>
            <a:off x="1135380" y="4485640"/>
            <a:ext cx="7842250" cy="9220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1800" b="0" i="0" u="none" strike="noStrike" cap="none" spc="0" normalizeH="0" baseline="0" dirty="0">
                <a:latin typeface="Arial" panose="020B0604020202020204" pitchFamily="34" charset="0"/>
              </a:rPr>
              <a:t>consider the actual content or attributes of the items for making recommendations</a:t>
            </a:r>
            <a:endParaRPr kumimoji="0" lang="en-US" altLang="zh-CN" sz="1800" b="0" i="0" u="none" strike="noStrike" kern="1200" cap="none" spc="0" normalizeH="0" baseline="0" dirty="0">
              <a:solidFill>
                <a:schemeClr val="tx1"/>
              </a:solidFill>
              <a:latin typeface="Arial" panose="020B0604020202020204" pitchFamily="34" charset="0"/>
              <a:cs typeface="+mn-cs"/>
              <a:sym typeface="+mn-ea"/>
            </a:endParaRPr>
          </a:p>
        </p:txBody>
      </p:sp>
      <p:sp>
        <p:nvSpPr>
          <p:cNvPr id="14" name="矩形 13"/>
          <p:cNvSpPr/>
          <p:nvPr/>
        </p:nvSpPr>
        <p:spPr>
          <a:xfrm>
            <a:off x="1017270" y="4069715"/>
            <a:ext cx="3841115" cy="398780"/>
          </a:xfrm>
          <a:prstGeom prst="rect">
            <a:avLst/>
          </a:prstGeom>
          <a:noFill/>
          <a:ln w="9525">
            <a:noFill/>
          </a:ln>
        </p:spPr>
        <p:txBody>
          <a:bodyPr wrap="square">
            <a:spAutoFit/>
          </a:bodyPr>
          <a:p>
            <a:pPr algn="l" eaLnBrk="1" hangingPunct="1"/>
            <a:r>
              <a:rPr lang="en-US" altLang="zh-CN" sz="2000" b="1" dirty="0">
                <a:solidFill>
                  <a:srgbClr val="4B649F"/>
                </a:solidFill>
                <a:latin typeface="Arial" panose="020B0604020202020204" pitchFamily="34" charset="0"/>
                <a:sym typeface="+mn-ea"/>
              </a:rPr>
              <a:t>Content based Methods</a:t>
            </a:r>
            <a:endParaRPr lang="en-US" altLang="zh-CN" sz="2000" b="1" dirty="0">
              <a:solidFill>
                <a:srgbClr val="4B649F"/>
              </a:solidFill>
              <a:latin typeface="Arial" panose="020B0604020202020204" pitchFamily="34" charset="0"/>
              <a:sym typeface="+mn-ea"/>
            </a:endParaRPr>
          </a:p>
        </p:txBody>
      </p:sp>
      <p:sp>
        <p:nvSpPr>
          <p:cNvPr id="27" name="矩形 26"/>
          <p:cNvSpPr/>
          <p:nvPr/>
        </p:nvSpPr>
        <p:spPr>
          <a:xfrm>
            <a:off x="595313" y="176371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8" name="矩形 27"/>
          <p:cNvSpPr/>
          <p:nvPr/>
        </p:nvSpPr>
        <p:spPr>
          <a:xfrm>
            <a:off x="652463" y="1803400"/>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6" name="矩形 35"/>
          <p:cNvSpPr/>
          <p:nvPr/>
        </p:nvSpPr>
        <p:spPr>
          <a:xfrm>
            <a:off x="608013" y="4110038"/>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9" name="矩形 48"/>
          <p:cNvSpPr/>
          <p:nvPr/>
        </p:nvSpPr>
        <p:spPr>
          <a:xfrm>
            <a:off x="665163" y="4149725"/>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8197" name="文本框 11"/>
          <p:cNvSpPr txBox="1"/>
          <p:nvPr/>
        </p:nvSpPr>
        <p:spPr>
          <a:xfrm>
            <a:off x="1803400" y="317500"/>
            <a:ext cx="220503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Backgrounds</a:t>
            </a:r>
            <a:endParaRPr lang="zh-CN" altLang="en-US" sz="2700" dirty="0">
              <a:solidFill>
                <a:schemeClr val="bg1"/>
              </a:solidFill>
              <a:latin typeface="Arial" panose="020B0604020202020204" pitchFamily="34" charset="0"/>
            </a:endParaRPr>
          </a:p>
        </p:txBody>
      </p:sp>
      <p:sp>
        <p:nvSpPr>
          <p:cNvPr id="8199" name="矩形 3"/>
          <p:cNvSpPr/>
          <p:nvPr/>
        </p:nvSpPr>
        <p:spPr>
          <a:xfrm>
            <a:off x="5200333" y="444183"/>
            <a:ext cx="3909060" cy="460375"/>
          </a:xfrm>
          <a:prstGeom prst="rect">
            <a:avLst/>
          </a:prstGeom>
          <a:noFill/>
          <a:ln w="9525">
            <a:noFill/>
          </a:ln>
        </p:spPr>
        <p:txBody>
          <a:bodyPr wrap="none">
            <a:spAutoFit/>
          </a:bodyPr>
          <a:p>
            <a:pPr algn="l" eaLnBrk="1" hangingPunct="1"/>
            <a:r>
              <a:rPr lang="en-US" altLang="zh-CN" sz="2400" b="1" dirty="0">
                <a:solidFill>
                  <a:srgbClr val="4B649F"/>
                </a:solidFill>
                <a:latin typeface="Arial" panose="020B0604020202020204" pitchFamily="34" charset="0"/>
                <a:sym typeface="+mn-ea"/>
              </a:rPr>
              <a:t>Recommendation System</a:t>
            </a:r>
            <a:endParaRPr lang="zh-CN" altLang="en-US" sz="2400" b="1" dirty="0">
              <a:solidFill>
                <a:srgbClr val="4B649F"/>
              </a:solidFill>
              <a:latin typeface="Arial" panose="020B0604020202020204" pitchFamily="34" charset="0"/>
            </a:endParaRPr>
          </a:p>
        </p:txBody>
      </p:sp>
      <p:sp>
        <p:nvSpPr>
          <p:cNvPr id="13" name="文本框 44"/>
          <p:cNvSpPr txBox="1">
            <a:spLocks noChangeArrowheads="1"/>
          </p:cNvSpPr>
          <p:nvPr/>
        </p:nvSpPr>
        <p:spPr bwMode="auto">
          <a:xfrm>
            <a:off x="1135380" y="4447540"/>
            <a:ext cx="7659370" cy="9220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180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sym typeface="+mn-ea"/>
              </a:rPr>
              <a:t> modeling complex user-item (i.e., news) interactions, and capturing the dynamic properties of news and users</a:t>
            </a:r>
            <a:endParaRPr kumimoji="0" lang="en-US" altLang="zh-CN" sz="1800" i="0" u="none" strike="noStrike" kern="1200" cap="none" spc="0" normalizeH="0" baseline="0" noProof="0" dirty="0" smtClean="0">
              <a:ln>
                <a:noFill/>
              </a:ln>
              <a:solidFill>
                <a:schemeClr val="tx1"/>
              </a:solidFill>
              <a:effectLst/>
              <a:uLnTx/>
              <a:uFillTx/>
              <a:latin typeface="Arial" panose="020B0604020202020204" pitchFamily="34" charset="0"/>
              <a:ea typeface="微软雅黑" panose="020B0503020204020204" charset="-122"/>
              <a:cs typeface="+mn-cs"/>
              <a:sym typeface="+mn-ea"/>
            </a:endParaRPr>
          </a:p>
        </p:txBody>
      </p:sp>
      <p:sp>
        <p:nvSpPr>
          <p:cNvPr id="14" name="矩形 13"/>
          <p:cNvSpPr/>
          <p:nvPr/>
        </p:nvSpPr>
        <p:spPr>
          <a:xfrm>
            <a:off x="1017032" y="4088845"/>
            <a:ext cx="3721100" cy="398780"/>
          </a:xfrm>
          <a:prstGeom prst="rect">
            <a:avLst/>
          </a:prstGeom>
          <a:noFill/>
          <a:ln w="9525">
            <a:noFill/>
          </a:ln>
        </p:spPr>
        <p:txBody>
          <a:bodyPr wrap="none">
            <a:spAutoFit/>
          </a:bodyPr>
          <a:p>
            <a:pPr algn="l" eaLnBrk="1" hangingPunct="1"/>
            <a:r>
              <a:rPr lang="en-US" altLang="zh-CN" sz="2000" b="1" dirty="0">
                <a:solidFill>
                  <a:srgbClr val="4B649F"/>
                </a:solidFill>
                <a:latin typeface="Arial" panose="020B0604020202020204" pitchFamily="34" charset="0"/>
                <a:sym typeface="+mn-ea"/>
              </a:rPr>
              <a:t>Deep Learning Based Models</a:t>
            </a:r>
            <a:endParaRPr lang="en-US" altLang="zh-CN" sz="2000" b="1" dirty="0">
              <a:solidFill>
                <a:srgbClr val="4B649F"/>
              </a:solidFill>
              <a:latin typeface="Arial" panose="020B0604020202020204" pitchFamily="34" charset="0"/>
              <a:sym typeface="+mn-ea"/>
            </a:endParaRPr>
          </a:p>
        </p:txBody>
      </p:sp>
      <p:sp>
        <p:nvSpPr>
          <p:cNvPr id="36" name="矩形 35"/>
          <p:cNvSpPr/>
          <p:nvPr/>
        </p:nvSpPr>
        <p:spPr>
          <a:xfrm>
            <a:off x="608013" y="4129088"/>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9" name="矩形 48"/>
          <p:cNvSpPr/>
          <p:nvPr/>
        </p:nvSpPr>
        <p:spPr>
          <a:xfrm>
            <a:off x="665163" y="4168775"/>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文本框 44"/>
          <p:cNvSpPr txBox="1">
            <a:spLocks noChangeArrowheads="1"/>
          </p:cNvSpPr>
          <p:nvPr/>
        </p:nvSpPr>
        <p:spPr bwMode="auto">
          <a:xfrm>
            <a:off x="1176655" y="2183765"/>
            <a:ext cx="7842250" cy="92202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1800" b="0" i="0" u="none" strike="noStrike" cap="none" spc="0" normalizeH="0" baseline="0" dirty="0">
                <a:latin typeface="Arial" panose="020B0604020202020204" pitchFamily="34" charset="0"/>
              </a:rPr>
              <a:t>recommend items through a hybrid recommender system that usually combines several different recommender algorithms</a:t>
            </a:r>
            <a:endParaRPr kumimoji="0" lang="en-US" altLang="zh-CN" sz="1800" b="0" i="0" u="none" strike="noStrike" cap="none" spc="0" normalizeH="0" baseline="0" dirty="0">
              <a:latin typeface="Arial" panose="020B0604020202020204" pitchFamily="34" charset="0"/>
            </a:endParaRPr>
          </a:p>
        </p:txBody>
      </p:sp>
      <p:sp>
        <p:nvSpPr>
          <p:cNvPr id="17" name="矩形 16"/>
          <p:cNvSpPr/>
          <p:nvPr/>
        </p:nvSpPr>
        <p:spPr>
          <a:xfrm>
            <a:off x="1058545" y="1805940"/>
            <a:ext cx="3841115" cy="398780"/>
          </a:xfrm>
          <a:prstGeom prst="rect">
            <a:avLst/>
          </a:prstGeom>
          <a:noFill/>
          <a:ln w="9525">
            <a:noFill/>
          </a:ln>
        </p:spPr>
        <p:txBody>
          <a:bodyPr wrap="square">
            <a:spAutoFit/>
          </a:bodyPr>
          <a:p>
            <a:pPr algn="l" eaLnBrk="1" hangingPunct="1"/>
            <a:r>
              <a:rPr lang="en-US" altLang="zh-CN" sz="2000" b="1" dirty="0">
                <a:solidFill>
                  <a:srgbClr val="4B649F"/>
                </a:solidFill>
                <a:latin typeface="Arial" panose="020B0604020202020204" pitchFamily="34" charset="0"/>
                <a:sym typeface="+mn-ea"/>
              </a:rPr>
              <a:t>Hybrid Methods</a:t>
            </a:r>
            <a:endParaRPr lang="en-US" altLang="zh-CN" sz="2000" b="1" dirty="0">
              <a:solidFill>
                <a:srgbClr val="4B649F"/>
              </a:solidFill>
              <a:latin typeface="Arial" panose="020B0604020202020204" pitchFamily="34" charset="0"/>
              <a:sym typeface="+mn-ea"/>
            </a:endParaRPr>
          </a:p>
        </p:txBody>
      </p:sp>
      <p:sp>
        <p:nvSpPr>
          <p:cNvPr id="18" name="矩形 17"/>
          <p:cNvSpPr/>
          <p:nvPr/>
        </p:nvSpPr>
        <p:spPr>
          <a:xfrm>
            <a:off x="649288" y="190341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9" name="矩形 18"/>
          <p:cNvSpPr/>
          <p:nvPr/>
        </p:nvSpPr>
        <p:spPr>
          <a:xfrm>
            <a:off x="706438" y="1943100"/>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8197" name="文本框 11"/>
          <p:cNvSpPr txBox="1"/>
          <p:nvPr/>
        </p:nvSpPr>
        <p:spPr>
          <a:xfrm>
            <a:off x="1803400" y="317500"/>
            <a:ext cx="220503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Backgrounds</a:t>
            </a:r>
            <a:endParaRPr lang="zh-CN" altLang="en-US" sz="2700" dirty="0">
              <a:solidFill>
                <a:schemeClr val="bg1"/>
              </a:solidFill>
              <a:latin typeface="Arial" panose="020B0604020202020204" pitchFamily="34" charset="0"/>
            </a:endParaRPr>
          </a:p>
        </p:txBody>
      </p:sp>
      <p:sp>
        <p:nvSpPr>
          <p:cNvPr id="8199" name="矩形 3"/>
          <p:cNvSpPr/>
          <p:nvPr/>
        </p:nvSpPr>
        <p:spPr>
          <a:xfrm>
            <a:off x="5387023" y="383223"/>
            <a:ext cx="2294255" cy="460375"/>
          </a:xfrm>
          <a:prstGeom prst="rect">
            <a:avLst/>
          </a:prstGeom>
          <a:noFill/>
          <a:ln w="9525">
            <a:noFill/>
          </a:ln>
        </p:spPr>
        <p:txBody>
          <a:bodyPr wrap="none">
            <a:spAutoFit/>
          </a:bodyPr>
          <a:p>
            <a:pPr eaLnBrk="1" hangingPunct="1"/>
            <a:r>
              <a:rPr lang="en-US" altLang="zh-CN" sz="2400" b="1" dirty="0">
                <a:solidFill>
                  <a:srgbClr val="4B649F"/>
                </a:solidFill>
                <a:latin typeface="Arial" panose="020B0604020202020204" pitchFamily="34" charset="0"/>
              </a:rPr>
              <a:t>Related Works</a:t>
            </a:r>
            <a:endParaRPr lang="zh-CN" altLang="en-US" sz="2400" b="1" dirty="0">
              <a:solidFill>
                <a:srgbClr val="4B649F"/>
              </a:solidFill>
              <a:latin typeface="Arial" panose="020B0604020202020204" pitchFamily="34" charset="0"/>
            </a:endParaRPr>
          </a:p>
        </p:txBody>
      </p:sp>
      <p:sp>
        <p:nvSpPr>
          <p:cNvPr id="16" name="矩形 12"/>
          <p:cNvSpPr/>
          <p:nvPr/>
        </p:nvSpPr>
        <p:spPr>
          <a:xfrm>
            <a:off x="1013222" y="1275160"/>
            <a:ext cx="1972310" cy="398780"/>
          </a:xfrm>
          <a:prstGeom prst="rect">
            <a:avLst/>
          </a:prstGeom>
          <a:noFill/>
          <a:ln w="9525">
            <a:noFill/>
          </a:ln>
        </p:spPr>
        <p:txBody>
          <a:bodyPr wrap="none">
            <a:spAutoFit/>
          </a:bodyPr>
          <a:p>
            <a:pPr algn="l" eaLnBrk="1" hangingPunct="1"/>
            <a:r>
              <a:rPr lang="en-US" altLang="zh-CN" sz="2000" b="1" dirty="0">
                <a:solidFill>
                  <a:srgbClr val="4B649F"/>
                </a:solidFill>
                <a:latin typeface="Arial" panose="020B0604020202020204" pitchFamily="34" charset="0"/>
                <a:sym typeface="+mn-ea"/>
              </a:rPr>
              <a:t>Methodologies</a:t>
            </a:r>
            <a:endParaRPr lang="en-US" altLang="zh-CN" sz="2000" b="1" dirty="0">
              <a:solidFill>
                <a:srgbClr val="4B649F"/>
              </a:solidFill>
              <a:latin typeface="Arial" panose="020B0604020202020204" pitchFamily="34" charset="0"/>
              <a:sym typeface="+mn-ea"/>
            </a:endParaRPr>
          </a:p>
        </p:txBody>
      </p:sp>
      <p:sp>
        <p:nvSpPr>
          <p:cNvPr id="37" name="矩形 36"/>
          <p:cNvSpPr/>
          <p:nvPr/>
        </p:nvSpPr>
        <p:spPr>
          <a:xfrm>
            <a:off x="722313" y="1357313"/>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8" name="矩形 37"/>
          <p:cNvSpPr/>
          <p:nvPr/>
        </p:nvSpPr>
        <p:spPr>
          <a:xfrm>
            <a:off x="779463" y="1397000"/>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7" name="文本框 44"/>
          <p:cNvSpPr txBox="1">
            <a:spLocks noChangeArrowheads="1"/>
          </p:cNvSpPr>
          <p:nvPr/>
        </p:nvSpPr>
        <p:spPr bwMode="auto">
          <a:xfrm>
            <a:off x="927100" y="1802765"/>
            <a:ext cx="7310120" cy="3415030"/>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Autoencoders (Sheng,Kawale,and Fu. 2015)</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CDAE (Wu et al. 2016) </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DMF (Xue et al. 2017) </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DSSM (Huang et al. 2013)</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SCENE (Li et al. 2011)</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DeepWide (Cheng et al. 2016),</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DeepFM (Guo et al. 2017), </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DeepJoNN (Zhang, Liu, and Gulla 2018)</a:t>
            </a:r>
            <a:endPar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a:p>
            <a:pPr marL="0" marR="0" lvl="1"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lang="en-US" altLang="zh-CN" sz="160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rPr>
              <a:t>DKN(HongweiWang2018)</a:t>
            </a:r>
            <a:endParaRPr kumimoji="0" lang="en-US" altLang="zh-CN" sz="1600" b="0" i="0" u="none" strike="noStrike" cap="none" spc="0" normalizeH="0" baseline="0" noProof="0" dirty="0" smtClean="0">
              <a:ln>
                <a:noFill/>
              </a:ln>
              <a:effectLst/>
              <a:uLnTx/>
              <a:uFillTx/>
              <a:latin typeface="Arial" panose="020B0604020202020204" pitchFamily="34" charset="0"/>
              <a:ea typeface="华文细黑" panose="02010600040101010101"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8197" name="文本框 11"/>
          <p:cNvSpPr txBox="1"/>
          <p:nvPr/>
        </p:nvSpPr>
        <p:spPr>
          <a:xfrm>
            <a:off x="1803400" y="317500"/>
            <a:ext cx="220503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Backgrounds</a:t>
            </a:r>
            <a:endParaRPr lang="zh-CN" altLang="en-US" sz="2700" dirty="0">
              <a:solidFill>
                <a:schemeClr val="bg1"/>
              </a:solidFill>
              <a:latin typeface="Arial" panose="020B0604020202020204" pitchFamily="34" charset="0"/>
            </a:endParaRPr>
          </a:p>
        </p:txBody>
      </p:sp>
      <p:sp>
        <p:nvSpPr>
          <p:cNvPr id="8199" name="矩形 3"/>
          <p:cNvSpPr/>
          <p:nvPr/>
        </p:nvSpPr>
        <p:spPr>
          <a:xfrm>
            <a:off x="6081078" y="305118"/>
            <a:ext cx="1131570" cy="460375"/>
          </a:xfrm>
          <a:prstGeom prst="rect">
            <a:avLst/>
          </a:prstGeom>
          <a:noFill/>
          <a:ln w="9525">
            <a:noFill/>
          </a:ln>
        </p:spPr>
        <p:txBody>
          <a:bodyPr wrap="none">
            <a:spAutoFit/>
          </a:bodyPr>
          <a:p>
            <a:pPr eaLnBrk="1" hangingPunct="1"/>
            <a:r>
              <a:rPr lang="en-US" sz="2400" b="1" dirty="0">
                <a:solidFill>
                  <a:srgbClr val="4B649F"/>
                </a:solidFill>
                <a:latin typeface="Arial" panose="020B0604020202020204" pitchFamily="34" charset="0"/>
              </a:rPr>
              <a:t>Issues</a:t>
            </a:r>
            <a:endParaRPr lang="en-US" sz="2400" b="1" dirty="0">
              <a:solidFill>
                <a:srgbClr val="4B649F"/>
              </a:solidFill>
              <a:latin typeface="Arial" panose="020B0604020202020204" pitchFamily="34" charset="0"/>
            </a:endParaRPr>
          </a:p>
        </p:txBody>
      </p:sp>
      <p:sp>
        <p:nvSpPr>
          <p:cNvPr id="2058" name="文本框 2"/>
          <p:cNvSpPr txBox="1"/>
          <p:nvPr/>
        </p:nvSpPr>
        <p:spPr>
          <a:xfrm>
            <a:off x="873125" y="1381125"/>
            <a:ext cx="488251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altLang="zh-CN" sz="2000" b="1" dirty="0">
                <a:solidFill>
                  <a:srgbClr val="4B649F"/>
                </a:solidFill>
                <a:latin typeface="Arial" panose="020B0604020202020204" pitchFamily="34" charset="0"/>
                <a:sym typeface="+mn-ea"/>
              </a:rPr>
              <a:t>Issues of existing models</a:t>
            </a:r>
            <a:endParaRPr lang="zh-CN" altLang="en-US" sz="2000" dirty="0">
              <a:solidFill>
                <a:srgbClr val="4B649F"/>
              </a:solidFill>
              <a:latin typeface="Arial" panose="020B0604020202020204" pitchFamily="34" charset="0"/>
            </a:endParaRPr>
          </a:p>
        </p:txBody>
      </p:sp>
      <p:sp>
        <p:nvSpPr>
          <p:cNvPr id="89" name="矩形 88"/>
          <p:cNvSpPr/>
          <p:nvPr/>
        </p:nvSpPr>
        <p:spPr>
          <a:xfrm>
            <a:off x="549275" y="1577975"/>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617663"/>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文本框 44"/>
          <p:cNvSpPr txBox="1">
            <a:spLocks noChangeArrowheads="1"/>
          </p:cNvSpPr>
          <p:nvPr/>
        </p:nvSpPr>
        <p:spPr bwMode="auto">
          <a:xfrm>
            <a:off x="1045845" y="2288540"/>
            <a:ext cx="7769225" cy="357695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zh-CN" altLang="en-US" sz="1800">
                <a:latin typeface="Arial" panose="020B0604020202020204" pitchFamily="34" charset="0"/>
                <a:sym typeface="+mn-ea"/>
              </a:rPr>
              <a:t>have the cold start problem when being exposed to the sparsity of</a:t>
            </a:r>
            <a:endParaRPr lang="zh-CN" altLang="en-US" sz="1800">
              <a:latin typeface="Arial" panose="020B0604020202020204" pitchFamily="34" charset="0"/>
              <a:sym typeface="+mn-ea"/>
            </a:endParaRPr>
          </a:p>
          <a:p>
            <a:pPr marL="114300" marR="0" lvl="2" indent="0" algn="l" defTabSz="914400" rtl="0" eaLnBrk="1" fontAlgn="base" latinLnBrk="0" hangingPunct="1">
              <a:lnSpc>
                <a:spcPct val="140000"/>
              </a:lnSpc>
              <a:spcBef>
                <a:spcPct val="0"/>
              </a:spcBef>
              <a:spcAft>
                <a:spcPct val="0"/>
              </a:spcAft>
              <a:buClrTx/>
              <a:buSzTx/>
              <a:buFont typeface="Arial" panose="020B0604020202020204" pitchFamily="34" charset="0"/>
              <a:buNone/>
              <a:defRPr/>
            </a:pPr>
            <a:r>
              <a:rPr lang="zh-CN" altLang="en-US" sz="1800">
                <a:latin typeface="Arial" panose="020B0604020202020204" pitchFamily="34" charset="0"/>
                <a:sym typeface="+mn-ea"/>
              </a:rPr>
              <a:t>      user-item interactions</a:t>
            </a:r>
            <a:endParaRPr lang="zh-CN" altLang="en-US" sz="1800">
              <a:latin typeface="Arial" panose="020B0604020202020204" pitchFamily="34" charset="0"/>
              <a:sym typeface="+mn-ea"/>
            </a:endParaRPr>
          </a:p>
          <a:p>
            <a:pPr marL="114300" marR="0" lvl="2" indent="0" algn="l"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lang="zh-CN" altLang="en-US" sz="1800">
              <a:latin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zh-CN" altLang="en-US" sz="1800">
                <a:latin typeface="Arial" panose="020B0604020202020204" pitchFamily="34" charset="0"/>
                <a:sym typeface="+mn-ea"/>
              </a:rPr>
              <a:t>have difficulties in reflecting a user</a:t>
            </a:r>
            <a:r>
              <a:rPr lang="en-US" altLang="zh-CN" sz="1800">
                <a:latin typeface="Arial" panose="020B0604020202020204" pitchFamily="34" charset="0"/>
                <a:sym typeface="+mn-ea"/>
              </a:rPr>
              <a:t>'</a:t>
            </a:r>
            <a:r>
              <a:rPr lang="zh-CN" altLang="en-US" sz="1800">
                <a:latin typeface="Arial" panose="020B0604020202020204" pitchFamily="34" charset="0"/>
                <a:sym typeface="+mn-ea"/>
              </a:rPr>
              <a:t>s interests in real time</a:t>
            </a:r>
            <a:endParaRPr lang="zh-CN" altLang="en-US" sz="1800">
              <a:latin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endParaRPr lang="zh-CN" altLang="en-US" sz="1800">
              <a:latin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zh-CN" altLang="en-US" sz="1800">
                <a:latin typeface="Arial" panose="020B0604020202020204" pitchFamily="34" charset="0"/>
                <a:sym typeface="+mn-ea"/>
              </a:rPr>
              <a:t>ignore the news profile</a:t>
            </a:r>
            <a:endParaRPr lang="zh-CN" altLang="en-US" sz="1800">
              <a:latin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endParaRPr lang="zh-CN" altLang="en-US" sz="1800">
              <a:latin typeface="Arial" panose="020B0604020202020204" pitchFamily="34" charset="0"/>
              <a:sym typeface="+mn-ea"/>
            </a:endParaRPr>
          </a:p>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zh-CN" altLang="en-US" sz="1800">
                <a:latin typeface="Arial" panose="020B0604020202020204" pitchFamily="34" charset="0"/>
                <a:sym typeface="+mn-ea"/>
              </a:rPr>
              <a:t>can not consider the influence of sequential information of a user</a:t>
            </a:r>
            <a:r>
              <a:rPr lang="en-US" altLang="zh-CN" sz="1800">
                <a:latin typeface="Arial" panose="020B0604020202020204" pitchFamily="34" charset="0"/>
                <a:sym typeface="+mn-ea"/>
              </a:rPr>
              <a:t>'</a:t>
            </a:r>
            <a:r>
              <a:rPr lang="zh-CN" altLang="en-US" sz="1800">
                <a:latin typeface="Arial" panose="020B0604020202020204" pitchFamily="34" charset="0"/>
                <a:sym typeface="+mn-ea"/>
              </a:rPr>
              <a:t>s clicked news</a:t>
            </a:r>
            <a:endParaRPr kumimoji="0" lang="zh-CN" altLang="en-US" sz="1800" b="0" i="0" u="none" strike="noStrike" kern="1200" cap="none" spc="0" normalizeH="0" baseline="0">
              <a:solidFill>
                <a:schemeClr val="tx1"/>
              </a:solidFill>
              <a:latin typeface="Arial" panose="020B0604020202020204" pitchFamily="34" charset="0"/>
              <a:cs typeface="+mn-cs"/>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400000">
            <a:off x="2039938" y="-1798637"/>
            <a:ext cx="685800" cy="472122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椭圆 1"/>
          <p:cNvSpPr/>
          <p:nvPr/>
        </p:nvSpPr>
        <p:spPr>
          <a:xfrm>
            <a:off x="265113" y="61913"/>
            <a:ext cx="1000125" cy="1000125"/>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 name="组合 2"/>
          <p:cNvGrpSpPr/>
          <p:nvPr/>
        </p:nvGrpSpPr>
        <p:grpSpPr>
          <a:xfrm>
            <a:off x="378986" y="305518"/>
            <a:ext cx="772464" cy="514462"/>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charset="-122"/>
                <a:cs typeface="+mn-cs"/>
              </a:endParaRPr>
            </a:p>
          </p:txBody>
        </p:sp>
      </p:grpSp>
      <p:sp>
        <p:nvSpPr>
          <p:cNvPr id="2055" name="文本框 11"/>
          <p:cNvSpPr txBox="1"/>
          <p:nvPr/>
        </p:nvSpPr>
        <p:spPr>
          <a:xfrm>
            <a:off x="1803400" y="317500"/>
            <a:ext cx="1550988" cy="508000"/>
          </a:xfrm>
          <a:prstGeom prst="rect">
            <a:avLst/>
          </a:prstGeom>
          <a:noFill/>
          <a:ln w="9525">
            <a:noFill/>
          </a:ln>
        </p:spPr>
        <p:txBody>
          <a:bodyPr wrap="none">
            <a:spAutoFit/>
          </a:bodyPr>
          <a:p>
            <a:pPr eaLnBrk="1" hangingPunct="1"/>
            <a:r>
              <a:rPr lang="en-US" altLang="zh-CN" sz="2700" dirty="0">
                <a:solidFill>
                  <a:schemeClr val="bg1"/>
                </a:solidFill>
                <a:latin typeface="Arial" panose="020B0604020202020204" pitchFamily="34" charset="0"/>
              </a:rPr>
              <a:t>Proposal</a:t>
            </a:r>
            <a:endParaRPr lang="zh-CN" altLang="en-US" sz="2700" dirty="0">
              <a:solidFill>
                <a:schemeClr val="bg1"/>
              </a:solidFill>
              <a:latin typeface="Arial" panose="020B0604020202020204" pitchFamily="34" charset="0"/>
            </a:endParaRPr>
          </a:p>
        </p:txBody>
      </p:sp>
      <p:sp>
        <p:nvSpPr>
          <p:cNvPr id="2058" name="文本框 2"/>
          <p:cNvSpPr txBox="1"/>
          <p:nvPr/>
        </p:nvSpPr>
        <p:spPr>
          <a:xfrm>
            <a:off x="873125" y="981075"/>
            <a:ext cx="2639695" cy="553085"/>
          </a:xfrm>
          <a:prstGeom prst="rect">
            <a:avLst/>
          </a:prstGeom>
          <a:noFill/>
          <a:ln w="9525">
            <a:noFill/>
          </a:ln>
        </p:spPr>
        <p:txBody>
          <a:bodyPr wrap="square">
            <a:spAutoFit/>
          </a:bodyPr>
          <a:p>
            <a:pPr eaLnBrk="1" hangingPunct="1">
              <a:lnSpc>
                <a:spcPct val="150000"/>
              </a:lnSpc>
              <a:buFont typeface="Arial" panose="020B0604020202020204" pitchFamily="34" charset="0"/>
              <a:buNone/>
            </a:pPr>
            <a:r>
              <a:rPr lang="en-US" sz="2000" b="1" dirty="0">
                <a:solidFill>
                  <a:srgbClr val="4B649F"/>
                </a:solidFill>
                <a:latin typeface="Arial" panose="020B0604020202020204" pitchFamily="34" charset="0"/>
                <a:sym typeface="+mn-ea"/>
              </a:rPr>
              <a:t>DAN</a:t>
            </a:r>
            <a:endParaRPr lang="en-US" sz="2000" dirty="0">
              <a:solidFill>
                <a:srgbClr val="4B649F"/>
              </a:solidFill>
              <a:latin typeface="Arial" panose="020B0604020202020204" pitchFamily="34" charset="0"/>
            </a:endParaRPr>
          </a:p>
        </p:txBody>
      </p:sp>
      <p:sp>
        <p:nvSpPr>
          <p:cNvPr id="89" name="矩形 88"/>
          <p:cNvSpPr/>
          <p:nvPr/>
        </p:nvSpPr>
        <p:spPr>
          <a:xfrm>
            <a:off x="549275" y="1177925"/>
            <a:ext cx="195263" cy="20161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0" name="矩形 89"/>
          <p:cNvSpPr/>
          <p:nvPr/>
        </p:nvSpPr>
        <p:spPr>
          <a:xfrm>
            <a:off x="606425" y="1217613"/>
            <a:ext cx="195263" cy="201613"/>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aphicFrame>
        <p:nvGraphicFramePr>
          <p:cNvPr id="2051" name="对象 14"/>
          <p:cNvGraphicFramePr>
            <a:graphicFrameLocks noChangeAspect="1"/>
          </p:cNvGraphicFramePr>
          <p:nvPr/>
        </p:nvGraphicFramePr>
        <p:xfrm>
          <a:off x="6546850" y="3362325"/>
          <a:ext cx="114300" cy="177800"/>
        </p:xfrm>
        <a:graphic>
          <a:graphicData uri="http://schemas.openxmlformats.org/presentationml/2006/ole">
            <mc:AlternateContent xmlns:mc="http://schemas.openxmlformats.org/markup-compatibility/2006">
              <mc:Choice xmlns:v="urn:schemas-microsoft-com:vml" Requires="v">
                <p:oleObj spid="_x0000_s3081" name="" r:id="rId1" imgW="114300" imgH="177800" progId="Equation.DSMT4">
                  <p:embed/>
                </p:oleObj>
              </mc:Choice>
              <mc:Fallback>
                <p:oleObj name="" r:id="rId1" imgW="114300" imgH="177800" progId="Equation.DSMT4">
                  <p:embed/>
                  <p:pic>
                    <p:nvPicPr>
                      <p:cNvPr id="0" name="图片 3080"/>
                      <p:cNvPicPr/>
                      <p:nvPr/>
                    </p:nvPicPr>
                    <p:blipFill>
                      <a:blip r:embed="rId2"/>
                      <a:stretch>
                        <a:fillRect/>
                      </a:stretch>
                    </p:blipFill>
                    <p:spPr>
                      <a:xfrm>
                        <a:off x="6546850" y="3362325"/>
                        <a:ext cx="114300" cy="177800"/>
                      </a:xfrm>
                      <a:prstGeom prst="rect">
                        <a:avLst/>
                      </a:prstGeom>
                      <a:noFill/>
                      <a:ln w="38100">
                        <a:noFill/>
                        <a:miter/>
                      </a:ln>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3" imgW="914400" imgH="215900" progId="Equation.KSEE3">
                  <p:embed/>
                </p:oleObj>
              </mc:Choice>
              <mc:Fallback>
                <p:oleObj name="" r:id="rId3" imgW="914400" imgH="215900" progId="Equation.KSEE3">
                  <p:embed/>
                  <p:pic>
                    <p:nvPicPr>
                      <p:cNvPr id="0" name="图片 2048"/>
                      <p:cNvPicPr/>
                      <p:nvPr/>
                    </p:nvPicPr>
                    <p:blipFill>
                      <a:blip r:embed="rId4"/>
                      <a:stretch>
                        <a:fillRect/>
                      </a:stretch>
                    </p:blipFill>
                    <p:spPr>
                      <a:xfrm>
                        <a:off x="4114800" y="3321050"/>
                        <a:ext cx="914400" cy="215900"/>
                      </a:xfrm>
                      <a:prstGeom prst="rect">
                        <a:avLst/>
                      </a:prstGeom>
                    </p:spPr>
                  </p:pic>
                </p:oleObj>
              </mc:Fallback>
            </mc:AlternateContent>
          </a:graphicData>
        </a:graphic>
      </p:graphicFrame>
      <p:sp>
        <p:nvSpPr>
          <p:cNvPr id="16" name="文本框 44"/>
          <p:cNvSpPr txBox="1">
            <a:spLocks noChangeArrowheads="1"/>
          </p:cNvSpPr>
          <p:nvPr/>
        </p:nvSpPr>
        <p:spPr bwMode="auto">
          <a:xfrm>
            <a:off x="969645" y="1383665"/>
            <a:ext cx="7860030" cy="86550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marR="0" lvl="2" indent="-342900" algn="l" defTabSz="914400" rtl="0" eaLnBrk="1" fontAlgn="base" latinLnBrk="0" hangingPunct="1">
              <a:lnSpc>
                <a:spcPct val="140000"/>
              </a:lnSpc>
              <a:spcBef>
                <a:spcPct val="0"/>
              </a:spcBef>
              <a:spcAft>
                <a:spcPct val="0"/>
              </a:spcAft>
              <a:buClrTx/>
              <a:buSzTx/>
              <a:buFont typeface="Arial" panose="020B0604020202020204" pitchFamily="34" charset="0"/>
              <a:buChar char="•"/>
              <a:defRPr/>
            </a:pPr>
            <a:r>
              <a:rPr lang="en-US" altLang="zh-CN" sz="1800">
                <a:latin typeface="Arial" panose="020B0604020202020204" pitchFamily="34" charset="0"/>
                <a:sym typeface="+mn-ea"/>
              </a:rPr>
              <a:t>DAN uses three components for capturing the dynamic of news and user's interest, and recommend news to users.</a:t>
            </a:r>
            <a:endParaRPr kumimoji="0" lang="en-US" altLang="zh-CN" sz="1800" b="0" i="0" u="none" strike="noStrike" kern="1200" cap="none" spc="0" normalizeH="0" baseline="0">
              <a:solidFill>
                <a:schemeClr val="tx1"/>
              </a:solidFill>
              <a:latin typeface="Arial" panose="020B0604020202020204" pitchFamily="34" charset="0"/>
              <a:cs typeface="+mn-cs"/>
              <a:sym typeface="+mn-ea"/>
            </a:endParaRPr>
          </a:p>
        </p:txBody>
      </p:sp>
      <p:pic>
        <p:nvPicPr>
          <p:cNvPr id="20" name="图片 19"/>
          <p:cNvPicPr>
            <a:picLocks noChangeAspect="1"/>
          </p:cNvPicPr>
          <p:nvPr/>
        </p:nvPicPr>
        <p:blipFill>
          <a:blip r:embed="rId5"/>
          <a:stretch>
            <a:fillRect/>
          </a:stretch>
        </p:blipFill>
        <p:spPr>
          <a:xfrm>
            <a:off x="549910" y="2110740"/>
            <a:ext cx="8279765" cy="4746625"/>
          </a:xfrm>
          <a:prstGeom prst="rect">
            <a:avLst/>
          </a:prstGeom>
        </p:spPr>
      </p:pic>
      <p:sp>
        <p:nvSpPr>
          <p:cNvPr id="21" name="矩形 20"/>
          <p:cNvSpPr/>
          <p:nvPr/>
        </p:nvSpPr>
        <p:spPr>
          <a:xfrm>
            <a:off x="873760" y="3811270"/>
            <a:ext cx="3049270" cy="1456055"/>
          </a:xfrm>
          <a:prstGeom prst="rect">
            <a:avLst/>
          </a:prstGeom>
          <a:noFill/>
          <a:ln w="25400">
            <a:solidFill>
              <a:srgbClr val="FF0000"/>
            </a:solidFill>
            <a:prstDash val="sysDot"/>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3330</Words>
  <Application>WPS 演示</Application>
  <PresentationFormat>宽屏</PresentationFormat>
  <Paragraphs>193</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16</vt:i4>
      </vt:variant>
      <vt:variant>
        <vt:lpstr>幻灯片标题</vt:lpstr>
      </vt:variant>
      <vt:variant>
        <vt:i4>18</vt:i4>
      </vt:variant>
    </vt:vector>
  </HeadingPairs>
  <TitlesOfParts>
    <vt:vector size="47" baseType="lpstr">
      <vt:lpstr>Arial</vt:lpstr>
      <vt:lpstr>宋体</vt:lpstr>
      <vt:lpstr>Wingdings</vt:lpstr>
      <vt:lpstr>Calibri</vt:lpstr>
      <vt:lpstr>微软雅黑</vt:lpstr>
      <vt:lpstr>Andalus</vt:lpstr>
      <vt:lpstr>华文细黑</vt:lpstr>
      <vt:lpstr>Arial Unicode MS</vt:lpstr>
      <vt:lpstr>Calibri Light</vt:lpstr>
      <vt:lpstr>华文楷体</vt:lpstr>
      <vt:lpstr>华文仿宋</vt:lpstr>
      <vt:lpstr>Wingdings</vt:lpstr>
      <vt:lpstr>Office 主题</vt:lpstr>
      <vt:lpstr>Equation.DSMT4</vt:lpstr>
      <vt:lpstr>Equation.KSEE3</vt:lpstr>
      <vt:lpstr>Equation.DSMT4</vt:lpstr>
      <vt:lpstr>Equation.KSEE3</vt:lpstr>
      <vt:lpstr>Equation.DSMT4</vt:lpstr>
      <vt:lpstr>Equation.KSEE3</vt:lpstr>
      <vt:lpstr>Equation.DSMT4</vt:lpstr>
      <vt:lpstr>Equation.KSEE3</vt:lpstr>
      <vt:lpstr>Equation.KSEE3</vt:lpstr>
      <vt:lpstr>Equation.DSMT4</vt:lpstr>
      <vt:lpstr>Equation.KSEE3</vt:lpstr>
      <vt:lpstr>Equation.DSMT4</vt:lpstr>
      <vt:lpstr>Equation.KSEE3</vt:lpstr>
      <vt:lpstr>Equation.DSMT4</vt:lpstr>
      <vt:lpstr>Equation.KSEE3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zqn</dc:creator>
  <cp:lastModifiedBy>zqn</cp:lastModifiedBy>
  <cp:revision>157</cp:revision>
  <dcterms:created xsi:type="dcterms:W3CDTF">2015-05-05T08:02:00Z</dcterms:created>
  <dcterms:modified xsi:type="dcterms:W3CDTF">2018-11-14T09:14:05Z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