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1" r:id="rId10"/>
    <p:sldId id="274" r:id="rId11"/>
    <p:sldId id="273" r:id="rId12"/>
    <p:sldId id="258" r:id="rId13"/>
    <p:sldId id="26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77233" autoAdjust="0"/>
  </p:normalViewPr>
  <p:slideViewPr>
    <p:cSldViewPr snapToGrid="0">
      <p:cViewPr varScale="1">
        <p:scale>
          <a:sx n="87" d="100"/>
          <a:sy n="87" d="100"/>
        </p:scale>
        <p:origin x="36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57925-F009-48D5-AD9D-92CDDEFD9F54}" type="datetimeFigureOut">
              <a:rPr lang="en-CA" smtClean="0"/>
              <a:t>2020-02-28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3634C-BBF5-406A-88B6-434FA53993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4442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Before Meeting Open</a:t>
            </a:r>
          </a:p>
          <a:p>
            <a:pPr marL="228600" indent="-228600">
              <a:buAutoNum type="arabicPeriod"/>
            </a:pPr>
            <a:r>
              <a:rPr lang="en-CA" dirty="0" err="1"/>
              <a:t>Matlab</a:t>
            </a:r>
            <a:r>
              <a:rPr lang="en-CA" dirty="0"/>
              <a:t>, Exercise 4</a:t>
            </a:r>
          </a:p>
          <a:p>
            <a:pPr marL="228600" indent="-228600">
              <a:buAutoNum type="arabicPeriod"/>
            </a:pPr>
            <a:r>
              <a:rPr lang="en-CA" dirty="0"/>
              <a:t>3Blue1Brown video</a:t>
            </a:r>
          </a:p>
          <a:p>
            <a:pPr marL="228600" indent="-228600">
              <a:buAutoNum type="arabicPeriod"/>
            </a:pPr>
            <a:r>
              <a:rPr lang="en-CA" dirty="0"/>
              <a:t>Nvidia Course – start GPU Exercise 5 + load DIGITS</a:t>
            </a:r>
          </a:p>
          <a:p>
            <a:pPr marL="228600" indent="-228600">
              <a:buAutoNum type="arabicPeriod"/>
            </a:pPr>
            <a:r>
              <a:rPr lang="en-CA" dirty="0"/>
              <a:t>Notepad++: Modified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33634C-BBF5-406A-88B6-434FA5399328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8827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26740-D826-4DBE-A7B2-1EBB855D76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3C249E-2D09-45C6-BBE5-B3B03CE11A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41B51-B104-4A74-99A1-69EE8BFE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BB8D5-FCBC-46D6-BDA3-C540630BC928}" type="datetimeFigureOut">
              <a:rPr lang="en-CA" smtClean="0"/>
              <a:t>2020-02-28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5E870-A88B-4E42-8F3F-04A220F5E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41051-7183-47F9-813A-F4ED0FF49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D4536-CF36-4FBB-878E-E988717EF0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3227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72F81-8AEC-474E-B102-8911050C4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2BDEA1-F83E-49EC-88D0-636CF84C8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B4FD8-C233-4252-B2CC-387A93D01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BB8D5-FCBC-46D6-BDA3-C540630BC928}" type="datetimeFigureOut">
              <a:rPr lang="en-CA" smtClean="0"/>
              <a:t>2020-02-28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BC98D-454E-46D4-AC49-209E604D9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96EB1-AAAF-4C6F-BC76-0C8D87B5C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D4536-CF36-4FBB-878E-E988717EF0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3106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A74668-124B-4D2C-80F1-E93E66F9E1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CAE025-0896-4C7C-AF19-BE58B95B0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1726C-0A98-42EB-900B-DEB2144FB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BB8D5-FCBC-46D6-BDA3-C540630BC928}" type="datetimeFigureOut">
              <a:rPr lang="en-CA" smtClean="0"/>
              <a:t>2020-02-28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A374C-0C40-4C18-91E5-70406B003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55DE3-F37A-452A-90B6-3B8D50EAA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D4536-CF36-4FBB-878E-E988717EF0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9049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17B4D-5365-48C7-A461-52623C884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65547-C312-44EE-BB65-AF6BD7193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DC088-4BF7-482E-8619-B58E6CE00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BB8D5-FCBC-46D6-BDA3-C540630BC928}" type="datetimeFigureOut">
              <a:rPr lang="en-CA" smtClean="0"/>
              <a:t>2020-02-28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E1BAA-2E13-4C09-BB2C-7DBB849E4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68A2A-6F34-4C93-AEB7-5293525DB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D4536-CF36-4FBB-878E-E988717EF0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4597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6F4B1-9913-42F0-872D-63FBEC721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F1126-8D68-433B-BCD4-316683143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E0D3B-08E0-484D-A121-7E0219BE6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BB8D5-FCBC-46D6-BDA3-C540630BC928}" type="datetimeFigureOut">
              <a:rPr lang="en-CA" smtClean="0"/>
              <a:t>2020-02-28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C5AAF-C709-418E-BAC5-F7FE4FB1F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83465-83FE-4F1D-AC17-E37D4F18D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D4536-CF36-4FBB-878E-E988717EF0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377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8565D-BA2A-4BFF-8BDF-09BA550B8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FFFC6-BB4B-4946-A82A-9C7F567404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1FD53-73C5-4132-87AF-15A17AD85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85FB3-1F94-4507-9F53-1BBB528EB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BB8D5-FCBC-46D6-BDA3-C540630BC928}" type="datetimeFigureOut">
              <a:rPr lang="en-CA" smtClean="0"/>
              <a:t>2020-02-28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6AAE8-3A78-4CAF-B75F-568A725AE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A3DB20-1210-4187-80A7-9AA1DAC31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D4536-CF36-4FBB-878E-E988717EF0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6743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88049-3F10-4730-8B67-69BF5C617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F3349-734E-4BCF-A794-5F34A7605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A86381-23B3-458B-8D64-1A5319618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3637AA-7A14-4FE5-8F86-843DD7281C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77BB3A-01EF-45C9-8EF6-4A14435EF6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21E110-CCDA-43D3-9814-FA47E4A7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BB8D5-FCBC-46D6-BDA3-C540630BC928}" type="datetimeFigureOut">
              <a:rPr lang="en-CA" smtClean="0"/>
              <a:t>2020-02-28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EF3C0F-012E-4971-8277-D6E58D101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57DEF8-C3D7-45AB-8633-0ADD02E4F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D4536-CF36-4FBB-878E-E988717EF0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79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3D908-637A-4FB6-8730-EAF5D5810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3A7ABE-DD27-4858-96E6-2AA2D0CAD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BB8D5-FCBC-46D6-BDA3-C540630BC928}" type="datetimeFigureOut">
              <a:rPr lang="en-CA" smtClean="0"/>
              <a:t>2020-02-28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CB571A-CB67-4658-9517-4D53AE999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99020D-33CC-4255-81F4-45ED0129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D4536-CF36-4FBB-878E-E988717EF0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301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3A38A3-8A1A-478C-BF46-99B97E011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BB8D5-FCBC-46D6-BDA3-C540630BC928}" type="datetimeFigureOut">
              <a:rPr lang="en-CA" smtClean="0"/>
              <a:t>2020-02-28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14C22A-D86C-4036-ACD0-CF679EF00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BF3E36-36D8-4AFA-9C43-051AAAAF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D4536-CF36-4FBB-878E-E988717EF0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1864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1B494-12F6-4406-816A-0F0091A1F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567AB-6522-4D85-B122-B76D97A07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6C4CCD-5A2B-4053-AF39-DD12B1982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39B81-BFCA-4766-9C23-4AF57B523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BB8D5-FCBC-46D6-BDA3-C540630BC928}" type="datetimeFigureOut">
              <a:rPr lang="en-CA" smtClean="0"/>
              <a:t>2020-02-28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67CBE-02AD-4AF2-B3CA-33B87197E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27EBD-1D3E-4C9A-AB87-2B4D5B4E3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D4536-CF36-4FBB-878E-E988717EF0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3860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BA502-876B-4272-BF05-8C3E54EAB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C36AD6-4594-475F-8155-812B30C1CE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A7CE8D-0770-4C55-8C1F-DADF71B63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5ED5C-E778-4984-BB46-E74E61B83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BB8D5-FCBC-46D6-BDA3-C540630BC928}" type="datetimeFigureOut">
              <a:rPr lang="en-CA" smtClean="0"/>
              <a:t>2020-02-28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62419-B0AF-4AFE-A896-EF6DC174C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81C8BC-A432-4790-82A5-16B2AE720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D4536-CF36-4FBB-878E-E988717EF0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5508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1B95E2-2A69-437B-B28D-0CDD0113C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1C078-8210-4D31-9D14-8140E9EE3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7F483-50DE-4D8D-AD0A-F58F2B69C6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BB8D5-FCBC-46D6-BDA3-C540630BC928}" type="datetimeFigureOut">
              <a:rPr lang="en-CA" smtClean="0"/>
              <a:t>2020-02-28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3FB02-8D32-4BB0-9551-781FC00A86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EFFFA-AD84-42F2-BEB0-F01528DE45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D4536-CF36-4FBB-878E-E988717EF0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463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nvidia.com/digit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vidia.com/en-us/deep-learning-ai/educatio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3.xml"/><Relationship Id="rId7" Type="http://schemas.openxmlformats.org/officeDocument/2006/relationships/image" Target="../media/image8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2.png"/><Relationship Id="rId5" Type="http://schemas.openxmlformats.org/officeDocument/2006/relationships/tags" Target="../tags/tag5.xml"/><Relationship Id="rId10" Type="http://schemas.openxmlformats.org/officeDocument/2006/relationships/image" Target="../media/image11.png"/><Relationship Id="rId4" Type="http://schemas.openxmlformats.org/officeDocument/2006/relationships/tags" Target="../tags/tag4.xml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8.xml"/><Relationship Id="rId7" Type="http://schemas.openxmlformats.org/officeDocument/2006/relationships/image" Target="../media/image13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7.png"/><Relationship Id="rId5" Type="http://schemas.openxmlformats.org/officeDocument/2006/relationships/tags" Target="../tags/tag10.xml"/><Relationship Id="rId10" Type="http://schemas.openxmlformats.org/officeDocument/2006/relationships/image" Target="../media/image16.png"/><Relationship Id="rId4" Type="http://schemas.openxmlformats.org/officeDocument/2006/relationships/tags" Target="../tags/tag9.xml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hyperlink" Target="https://github.com/vkosuri/CourseraMachineLearning/blob/master/home/week-5/lectures/notes.pdf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lg3gGewQ5U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82F8E-4F56-4B57-9593-27D15B54A4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Neural Networks: Learning (Week 5)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F520DD-B96D-4E7F-AF22-F74AD8E285FB}"/>
              </a:ext>
            </a:extLst>
          </p:cNvPr>
          <p:cNvSpPr/>
          <p:nvPr/>
        </p:nvSpPr>
        <p:spPr>
          <a:xfrm>
            <a:off x="1915934" y="4075586"/>
            <a:ext cx="8360131" cy="486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Coursera – Machine Learning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F3869D-D983-4088-A149-39CBDA805AC7}"/>
              </a:ext>
            </a:extLst>
          </p:cNvPr>
          <p:cNvSpPr/>
          <p:nvPr/>
        </p:nvSpPr>
        <p:spPr>
          <a:xfrm>
            <a:off x="1915934" y="4814850"/>
            <a:ext cx="8360131" cy="57340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3 Blue, 1 Brown – Intuition of Backpropagation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644982-6A50-42B0-B937-CCD4C93FD724}"/>
              </a:ext>
            </a:extLst>
          </p:cNvPr>
          <p:cNvSpPr/>
          <p:nvPr/>
        </p:nvSpPr>
        <p:spPr>
          <a:xfrm>
            <a:off x="1915934" y="5640962"/>
            <a:ext cx="8360131" cy="4687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NVIDIA – Deep Networks</a:t>
            </a:r>
          </a:p>
        </p:txBody>
      </p:sp>
    </p:spTree>
    <p:extLst>
      <p:ext uri="{BB962C8B-B14F-4D97-AF65-F5344CB8AC3E}">
        <p14:creationId xmlns:p14="http://schemas.microsoft.com/office/powerpoint/2010/main" val="872842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483B7-6025-4088-AFAB-78265AA63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MNINTS Data Set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C2AD7-1A96-498D-992D-D807C27FE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257"/>
            <a:ext cx="10951029" cy="496388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CA" dirty="0"/>
              <a:t>Implement Backpropagation Loop</a:t>
            </a:r>
          </a:p>
          <a:p>
            <a:pPr lvl="1"/>
            <a:r>
              <a:rPr lang="en-CA" dirty="0"/>
              <a:t>calculate the gradient</a:t>
            </a:r>
          </a:p>
          <a:p>
            <a:pPr lvl="2"/>
            <a:r>
              <a:rPr lang="en-CA" dirty="0"/>
              <a:t>implement Sigmoid gradient function first to help</a:t>
            </a:r>
          </a:p>
          <a:p>
            <a:pPr lvl="1"/>
            <a:r>
              <a:rPr lang="en-CA" dirty="0"/>
              <a:t>check gradients to confirm</a:t>
            </a:r>
          </a:p>
          <a:p>
            <a:pPr lvl="1"/>
            <a:r>
              <a:rPr lang="en-CA" dirty="0"/>
              <a:t>add regularization</a:t>
            </a:r>
          </a:p>
          <a:p>
            <a:pPr lvl="1"/>
            <a:r>
              <a:rPr lang="en-CA" dirty="0"/>
              <a:t>use optimizer (ex </a:t>
            </a:r>
            <a:r>
              <a:rPr lang="en-CA" dirty="0" err="1"/>
              <a:t>fmincg</a:t>
            </a:r>
            <a:r>
              <a:rPr lang="en-CA" dirty="0"/>
              <a:t>) to minimize cost</a:t>
            </a:r>
          </a:p>
          <a:p>
            <a:pPr marL="514350" indent="-514350">
              <a:buFont typeface="+mj-lt"/>
              <a:buAutoNum type="arabicPeriod" startAt="4"/>
            </a:pPr>
            <a:endParaRPr lang="en-CA" dirty="0"/>
          </a:p>
          <a:p>
            <a:pPr marL="514350" indent="-514350">
              <a:buFont typeface="+mj-lt"/>
              <a:buAutoNum type="arabicPeriod" startAt="4"/>
            </a:pPr>
            <a:r>
              <a:rPr lang="en-CA" dirty="0"/>
              <a:t>Initialize parameters (theta) with random weights </a:t>
            </a:r>
          </a:p>
          <a:p>
            <a:pPr lvl="1"/>
            <a:r>
              <a:rPr lang="en-CA" dirty="0"/>
              <a:t>Critical – look at result without</a:t>
            </a:r>
          </a:p>
          <a:p>
            <a:pPr marL="514350" indent="-514350">
              <a:buFont typeface="+mj-lt"/>
              <a:buAutoNum type="arabicPeriod" startAt="4"/>
            </a:pPr>
            <a:endParaRPr lang="en-CA" dirty="0"/>
          </a:p>
          <a:p>
            <a:pPr marL="514350" indent="-514350">
              <a:buFont typeface="+mj-lt"/>
              <a:buAutoNum type="arabicPeriod" startAt="4"/>
            </a:pPr>
            <a:r>
              <a:rPr lang="en-CA" dirty="0"/>
              <a:t>Visualize the Hidden Layer</a:t>
            </a:r>
          </a:p>
          <a:p>
            <a:pPr marL="514350" indent="-514350">
              <a:buFont typeface="+mj-lt"/>
              <a:buAutoNum type="arabicPeriod" startAt="4"/>
            </a:pPr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EE4C75-D220-49BA-A826-2E0D37E1F5A1}"/>
              </a:ext>
            </a:extLst>
          </p:cNvPr>
          <p:cNvSpPr/>
          <p:nvPr/>
        </p:nvSpPr>
        <p:spPr>
          <a:xfrm>
            <a:off x="8984609" y="121844"/>
            <a:ext cx="3036813" cy="486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Coursera –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522169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483B7-6025-4088-AFAB-78265AA63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MNINTS Data Set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C2AD7-1A96-498D-992D-D807C27FE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257"/>
            <a:ext cx="10951029" cy="496388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Backpropagation Loop: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/>
              <a:t>Set input to the current training ex and perform feedforward pass to compute activations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/>
              <a:t>Calculate output layer’s deltas using true label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/>
              <a:t>Calculate hidden layer’s deltas using gradient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/>
              <a:t>Accumulate gradient of layers together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/>
              <a:t>Normalize to get the NN Cost function’s gradient</a:t>
            </a:r>
          </a:p>
          <a:p>
            <a:pPr marL="971550" lvl="1" indent="-514350">
              <a:buFont typeface="+mj-lt"/>
              <a:buAutoNum type="arabicPeriod"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514350" indent="-514350">
              <a:buFont typeface="+mj-lt"/>
              <a:buAutoNum type="arabicPeriod" startAt="7"/>
            </a:pPr>
            <a:endParaRPr lang="en-CA" dirty="0"/>
          </a:p>
          <a:p>
            <a:pPr marL="514350" indent="-514350">
              <a:buFont typeface="+mj-lt"/>
              <a:buAutoNum type="arabicPeriod" startAt="7"/>
            </a:pPr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EE4C75-D220-49BA-A826-2E0D37E1F5A1}"/>
              </a:ext>
            </a:extLst>
          </p:cNvPr>
          <p:cNvSpPr/>
          <p:nvPr/>
        </p:nvSpPr>
        <p:spPr>
          <a:xfrm>
            <a:off x="8984609" y="121844"/>
            <a:ext cx="3036813" cy="486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Coursera –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506460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83A2485-2846-43F4-AFB6-9FD8895869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05" y="497149"/>
            <a:ext cx="12174895" cy="600130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3E4B7C0-AC88-4205-9C3A-8B30C7B817CC}"/>
              </a:ext>
            </a:extLst>
          </p:cNvPr>
          <p:cNvSpPr/>
          <p:nvPr/>
        </p:nvSpPr>
        <p:spPr>
          <a:xfrm>
            <a:off x="9020794" y="125170"/>
            <a:ext cx="3036813" cy="4687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NVIDIA – Deep Networks</a:t>
            </a:r>
          </a:p>
        </p:txBody>
      </p:sp>
    </p:spTree>
    <p:extLst>
      <p:ext uri="{BB962C8B-B14F-4D97-AF65-F5344CB8AC3E}">
        <p14:creationId xmlns:p14="http://schemas.microsoft.com/office/powerpoint/2010/main" val="249834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6560D-4C85-44EF-A3CF-CD9CC9FB2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NVIDIA Deep Neural Networks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6D37-A542-4369-BF1F-3F6157F56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DIGITS is a tool to train deep neural networks from NVIDIA (Deep Learning GPU Training System) that makes it easy to get started</a:t>
            </a:r>
          </a:p>
          <a:p>
            <a:pPr lvl="1"/>
            <a:r>
              <a:rPr lang="en-CA" dirty="0"/>
              <a:t>Select Dataset</a:t>
            </a:r>
          </a:p>
          <a:p>
            <a:pPr lvl="1"/>
            <a:r>
              <a:rPr lang="en-CA" dirty="0"/>
              <a:t>Select DNN Model</a:t>
            </a:r>
          </a:p>
          <a:p>
            <a:pPr lvl="1"/>
            <a:r>
              <a:rPr lang="en-CA" dirty="0"/>
              <a:t>Train </a:t>
            </a:r>
          </a:p>
          <a:p>
            <a:pPr lvl="1"/>
            <a:r>
              <a:rPr lang="en-CA" dirty="0"/>
              <a:t>Test</a:t>
            </a:r>
          </a:p>
          <a:p>
            <a:r>
              <a:rPr lang="en-CA" dirty="0"/>
              <a:t>Works with NVIDIA Caffe and </a:t>
            </a:r>
            <a:r>
              <a:rPr lang="en-CA" dirty="0" err="1"/>
              <a:t>Tensorflow</a:t>
            </a:r>
            <a:r>
              <a:rPr lang="en-CA" dirty="0"/>
              <a:t> frameworks</a:t>
            </a:r>
          </a:p>
          <a:p>
            <a:r>
              <a:rPr lang="en-CA" dirty="0"/>
              <a:t>We can use pre-trained networks for our tasks instead of starting from scratch</a:t>
            </a:r>
          </a:p>
          <a:p>
            <a:r>
              <a:rPr lang="en-CA" dirty="0"/>
              <a:t>Access to multi-GPU systems over the cloud with safety built in – can’t break it!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297DA1-A764-48EA-A962-2621161EA778}"/>
              </a:ext>
            </a:extLst>
          </p:cNvPr>
          <p:cNvSpPr/>
          <p:nvPr/>
        </p:nvSpPr>
        <p:spPr>
          <a:xfrm>
            <a:off x="9020794" y="125170"/>
            <a:ext cx="3036813" cy="4687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NVIDIA – Deep Networks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A9D392-42CE-48A5-8074-C55EDCD744F1}"/>
              </a:ext>
            </a:extLst>
          </p:cNvPr>
          <p:cNvSpPr/>
          <p:nvPr/>
        </p:nvSpPr>
        <p:spPr>
          <a:xfrm>
            <a:off x="1468250" y="6176963"/>
            <a:ext cx="8874963" cy="5558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/>
              <a:t>More Information: </a:t>
            </a:r>
            <a:r>
              <a:rPr lang="en-CA" sz="2800" dirty="0">
                <a:hlinkClick r:id="rId2"/>
              </a:rPr>
              <a:t>https://developer.nvidia.com/digits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256097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CF2B3-762D-42F1-B8D1-C6D170922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GPU Exercise 5: Object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28B5E-E02C-47D0-BEC2-40E061F74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Open DIGITS</a:t>
            </a:r>
          </a:p>
          <a:p>
            <a:pPr lvl="1"/>
            <a:r>
              <a:rPr lang="en-CA" dirty="0"/>
              <a:t>Dogs and Cats Data Set</a:t>
            </a:r>
          </a:p>
          <a:p>
            <a:pPr lvl="2"/>
            <a:r>
              <a:rPr lang="en-CA" dirty="0"/>
              <a:t>Clone Job – look at all settings available</a:t>
            </a:r>
          </a:p>
          <a:p>
            <a:pPr lvl="1"/>
            <a:r>
              <a:rPr lang="en-CA" dirty="0" err="1"/>
              <a:t>AlexNet</a:t>
            </a:r>
            <a:r>
              <a:rPr lang="en-CA" dirty="0"/>
              <a:t> – Customize – Visualize</a:t>
            </a:r>
          </a:p>
          <a:p>
            <a:pPr lvl="2"/>
            <a:r>
              <a:rPr lang="en-CA" dirty="0"/>
              <a:t>Data must flow</a:t>
            </a:r>
          </a:p>
          <a:p>
            <a:pPr lvl="2"/>
            <a:r>
              <a:rPr lang="en-CA" dirty="0"/>
              <a:t>Math Matters</a:t>
            </a:r>
          </a:p>
          <a:p>
            <a:pPr lvl="3"/>
            <a:r>
              <a:rPr lang="en-CA" dirty="0"/>
              <a:t>Replace fully connected layers with a convolution layers -&gt; accept any size image</a:t>
            </a:r>
          </a:p>
          <a:p>
            <a:r>
              <a:rPr lang="en-CA" dirty="0"/>
              <a:t>In </a:t>
            </a:r>
            <a:r>
              <a:rPr lang="en-CA" dirty="0" err="1"/>
              <a:t>Jupyter</a:t>
            </a:r>
            <a:endParaRPr lang="en-CA" dirty="0"/>
          </a:p>
          <a:p>
            <a:pPr lvl="1"/>
            <a:r>
              <a:rPr lang="en-CA" dirty="0"/>
              <a:t>change directory, improvement by looking at whole image</a:t>
            </a:r>
          </a:p>
          <a:p>
            <a:r>
              <a:rPr lang="en-CA" dirty="0"/>
              <a:t>If interest/time, can look at Detect Net/COCO dataset</a:t>
            </a:r>
          </a:p>
          <a:p>
            <a:pPr lvl="3"/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13B530-D270-4E97-BFEA-9ADDE99E3D01}"/>
              </a:ext>
            </a:extLst>
          </p:cNvPr>
          <p:cNvSpPr/>
          <p:nvPr/>
        </p:nvSpPr>
        <p:spPr>
          <a:xfrm>
            <a:off x="9020794" y="125170"/>
            <a:ext cx="3036813" cy="4687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NVIDIA – Deep Networks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75664F-B22C-4B84-96F3-1DBA2483DA0D}"/>
              </a:ext>
            </a:extLst>
          </p:cNvPr>
          <p:cNvSpPr/>
          <p:nvPr/>
        </p:nvSpPr>
        <p:spPr>
          <a:xfrm>
            <a:off x="177553" y="6176963"/>
            <a:ext cx="11806297" cy="5558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/>
              <a:t>More Information: </a:t>
            </a:r>
            <a:r>
              <a:rPr lang="en-CA" sz="2800" dirty="0">
                <a:hlinkClick r:id="rId2"/>
              </a:rPr>
              <a:t>https://www.nvidia.com/en-us/deep-learning-ai/education/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551330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769A68F-209F-48A7-A1EB-D3112516A73A}"/>
              </a:ext>
            </a:extLst>
          </p:cNvPr>
          <p:cNvSpPr/>
          <p:nvPr/>
        </p:nvSpPr>
        <p:spPr>
          <a:xfrm>
            <a:off x="9269394" y="3660921"/>
            <a:ext cx="2833826" cy="156610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CA" sz="2400" dirty="0">
                <a:solidFill>
                  <a:schemeClr val="tx1"/>
                </a:solidFill>
              </a:rPr>
              <a:t>Regularization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AD7FFCB-B1DF-4EA5-85DE-BEC1BD5A2318}"/>
              </a:ext>
            </a:extLst>
          </p:cNvPr>
          <p:cNvSpPr/>
          <p:nvPr/>
        </p:nvSpPr>
        <p:spPr>
          <a:xfrm>
            <a:off x="1908697" y="3660921"/>
            <a:ext cx="7102136" cy="156610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DC72B0-3B81-4BBC-9436-5D8F96ECDF62}"/>
              </a:ext>
            </a:extLst>
          </p:cNvPr>
          <p:cNvSpPr/>
          <p:nvPr/>
        </p:nvSpPr>
        <p:spPr>
          <a:xfrm>
            <a:off x="5156024" y="5580025"/>
            <a:ext cx="6865398" cy="1159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E60A91-FB0F-48CD-9F53-FAC5B66EB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Cost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01473-C3E6-4680-AFE1-9813801F6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4517"/>
            <a:ext cx="10515600" cy="4742446"/>
          </a:xfrm>
        </p:spPr>
        <p:txBody>
          <a:bodyPr/>
          <a:lstStyle/>
          <a:p>
            <a:r>
              <a:rPr lang="en-CA" dirty="0"/>
              <a:t>L is number of layers,     is the number of neurons in layer     (not bias)</a:t>
            </a:r>
          </a:p>
          <a:p>
            <a:r>
              <a:rPr lang="en-CA" i="1" dirty="0"/>
              <a:t>m </a:t>
            </a:r>
            <a:r>
              <a:rPr lang="en-CA" dirty="0"/>
              <a:t>is number of training examples: (x, y) </a:t>
            </a:r>
          </a:p>
          <a:p>
            <a:r>
              <a:rPr lang="en-CA" i="1" dirty="0"/>
              <a:t>K</a:t>
            </a:r>
            <a:r>
              <a:rPr lang="en-CA" dirty="0"/>
              <a:t> classes</a:t>
            </a:r>
          </a:p>
          <a:p>
            <a:r>
              <a:rPr lang="en-CA" dirty="0"/>
              <a:t> </a:t>
            </a:r>
          </a:p>
          <a:p>
            <a:endParaRPr lang="en-CA" i="1" dirty="0"/>
          </a:p>
          <a:p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A55BB2-AFED-4EB2-A5A6-ED62A22BB239}"/>
              </a:ext>
            </a:extLst>
          </p:cNvPr>
          <p:cNvSpPr/>
          <p:nvPr/>
        </p:nvSpPr>
        <p:spPr>
          <a:xfrm>
            <a:off x="8984609" y="121844"/>
            <a:ext cx="3036813" cy="486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Coursera – Machine Learning</a:t>
            </a: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C9E732C2-49FD-4DC1-AC51-8FFB9E2C1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260" y="1908542"/>
            <a:ext cx="3090940" cy="1664352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A6F6D02E-B892-4F23-9BF2-82B37677AF5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72" t="-3" r="51277" b="-22781"/>
          <a:stretch/>
        </p:blipFill>
        <p:spPr>
          <a:xfrm>
            <a:off x="4246367" y="1527715"/>
            <a:ext cx="385868" cy="318782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78E15C3C-82B2-4A3F-A686-A77938EBE43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686" y="1468525"/>
            <a:ext cx="101739" cy="318782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4352C81A-0480-490D-B30D-84F56841AB3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415" y="2977480"/>
            <a:ext cx="2834640" cy="336042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37AC1745-BB04-4D97-B0DF-0587039349C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480" y="6017514"/>
            <a:ext cx="6579410" cy="624068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0ED1A9D1-6FAA-46F5-8713-0FA32DF0ABD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54" y="3816730"/>
            <a:ext cx="8905919" cy="851537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5C6311AE-9794-43C9-A414-C03163BF9F5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429" y="3816730"/>
            <a:ext cx="2850342" cy="851537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CED7962F-A85A-4D82-A12E-0569A1808E94}"/>
              </a:ext>
            </a:extLst>
          </p:cNvPr>
          <p:cNvSpPr txBox="1"/>
          <p:nvPr/>
        </p:nvSpPr>
        <p:spPr>
          <a:xfrm>
            <a:off x="6303551" y="5602840"/>
            <a:ext cx="3948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Recall Logistic Regression Cost Function: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85ABB6-EEE3-482D-9E2B-7B3EAC2D4B57}"/>
              </a:ext>
            </a:extLst>
          </p:cNvPr>
          <p:cNvSpPr txBox="1"/>
          <p:nvPr/>
        </p:nvSpPr>
        <p:spPr>
          <a:xfrm>
            <a:off x="3111621" y="4681270"/>
            <a:ext cx="4696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Costs associated with each neuron</a:t>
            </a:r>
          </a:p>
        </p:txBody>
      </p:sp>
    </p:spTree>
    <p:extLst>
      <p:ext uri="{BB962C8B-B14F-4D97-AF65-F5344CB8AC3E}">
        <p14:creationId xmlns:p14="http://schemas.microsoft.com/office/powerpoint/2010/main" val="3124717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E681B-C4D1-444D-BE95-C62DED8F6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Backpropagation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2C88E-2A63-4E05-A6E3-6126508B9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Minimization of the cost function to find optimal parameters theta</a:t>
            </a:r>
          </a:p>
          <a:p>
            <a:pPr lvl="1"/>
            <a:r>
              <a:rPr lang="en-CA" dirty="0"/>
              <a:t>like gradient descent for logistic regression</a:t>
            </a:r>
          </a:p>
          <a:p>
            <a:r>
              <a:rPr lang="en-CA" dirty="0"/>
              <a:t>For every node </a:t>
            </a:r>
            <a:r>
              <a:rPr lang="en-CA" i="1" dirty="0"/>
              <a:t>j, </a:t>
            </a:r>
            <a:r>
              <a:rPr lang="en-CA" dirty="0"/>
              <a:t>compute the error          ,  and recall:</a:t>
            </a:r>
          </a:p>
          <a:p>
            <a:r>
              <a:rPr lang="en-CA" dirty="0"/>
              <a:t>For the last layer (</a:t>
            </a:r>
            <a:r>
              <a:rPr lang="en-CA" i="1" dirty="0"/>
              <a:t>L</a:t>
            </a:r>
            <a:r>
              <a:rPr lang="en-CA" dirty="0"/>
              <a:t>):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r>
              <a:rPr lang="en-CA" dirty="0"/>
              <a:t>For hidden layers:</a:t>
            </a:r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43ED5E-9467-41A2-A86D-B2118A36D2E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328" b="-2203"/>
          <a:stretch/>
        </p:blipFill>
        <p:spPr>
          <a:xfrm>
            <a:off x="6387688" y="2671572"/>
            <a:ext cx="649926" cy="7574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6279D5-5DF3-4663-97D4-1F469B88124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42341" b="-30710"/>
          <a:stretch/>
        </p:blipFill>
        <p:spPr>
          <a:xfrm>
            <a:off x="9098637" y="2743784"/>
            <a:ext cx="2255163" cy="6130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17E933-AF06-499F-88E3-AEA456BC8E5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420" y="3788373"/>
            <a:ext cx="2856982" cy="6544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95F29C-C0E7-458E-9867-ED87D3588613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01" y="5160231"/>
            <a:ext cx="5331965" cy="5106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EC57C5-E20A-481D-A298-BDC4265122C6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795" y="5160231"/>
            <a:ext cx="5331966" cy="51068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8596814-98F6-4B6D-A9E1-4E788EEE0EE2}"/>
              </a:ext>
            </a:extLst>
          </p:cNvPr>
          <p:cNvSpPr/>
          <p:nvPr/>
        </p:nvSpPr>
        <p:spPr>
          <a:xfrm>
            <a:off x="8984609" y="121844"/>
            <a:ext cx="3036813" cy="486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Coursera –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506931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12205-DEAF-4351-B6A3-7746E8154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Backpropagation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32DF9-3E7E-41CB-805D-D0CEBF00E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Compute the change:</a:t>
            </a:r>
          </a:p>
          <a:p>
            <a:endParaRPr lang="en-CA" dirty="0"/>
          </a:p>
          <a:p>
            <a:r>
              <a:rPr lang="en-CA" dirty="0"/>
              <a:t> Then the partial derivatives terms: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00BC8F-2A52-4D77-92A5-650C6412030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122" y="4068675"/>
            <a:ext cx="5157143" cy="5805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4D0AB9-30C7-4534-9B4A-921738300D8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277" y="5158062"/>
            <a:ext cx="2351657" cy="5805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A782ED-3869-4A98-8A43-57BE5CFF30B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336" y="5311544"/>
            <a:ext cx="1234765" cy="3565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4D9048-1397-40D5-97B6-7C8CFAB8527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322" y="2697355"/>
            <a:ext cx="3398409" cy="912372"/>
          </a:xfrm>
          <a:prstGeom prst="rect">
            <a:avLst/>
          </a:prstGeom>
          <a:ln w="57150"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AD9826-554D-4757-BB3F-EA0442393D9F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694" y="1699938"/>
            <a:ext cx="4388294" cy="63894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CC078C1-6368-4E6A-9A54-D35EFAC03A4F}"/>
              </a:ext>
            </a:extLst>
          </p:cNvPr>
          <p:cNvSpPr/>
          <p:nvPr/>
        </p:nvSpPr>
        <p:spPr>
          <a:xfrm>
            <a:off x="8984609" y="121844"/>
            <a:ext cx="3036813" cy="486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Coursera –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779560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828EF-DC53-4604-95EC-0F942329B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Algorithm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4330F4-A9DD-4D21-9475-99BDA2CCF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81766"/>
            <a:ext cx="10515600" cy="538271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02165B4-2AF0-47A6-9DA9-E6422E99A3BB}"/>
              </a:ext>
            </a:extLst>
          </p:cNvPr>
          <p:cNvSpPr/>
          <p:nvPr/>
        </p:nvSpPr>
        <p:spPr>
          <a:xfrm>
            <a:off x="5328851" y="5382715"/>
            <a:ext cx="6190735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CAEF25-D97F-4785-A7DD-4A324AE168FE}"/>
              </a:ext>
            </a:extLst>
          </p:cNvPr>
          <p:cNvSpPr/>
          <p:nvPr/>
        </p:nvSpPr>
        <p:spPr>
          <a:xfrm>
            <a:off x="8984609" y="121844"/>
            <a:ext cx="3036813" cy="486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Coursera –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602180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9E3AF-9F52-4A9B-AC38-AC9ABA44A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Implementation Note: Random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97136-2115-4BE5-AFA4-4D20AF1C5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When initializing the parameters theta, DO NOT initialize all parameters to zero</a:t>
            </a:r>
          </a:p>
          <a:p>
            <a:pPr lvl="1"/>
            <a:r>
              <a:rPr lang="en-CA" dirty="0"/>
              <a:t>All nodes will update to the same value repeatedly</a:t>
            </a:r>
          </a:p>
          <a:p>
            <a:pPr lvl="2"/>
            <a:r>
              <a:rPr lang="en-CA" dirty="0"/>
              <a:t>Same weights, same deltas, same change</a:t>
            </a:r>
          </a:p>
          <a:p>
            <a:endParaRPr lang="en-CA" dirty="0"/>
          </a:p>
          <a:p>
            <a:r>
              <a:rPr lang="en-CA" dirty="0"/>
              <a:t>Instead, initialize to (small) random values in a range centered on zero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4D7A09-8228-4708-BE45-7BACC5827A87}"/>
              </a:ext>
            </a:extLst>
          </p:cNvPr>
          <p:cNvSpPr/>
          <p:nvPr/>
        </p:nvSpPr>
        <p:spPr>
          <a:xfrm>
            <a:off x="8984609" y="121844"/>
            <a:ext cx="3036813" cy="486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Coursera –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35166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196D0-7197-4BB0-B545-83623DD87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Putting it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7F23F-6CE5-414F-B385-2B5608364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Randomly initialize the weights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Implement forward propagation to get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Compute cost function 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Implement backpropagation to compute partial derivatives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(DEBUG ONLY) Use gradient checking to confirm backpropagation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Use gradient descent (or other optimization function) to minimize cost function with the weights in theta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61FC28-4547-4002-9E6E-90E429EDD65D}"/>
              </a:ext>
            </a:extLst>
          </p:cNvPr>
          <p:cNvSpPr/>
          <p:nvPr/>
        </p:nvSpPr>
        <p:spPr>
          <a:xfrm>
            <a:off x="8984609" y="121844"/>
            <a:ext cx="3036813" cy="486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Coursera – Machine Learning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08B8D6-7018-4956-8A70-698928C1B63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035" y="2278507"/>
            <a:ext cx="1386665" cy="4693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264517D-CBFD-4CDD-AC9E-4B985B89660C}"/>
              </a:ext>
            </a:extLst>
          </p:cNvPr>
          <p:cNvSpPr/>
          <p:nvPr/>
        </p:nvSpPr>
        <p:spPr>
          <a:xfrm>
            <a:off x="232852" y="5742791"/>
            <a:ext cx="11788570" cy="7500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200" dirty="0">
                <a:solidFill>
                  <a:schemeClr val="tx1"/>
                </a:solidFill>
              </a:rPr>
              <a:t>For more details, refer to notes: </a:t>
            </a:r>
            <a:r>
              <a:rPr lang="en-CA" sz="2200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https://github.com/vkosuri/CourseraMachineLearning/blob/master/home/week-5/lectures/notes.pdf</a:t>
            </a:r>
            <a:endParaRPr lang="en-CA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718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4E9BB-6A64-4EDD-85A2-5726A3A30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Backpropagation Intuition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66819-052D-4ED0-A9B3-6868A651D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This video from 3Blue1Brown explains better than I could:</a:t>
            </a:r>
          </a:p>
          <a:p>
            <a:endParaRPr lang="en-CA" dirty="0"/>
          </a:p>
          <a:p>
            <a:pPr marL="0" indent="0" algn="ctr">
              <a:buNone/>
            </a:pPr>
            <a:r>
              <a:rPr lang="en-CA" dirty="0">
                <a:hlinkClick r:id="rId2"/>
              </a:rPr>
              <a:t>https://www.youtube.com/watch?v=Ilg3gGewQ5U</a:t>
            </a:r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6C4D9A-767E-415C-B627-CED68BE9DE26}"/>
              </a:ext>
            </a:extLst>
          </p:cNvPr>
          <p:cNvSpPr/>
          <p:nvPr/>
        </p:nvSpPr>
        <p:spPr>
          <a:xfrm>
            <a:off x="8870892" y="230188"/>
            <a:ext cx="3036813" cy="57340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3 Blue, 1 Brown – Intuition of Backpropagation</a:t>
            </a:r>
          </a:p>
        </p:txBody>
      </p:sp>
    </p:spTree>
    <p:extLst>
      <p:ext uri="{BB962C8B-B14F-4D97-AF65-F5344CB8AC3E}">
        <p14:creationId xmlns:p14="http://schemas.microsoft.com/office/powerpoint/2010/main" val="263443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483B7-6025-4088-AFAB-78265AA63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MNINTS Data Set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C2AD7-1A96-498D-992D-D807C27FE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13318" cy="46672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Display sample from dataset (100/5000 handwritten numerals)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Load provided parameter weights for NN with 400+1 input units, 10 output units and 25+1 hidden layer units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Implement Regularized Cost Function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EE4C75-D220-49BA-A826-2E0D37E1F5A1}"/>
              </a:ext>
            </a:extLst>
          </p:cNvPr>
          <p:cNvSpPr/>
          <p:nvPr/>
        </p:nvSpPr>
        <p:spPr>
          <a:xfrm>
            <a:off x="8984609" y="121844"/>
            <a:ext cx="3036813" cy="486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Coursera – Machine Learning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9962EE-F5C0-4133-80B8-10CD6E3DF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9021" y="1571178"/>
            <a:ext cx="5054384" cy="420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2939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delta_j^{(l)} =&#10;$&#10;&#10;\end{document}"/>
  <p:tag name="IGUANATEXSIZE" val="2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bigtriangleup_{ij}^{(l)} := \bigtriangleup_{ij}^{(l)} + a_j^{(l)}\delta_i^{(l+1)}&#10;$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h_\Theta(x^{(i)})&#10;$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a^{(4)} = h_\Theta(x) = g(z^{(4)})&#10;$&#10;&#10;\end{document}"/>
  <p:tag name="IGUANATEXSIZE" val="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delta_j^{(4)} = a_j^{(4)} - y_j &#10;$&#10;&#10;\end{document}"/>
  <p:tag name="IGUANATEXSIZE" val="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delta^{(3)} = (\Theta^{(3)})^T \delta^{(4)} .* g'(z^{(3)})&#10;$&#10;&#10;\end{document}"/>
  <p:tag name="IGUANATEXSIZE" val="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delta^{(2)} = (\Theta&#10;^{(2)})^T \delta^{(3)} .* g'(z^{(2)})&#10;$&#10;&#10;\end{document}"/>
  <p:tag name="IGUANATEXSIZE" val="2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D_{ij}^{(l)} := \frac{1}{m}\bigtriangleup_{ij}^{(l)} + \lambda \Theta_{ij}^{(l)}&#10;$ if $j \neq 0$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D_{ij}^{(l)} := \frac{1}{m}\bigtriangleup_{ij}^{(l)}&#10;$ 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&#10;if $j = 0$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frac{\partial}{\partial \Theta_{ij}^{(l)}}J(\Theta) = D_{ij}^{(l)}&#10;$&#10;&#10;\end{document}"/>
  <p:tag name="IGUANATEXSIZE" val="2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666</Words>
  <Application>Microsoft Office PowerPoint</Application>
  <PresentationFormat>Widescreen</PresentationFormat>
  <Paragraphs>112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Neural Networks: Learning (Week 5)</vt:lpstr>
      <vt:lpstr>Cost Function</vt:lpstr>
      <vt:lpstr>Backpropagation Algorithm</vt:lpstr>
      <vt:lpstr>Backpropagation continued</vt:lpstr>
      <vt:lpstr>Algorithm</vt:lpstr>
      <vt:lpstr>Implementation Note: Random Initialization</vt:lpstr>
      <vt:lpstr>Putting it together</vt:lpstr>
      <vt:lpstr>Backpropagation Intuition </vt:lpstr>
      <vt:lpstr>MNINTS Data Set Exercise</vt:lpstr>
      <vt:lpstr>MNINTS Data Set Exercise</vt:lpstr>
      <vt:lpstr>MNINTS Data Set Exercise</vt:lpstr>
      <vt:lpstr>PowerPoint Presentation</vt:lpstr>
      <vt:lpstr>NVIDIA Deep Neural Networks Training</vt:lpstr>
      <vt:lpstr>GPU Exercise 5: Object Detection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 Deeb</dc:creator>
  <cp:lastModifiedBy>Zipeng Huang</cp:lastModifiedBy>
  <cp:revision>25</cp:revision>
  <dcterms:created xsi:type="dcterms:W3CDTF">2020-01-17T14:30:35Z</dcterms:created>
  <dcterms:modified xsi:type="dcterms:W3CDTF">2020-02-28T19:03:49Z</dcterms:modified>
</cp:coreProperties>
</file>