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4" r:id="rId11"/>
    <p:sldId id="273" r:id="rId12"/>
    <p:sldId id="258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7233" autoAdjust="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7925-F009-48D5-AD9D-92CDDEFD9F54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3634C-BBF5-406A-88B6-434FA5399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4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Before Meeting Open</a:t>
            </a:r>
          </a:p>
          <a:p>
            <a:pPr marL="228600" indent="-228600">
              <a:buAutoNum type="arabicPeriod"/>
            </a:pPr>
            <a:r>
              <a:rPr lang="en-CA" dirty="0" err="1"/>
              <a:t>Matlab</a:t>
            </a:r>
            <a:r>
              <a:rPr lang="en-CA" dirty="0"/>
              <a:t>, Exercise 4</a:t>
            </a:r>
          </a:p>
          <a:p>
            <a:pPr marL="228600" indent="-228600">
              <a:buAutoNum type="arabicPeriod"/>
            </a:pPr>
            <a:r>
              <a:rPr lang="en-CA" dirty="0"/>
              <a:t>3Blue1Brown video</a:t>
            </a:r>
          </a:p>
          <a:p>
            <a:pPr marL="228600" indent="-228600">
              <a:buAutoNum type="arabicPeriod"/>
            </a:pPr>
            <a:r>
              <a:rPr lang="en-CA" dirty="0"/>
              <a:t>Nvidia Course – start GPU Exercise 5 + load DIGITS</a:t>
            </a:r>
          </a:p>
          <a:p>
            <a:pPr marL="228600" indent="-228600">
              <a:buAutoNum type="arabicPeriod"/>
            </a:pPr>
            <a:r>
              <a:rPr lang="en-CA" dirty="0"/>
              <a:t>Notepad++: Modified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3634C-BBF5-406A-88B6-434FA53993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82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6740-D826-4DBE-A7B2-1EBB855D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249E-2D09-45C6-BBE5-B3B03CE1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1B51-B104-4A74-99A1-69EE8BFE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E870-A88B-4E42-8F3F-04A220F5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1051-7183-47F9-813A-F4ED0FF4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2F81-8AEC-474E-B102-8911050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BDEA1-F83E-49EC-88D0-636CF84C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4FD8-C233-4252-B2CC-387A93D0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98D-454E-46D4-AC49-209E604D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6EB1-AAAF-4C6F-BC76-0C8D87B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74668-124B-4D2C-80F1-E93E66F9E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AE025-0896-4C7C-AF19-BE58B95B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726C-0A98-42EB-900B-DEB2144F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374C-0C40-4C18-91E5-70406B0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5DE3-F37A-452A-90B6-3B8D50EA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0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B4D-5365-48C7-A461-52623C88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5547-C312-44EE-BB65-AF6BD719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C088-4BF7-482E-8619-B58E6CE0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1BAA-2E13-4C09-BB2C-7DBB849E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8A2A-6F34-4C93-AEB7-5293525D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5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4B1-9913-42F0-872D-63FBEC72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1126-8D68-433B-BCD4-31668314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0D3B-08E0-484D-A121-7E0219BE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5AAF-C709-418E-BAC5-F7FE4FB1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3465-83FE-4F1D-AC17-E37D4F18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3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65D-BA2A-4BFF-8BDF-09BA550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FFC6-BB4B-4946-A82A-9C7F5674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FD53-73C5-4132-87AF-15A17AD8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5FB3-1F94-4507-9F53-1BBB528E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AAE8-3A78-4CAF-B75F-568A725A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DB20-1210-4187-80A7-9AA1DAC3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8049-3F10-4730-8B67-69BF5C61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3349-734E-4BCF-A794-5F34A760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6381-23B3-458B-8D64-1A531961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37AA-7A14-4FE5-8F86-843DD728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7BB3A-01EF-45C9-8EF6-4A14435E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1E110-CCDA-43D3-9814-FA47E4A7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F3C0F-012E-4971-8277-D6E58D10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7DEF8-C3D7-45AB-8633-0ADD02E4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908-637A-4FB6-8730-EAF5D581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A7ABE-DD27-4858-96E6-2AA2D0CA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571A-CB67-4658-9517-4D53AE99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9020D-33CC-4255-81F4-45ED012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A38A3-8A1A-478C-BF46-99B97E01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4C22A-D86C-4036-ACD0-CF679EF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3E36-36D8-4AFA-9C43-051AAAAF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86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B494-12F6-4406-816A-0F0091A1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67AB-6522-4D85-B122-B76D97A0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4CCD-5A2B-4053-AF39-DD12B198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9B81-BFCA-4766-9C23-4AF57B52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7CBE-02AD-4AF2-B3CA-33B87197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7EBD-1D3E-4C9A-AB87-2B4D5B4E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502-876B-4272-BF05-8C3E54EA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36AD6-4594-475F-8155-812B30C1C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CE8D-0770-4C55-8C1F-DADF71B6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5ED5C-E778-4984-BB46-E74E61B8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2419-B0AF-4AFE-A896-EF6DC17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C8BC-A432-4790-82A5-16B2AE72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50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B95E2-2A69-437B-B28D-0CDD0113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C078-8210-4D31-9D14-8140E9EE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F483-50DE-4D8D-AD0A-F58F2B69C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B8D5-FCBC-46D6-BDA3-C540630BC928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FB02-8D32-4BB0-9551-781FC00A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FFFA-AD84-42F2-BEB0-F01528DE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4536-CF36-4FBB-878E-E988717EF0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6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digi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deep-learning-ai/educ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0.xml"/><Relationship Id="rId10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github.com/vkosuri/CourseraMachineLearning/blob/master/home/week-5/lectures/notes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2F8E-4F56-4B57-9593-27D15B54A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Neural Networks: Learning (Week 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520DD-B96D-4E7F-AF22-F74AD8E285FB}"/>
              </a:ext>
            </a:extLst>
          </p:cNvPr>
          <p:cNvSpPr/>
          <p:nvPr/>
        </p:nvSpPr>
        <p:spPr>
          <a:xfrm>
            <a:off x="1915934" y="4075586"/>
            <a:ext cx="836013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Coursera –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3869D-D983-4088-A149-39CBDA805AC7}"/>
              </a:ext>
            </a:extLst>
          </p:cNvPr>
          <p:cNvSpPr/>
          <p:nvPr/>
        </p:nvSpPr>
        <p:spPr>
          <a:xfrm>
            <a:off x="1915934" y="4814850"/>
            <a:ext cx="8360131" cy="5734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3 Blue, 1 Brown – Intuition of Backpropagation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44982-6A50-42B0-B937-CCD4C93FD724}"/>
              </a:ext>
            </a:extLst>
          </p:cNvPr>
          <p:cNvSpPr/>
          <p:nvPr/>
        </p:nvSpPr>
        <p:spPr>
          <a:xfrm>
            <a:off x="1915934" y="5640962"/>
            <a:ext cx="8360131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NVIDIA – Deep Networks</a:t>
            </a:r>
          </a:p>
        </p:txBody>
      </p:sp>
    </p:spTree>
    <p:extLst>
      <p:ext uri="{BB962C8B-B14F-4D97-AF65-F5344CB8AC3E}">
        <p14:creationId xmlns:p14="http://schemas.microsoft.com/office/powerpoint/2010/main" val="8728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951029" cy="49638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dirty="0"/>
              <a:t>Implement Backpropagation Loop</a:t>
            </a:r>
          </a:p>
          <a:p>
            <a:pPr lvl="1"/>
            <a:r>
              <a:rPr lang="en-CA" dirty="0"/>
              <a:t>calculate the gradient</a:t>
            </a:r>
          </a:p>
          <a:p>
            <a:pPr lvl="2"/>
            <a:r>
              <a:rPr lang="en-CA" dirty="0"/>
              <a:t>implement Sigmoid gradient function first to help</a:t>
            </a:r>
          </a:p>
          <a:p>
            <a:pPr lvl="1"/>
            <a:r>
              <a:rPr lang="en-CA" dirty="0"/>
              <a:t>check gradients to confirm</a:t>
            </a:r>
          </a:p>
          <a:p>
            <a:pPr lvl="1"/>
            <a:r>
              <a:rPr lang="en-CA" dirty="0"/>
              <a:t>add regularization</a:t>
            </a:r>
          </a:p>
          <a:p>
            <a:pPr lvl="1"/>
            <a:r>
              <a:rPr lang="en-CA" dirty="0"/>
              <a:t>use optimizer (ex </a:t>
            </a:r>
            <a:r>
              <a:rPr lang="en-CA" dirty="0" err="1"/>
              <a:t>fmincg</a:t>
            </a:r>
            <a:r>
              <a:rPr lang="en-CA" dirty="0"/>
              <a:t>) to minimize cost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Initialize parameters (theta) with random weights </a:t>
            </a:r>
          </a:p>
          <a:p>
            <a:pPr lvl="1"/>
            <a:r>
              <a:rPr lang="en-CA" dirty="0"/>
              <a:t>Critical – look at result without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Visualize the Hidden Layer</a:t>
            </a:r>
          </a:p>
          <a:p>
            <a:pPr marL="514350" indent="-514350">
              <a:buFont typeface="+mj-lt"/>
              <a:buAutoNum type="arabicPeriod" startAt="4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216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951029" cy="496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Backpropagation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Set input to the current training ex and perform feedforward pass to compute activations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Calculate output layer’s deltas using true label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Calculate hidden layer’s deltas using gradient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Accumulate gradient of layers together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Normalize to get the NN Cost function’s gradient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 startAt="7"/>
            </a:pPr>
            <a:endParaRPr lang="en-CA" dirty="0"/>
          </a:p>
          <a:p>
            <a:pPr marL="514350" indent="-514350">
              <a:buFont typeface="+mj-lt"/>
              <a:buAutoNum type="arabicPeriod" startAt="7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646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A2485-2846-43F4-AFB6-9FD88958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" y="497149"/>
            <a:ext cx="12174895" cy="60013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B7C0-AC88-4205-9C3A-8B30C7B817CC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</p:spTree>
    <p:extLst>
      <p:ext uri="{BB962C8B-B14F-4D97-AF65-F5344CB8AC3E}">
        <p14:creationId xmlns:p14="http://schemas.microsoft.com/office/powerpoint/2010/main" val="24983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560D-4C85-44EF-A3CF-CD9CC9F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NVIDIA Deep Neural Networks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6D37-A542-4369-BF1F-3F6157F5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DIGITS is a tool to train deep neural networks from NVIDIA (Deep Learning GPU Training System) that makes it easy to get started</a:t>
            </a:r>
          </a:p>
          <a:p>
            <a:pPr lvl="1"/>
            <a:r>
              <a:rPr lang="en-CA" dirty="0"/>
              <a:t>Select Dataset</a:t>
            </a:r>
          </a:p>
          <a:p>
            <a:pPr lvl="1"/>
            <a:r>
              <a:rPr lang="en-CA" dirty="0"/>
              <a:t>Select DNN Model</a:t>
            </a:r>
          </a:p>
          <a:p>
            <a:pPr lvl="1"/>
            <a:r>
              <a:rPr lang="en-CA" dirty="0"/>
              <a:t>Train </a:t>
            </a:r>
          </a:p>
          <a:p>
            <a:pPr lvl="1"/>
            <a:r>
              <a:rPr lang="en-CA" dirty="0"/>
              <a:t>Test</a:t>
            </a:r>
          </a:p>
          <a:p>
            <a:r>
              <a:rPr lang="en-CA" dirty="0"/>
              <a:t>Works with NVIDIA Caffe and </a:t>
            </a:r>
            <a:r>
              <a:rPr lang="en-CA" dirty="0" err="1"/>
              <a:t>Tensorflow</a:t>
            </a:r>
            <a:r>
              <a:rPr lang="en-CA" dirty="0"/>
              <a:t> frameworks</a:t>
            </a:r>
          </a:p>
          <a:p>
            <a:r>
              <a:rPr lang="en-CA" dirty="0"/>
              <a:t>We can use pre-trained networks for our tasks instead of starting from scratch</a:t>
            </a:r>
          </a:p>
          <a:p>
            <a:r>
              <a:rPr lang="en-CA" dirty="0"/>
              <a:t>Access to multi-GPU systems over the cloud with safety built in – can’t break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97DA1-A764-48EA-A962-2621161EA778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9D392-42CE-48A5-8074-C55EDCD744F1}"/>
              </a:ext>
            </a:extLst>
          </p:cNvPr>
          <p:cNvSpPr/>
          <p:nvPr/>
        </p:nvSpPr>
        <p:spPr>
          <a:xfrm>
            <a:off x="1468250" y="6176963"/>
            <a:ext cx="8874963" cy="555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More Information: </a:t>
            </a:r>
            <a:r>
              <a:rPr lang="en-CA" sz="2800" dirty="0">
                <a:hlinkClick r:id="rId2"/>
              </a:rPr>
              <a:t>https://developer.nvidia.com/digits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60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2B3-762D-42F1-B8D1-C6D17092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GPU Exercise 5: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B5E-E02C-47D0-BEC2-40E061F7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Open DIGITS</a:t>
            </a:r>
          </a:p>
          <a:p>
            <a:pPr lvl="1"/>
            <a:r>
              <a:rPr lang="en-CA" dirty="0"/>
              <a:t>Dogs and Cats Data Set</a:t>
            </a:r>
          </a:p>
          <a:p>
            <a:pPr lvl="2"/>
            <a:r>
              <a:rPr lang="en-CA" dirty="0"/>
              <a:t>Clone Job – look at all settings available</a:t>
            </a:r>
          </a:p>
          <a:p>
            <a:pPr lvl="1"/>
            <a:r>
              <a:rPr lang="en-CA" dirty="0" err="1"/>
              <a:t>AlexNet</a:t>
            </a:r>
            <a:r>
              <a:rPr lang="en-CA" dirty="0"/>
              <a:t> – Customize – Visualize</a:t>
            </a:r>
          </a:p>
          <a:p>
            <a:pPr lvl="2"/>
            <a:r>
              <a:rPr lang="en-CA" dirty="0"/>
              <a:t>Data must flow</a:t>
            </a:r>
          </a:p>
          <a:p>
            <a:pPr lvl="2"/>
            <a:r>
              <a:rPr lang="en-CA" dirty="0"/>
              <a:t>Math Matters</a:t>
            </a:r>
          </a:p>
          <a:p>
            <a:pPr lvl="3"/>
            <a:r>
              <a:rPr lang="en-CA" dirty="0"/>
              <a:t>Replace fully connected layers with a convolution layers -&gt; accept any size image</a:t>
            </a:r>
          </a:p>
          <a:p>
            <a:r>
              <a:rPr lang="en-CA" dirty="0"/>
              <a:t>In </a:t>
            </a:r>
            <a:r>
              <a:rPr lang="en-CA" dirty="0" err="1"/>
              <a:t>Jupyter</a:t>
            </a:r>
            <a:endParaRPr lang="en-CA" dirty="0"/>
          </a:p>
          <a:p>
            <a:pPr lvl="1"/>
            <a:r>
              <a:rPr lang="en-CA" dirty="0"/>
              <a:t>change directory, improvement by looking at whole image</a:t>
            </a:r>
          </a:p>
          <a:p>
            <a:r>
              <a:rPr lang="en-CA" dirty="0"/>
              <a:t>If interest/time, can look at Detect Net/COCO dataset</a:t>
            </a:r>
          </a:p>
          <a:p>
            <a:pPr lvl="3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3B530-D270-4E97-BFEA-9ADDE99E3D01}"/>
              </a:ext>
            </a:extLst>
          </p:cNvPr>
          <p:cNvSpPr/>
          <p:nvPr/>
        </p:nvSpPr>
        <p:spPr>
          <a:xfrm>
            <a:off x="9020794" y="125170"/>
            <a:ext cx="3036813" cy="468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NVIDIA – Deep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5664F-B22C-4B84-96F3-1DBA2483DA0D}"/>
              </a:ext>
            </a:extLst>
          </p:cNvPr>
          <p:cNvSpPr/>
          <p:nvPr/>
        </p:nvSpPr>
        <p:spPr>
          <a:xfrm>
            <a:off x="177553" y="6176963"/>
            <a:ext cx="11806297" cy="555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More Information: </a:t>
            </a:r>
            <a:r>
              <a:rPr lang="en-CA" sz="2800" dirty="0">
                <a:hlinkClick r:id="rId2"/>
              </a:rPr>
              <a:t>https://www.nvidia.com/en-us/deep-learning-ai/education/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5133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69A68F-209F-48A7-A1EB-D3112516A73A}"/>
              </a:ext>
            </a:extLst>
          </p:cNvPr>
          <p:cNvSpPr/>
          <p:nvPr/>
        </p:nvSpPr>
        <p:spPr>
          <a:xfrm>
            <a:off x="9269394" y="3660921"/>
            <a:ext cx="2833826" cy="15661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Regularization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D7FFCB-B1DF-4EA5-85DE-BEC1BD5A2318}"/>
              </a:ext>
            </a:extLst>
          </p:cNvPr>
          <p:cNvSpPr/>
          <p:nvPr/>
        </p:nvSpPr>
        <p:spPr>
          <a:xfrm>
            <a:off x="1908697" y="3660921"/>
            <a:ext cx="7102136" cy="1566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C72B0-3B81-4BBC-9436-5D8F96ECDF62}"/>
              </a:ext>
            </a:extLst>
          </p:cNvPr>
          <p:cNvSpPr/>
          <p:nvPr/>
        </p:nvSpPr>
        <p:spPr>
          <a:xfrm>
            <a:off x="5156024" y="5580025"/>
            <a:ext cx="6865398" cy="1159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0A91-FB0F-48CD-9F53-FAC5B66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1473-C3E6-4680-AFE1-9813801F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CA" dirty="0"/>
              <a:t>L is number of layers,     is the number of neurons in layer     (not bias)</a:t>
            </a:r>
          </a:p>
          <a:p>
            <a:r>
              <a:rPr lang="en-CA" i="1" dirty="0"/>
              <a:t>m </a:t>
            </a:r>
            <a:r>
              <a:rPr lang="en-CA" dirty="0"/>
              <a:t>is number of training examples: (x, y) </a:t>
            </a:r>
          </a:p>
          <a:p>
            <a:r>
              <a:rPr lang="en-CA" i="1" dirty="0"/>
              <a:t>K</a:t>
            </a:r>
            <a:r>
              <a:rPr lang="en-CA" dirty="0"/>
              <a:t> classes</a:t>
            </a:r>
          </a:p>
          <a:p>
            <a:r>
              <a:rPr lang="en-CA" dirty="0"/>
              <a:t> </a:t>
            </a:r>
          </a:p>
          <a:p>
            <a:endParaRPr lang="en-CA" i="1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55BB2-AFED-4EB2-A5A6-ED62A22BB239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9E732C2-49FD-4DC1-AC51-8FFB9E2C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60" y="1908542"/>
            <a:ext cx="3090940" cy="166435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6F6D02E-B892-4F23-9BF2-82B37677AF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2" t="-3" r="51277" b="-22781"/>
          <a:stretch/>
        </p:blipFill>
        <p:spPr>
          <a:xfrm>
            <a:off x="4246367" y="1527715"/>
            <a:ext cx="385868" cy="31878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8E15C3C-82B2-4A3F-A686-A77938EBE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86" y="1468525"/>
            <a:ext cx="101739" cy="31878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352C81A-0480-490D-B30D-84F56841A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5" y="2977480"/>
            <a:ext cx="2834640" cy="3360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7AC1745-BB04-4D97-B0DF-0587039349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6017514"/>
            <a:ext cx="6579410" cy="62406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ED1A9D1-6FAA-46F5-8713-0FA32DF0A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" y="3816730"/>
            <a:ext cx="8905919" cy="85153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C6311AE-9794-43C9-A414-C03163BF9F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9" y="3816730"/>
            <a:ext cx="2850342" cy="85153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ED7962F-A85A-4D82-A12E-0569A1808E94}"/>
              </a:ext>
            </a:extLst>
          </p:cNvPr>
          <p:cNvSpPr txBox="1"/>
          <p:nvPr/>
        </p:nvSpPr>
        <p:spPr>
          <a:xfrm>
            <a:off x="6303551" y="5602840"/>
            <a:ext cx="394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Recall Logistic Regression Cost Function: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5ABB6-EEE3-482D-9E2B-7B3EAC2D4B57}"/>
              </a:ext>
            </a:extLst>
          </p:cNvPr>
          <p:cNvSpPr txBox="1"/>
          <p:nvPr/>
        </p:nvSpPr>
        <p:spPr>
          <a:xfrm>
            <a:off x="3111621" y="4681270"/>
            <a:ext cx="46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Costs associated with each neuron</a:t>
            </a:r>
          </a:p>
        </p:txBody>
      </p:sp>
    </p:spTree>
    <p:extLst>
      <p:ext uri="{BB962C8B-B14F-4D97-AF65-F5344CB8AC3E}">
        <p14:creationId xmlns:p14="http://schemas.microsoft.com/office/powerpoint/2010/main" val="31247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681B-C4D1-444D-BE95-C62DED8F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C88E-2A63-4E05-A6E3-6126508B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Minimization of the cost function to find optimal parameters theta</a:t>
            </a:r>
          </a:p>
          <a:p>
            <a:pPr lvl="1"/>
            <a:r>
              <a:rPr lang="en-CA" dirty="0"/>
              <a:t>like gradient descent for logistic regression</a:t>
            </a:r>
          </a:p>
          <a:p>
            <a:r>
              <a:rPr lang="en-CA" dirty="0"/>
              <a:t>For every node </a:t>
            </a:r>
            <a:r>
              <a:rPr lang="en-CA" i="1" dirty="0"/>
              <a:t>j, </a:t>
            </a:r>
            <a:r>
              <a:rPr lang="en-CA" dirty="0"/>
              <a:t>compute the error          ,  and recall:</a:t>
            </a:r>
          </a:p>
          <a:p>
            <a:r>
              <a:rPr lang="en-CA" dirty="0"/>
              <a:t>For the last layer (</a:t>
            </a:r>
            <a:r>
              <a:rPr lang="en-CA" i="1" dirty="0"/>
              <a:t>L</a:t>
            </a:r>
            <a:r>
              <a:rPr lang="en-CA" dirty="0"/>
              <a:t>):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For hidden layers: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3ED5E-9467-41A2-A86D-B2118A36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8" b="-2203"/>
          <a:stretch/>
        </p:blipFill>
        <p:spPr>
          <a:xfrm>
            <a:off x="6387688" y="2671572"/>
            <a:ext cx="649926" cy="757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279D5-5DF3-4663-97D4-1F469B8812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2341" b="-30710"/>
          <a:stretch/>
        </p:blipFill>
        <p:spPr>
          <a:xfrm>
            <a:off x="9098637" y="2743784"/>
            <a:ext cx="2255163" cy="613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7E933-AF06-499F-88E3-AEA456BC8E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0" y="3788373"/>
            <a:ext cx="2856982" cy="654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5F29C-C0E7-458E-9867-ED87D35886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1" y="5160231"/>
            <a:ext cx="5331965" cy="510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57C5-E20A-481D-A298-BDC4265122C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95" y="5160231"/>
            <a:ext cx="5331966" cy="5106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596814-98F6-4B6D-A9E1-4E788EEE0EE2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69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2205-DEAF-4351-B6A3-7746E815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2DF9-3E7E-41CB-805D-D0CEBF00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 the change:</a:t>
            </a:r>
          </a:p>
          <a:p>
            <a:endParaRPr lang="en-CA" dirty="0"/>
          </a:p>
          <a:p>
            <a:r>
              <a:rPr lang="en-CA" dirty="0"/>
              <a:t> Then the partial derivatives terms: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0BC8F-2A52-4D77-92A5-650C641203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22" y="4068675"/>
            <a:ext cx="5157143" cy="580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D0AB9-30C7-4534-9B4A-921738300D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7" y="5158062"/>
            <a:ext cx="2351657" cy="580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782ED-3869-4A98-8A43-57BE5CFF30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36" y="5311544"/>
            <a:ext cx="1234765" cy="35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9048-1397-40D5-97B6-7C8CFAB852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22" y="2697355"/>
            <a:ext cx="3398409" cy="91237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D9826-554D-4757-BB3F-EA0442393D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94" y="1699938"/>
            <a:ext cx="4388294" cy="638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C078C1-6368-4E6A-9A54-D35EFAC03A4F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795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28EF-DC53-4604-95EC-0F94232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330F4-A9DD-4D21-9475-99BDA2CC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766"/>
            <a:ext cx="10515600" cy="5382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2165B4-2AF0-47A6-9DA9-E6422E99A3BB}"/>
              </a:ext>
            </a:extLst>
          </p:cNvPr>
          <p:cNvSpPr/>
          <p:nvPr/>
        </p:nvSpPr>
        <p:spPr>
          <a:xfrm>
            <a:off x="5328851" y="5382715"/>
            <a:ext cx="61907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AEF25-D97F-4785-A7DD-4A324AE168FE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2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E3AF-9F52-4A9B-AC38-AC9ABA44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Note: Random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7136-2115-4BE5-AFA4-4D20AF1C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initializing the parameters theta, DO NOT initialize all parameters to zero</a:t>
            </a:r>
          </a:p>
          <a:p>
            <a:pPr lvl="1"/>
            <a:r>
              <a:rPr lang="en-CA" dirty="0"/>
              <a:t>All nodes will update to the same value repeatedly</a:t>
            </a:r>
          </a:p>
          <a:p>
            <a:pPr lvl="2"/>
            <a:r>
              <a:rPr lang="en-CA" dirty="0"/>
              <a:t>Same weights, same deltas, same change</a:t>
            </a:r>
          </a:p>
          <a:p>
            <a:endParaRPr lang="en-CA" dirty="0"/>
          </a:p>
          <a:p>
            <a:r>
              <a:rPr lang="en-CA" dirty="0"/>
              <a:t>Instead, initialize to (small) random values in a range centered on 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4D7A09-8228-4708-BE45-7BACC5827A87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51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96D0-7197-4BB0-B545-83623DD8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F23F-6CE5-414F-B385-2B560836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Randomly initialize the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forward propagation to 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 cost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backpropagation to compute partial derivatives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(DEBUG ONLY) Use gradient checking to confirm backpropagation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gradient descent (or other optimization function) to minimize cost function with the weights in theta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1FC28-4547-4002-9E6E-90E429EDD65D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8B8D6-7018-4956-8A70-698928C1B6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35" y="2278507"/>
            <a:ext cx="1386665" cy="469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4517D-CBFD-4CDD-AC9E-4B985B89660C}"/>
              </a:ext>
            </a:extLst>
          </p:cNvPr>
          <p:cNvSpPr/>
          <p:nvPr/>
        </p:nvSpPr>
        <p:spPr>
          <a:xfrm>
            <a:off x="232852" y="5742791"/>
            <a:ext cx="11788570" cy="750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>
                <a:solidFill>
                  <a:schemeClr val="tx1"/>
                </a:solidFill>
              </a:rPr>
              <a:t>For more details, refer to notes: </a:t>
            </a:r>
            <a:r>
              <a:rPr lang="en-CA" sz="2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https://github.com/vkosuri/CourseraMachineLearning/blob/master/home/week-5/lectures/notes.pdf</a:t>
            </a:r>
            <a:endParaRPr lang="en-C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9BB-6A64-4EDD-85A2-5726A3A3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Backpropagation Intuition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6819-052D-4ED0-A9B3-6868A651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video from 3Blue1Brown explains better than I could: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hlinkClick r:id="rId2"/>
              </a:rPr>
              <a:t>https://www.youtube.com/watch?v=Ilg3gGewQ5U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4D9A-767E-415C-B627-CED68BE9DE26}"/>
              </a:ext>
            </a:extLst>
          </p:cNvPr>
          <p:cNvSpPr/>
          <p:nvPr/>
        </p:nvSpPr>
        <p:spPr>
          <a:xfrm>
            <a:off x="8870892" y="230188"/>
            <a:ext cx="3036813" cy="5734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 Blue, 1 Brown – Intuition of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634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83B7-6025-4088-AFAB-78265AA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MNINTS Data 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D7-1A96-498D-992D-D807C27F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318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Display sample from dataset (100/5000 handwritten numerals)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Load provided parameter weights for NN with 400+1 input units, 10 output units and 25+1 hidden layer units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Implement Regularized Cost Function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E4C75-D220-49BA-A826-2E0D37E1F5A1}"/>
              </a:ext>
            </a:extLst>
          </p:cNvPr>
          <p:cNvSpPr/>
          <p:nvPr/>
        </p:nvSpPr>
        <p:spPr>
          <a:xfrm>
            <a:off x="8984609" y="121844"/>
            <a:ext cx="303681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Coursera –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962EE-F5C0-4133-80B8-10CD6E3D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21" y="1571178"/>
            <a:ext cx="5054384" cy="42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666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Networks: Learning (Week 5)</vt:lpstr>
      <vt:lpstr>Cost Function</vt:lpstr>
      <vt:lpstr>Backpropagation Algorithm</vt:lpstr>
      <vt:lpstr>Backpropagation continued</vt:lpstr>
      <vt:lpstr>Algorithm</vt:lpstr>
      <vt:lpstr>Implementation Note: Random Initialization</vt:lpstr>
      <vt:lpstr>Putting it together</vt:lpstr>
      <vt:lpstr>Backpropagation Intuition </vt:lpstr>
      <vt:lpstr>MNINTS Data Set Exercise</vt:lpstr>
      <vt:lpstr>MNINTS Data Set Exercise</vt:lpstr>
      <vt:lpstr>MNINTS Data Set Exercise</vt:lpstr>
      <vt:lpstr>PowerPoint Presentation</vt:lpstr>
      <vt:lpstr>NVIDIA Deep Neural Networks Training</vt:lpstr>
      <vt:lpstr>GPU Exercise 5: Object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Deeb</dc:creator>
  <cp:lastModifiedBy>Amy Deeb</cp:lastModifiedBy>
  <cp:revision>25</cp:revision>
  <dcterms:created xsi:type="dcterms:W3CDTF">2020-01-17T14:30:35Z</dcterms:created>
  <dcterms:modified xsi:type="dcterms:W3CDTF">2020-02-28T14:30:32Z</dcterms:modified>
</cp:coreProperties>
</file>