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7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2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71BF-17E6-4649-92BC-B6EE46BF94E2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D696-CD8B-49F9-8A3B-AE1F9CCD11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8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KOBPSY2 Annotation Data Model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using the Open Annotation Framework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Legend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Colors</a:t>
            </a:r>
          </a:p>
          <a:p>
            <a:pPr lvl="1"/>
            <a:r>
              <a:rPr lang="de-DE" smtClean="0"/>
              <a:t>Red: 	Ontology Type</a:t>
            </a:r>
          </a:p>
          <a:p>
            <a:pPr lvl="1"/>
            <a:r>
              <a:rPr lang="de-DE" smtClean="0"/>
              <a:t>Green: 	Resource or Instance</a:t>
            </a:r>
          </a:p>
          <a:p>
            <a:pPr lvl="1"/>
            <a:r>
              <a:rPr lang="de-DE" smtClean="0"/>
              <a:t>Black:	Literal</a:t>
            </a:r>
          </a:p>
          <a:p>
            <a:pPr lvl="1"/>
            <a:endParaRPr lang="de-DE"/>
          </a:p>
          <a:p>
            <a:r>
              <a:rPr lang="de-DE" smtClean="0"/>
              <a:t>Arrow labels:</a:t>
            </a:r>
          </a:p>
          <a:p>
            <a:pPr lvl="1"/>
            <a:r>
              <a:rPr lang="de-DE" smtClean="0"/>
              <a:t>The arrows represent properties. Sometimes the properties are labelled with quantity information, as in </a:t>
            </a:r>
          </a:p>
          <a:p>
            <a:pPr lvl="2"/>
            <a:endParaRPr lang="de-DE" smtClean="0"/>
          </a:p>
          <a:p>
            <a:pPr lvl="2"/>
            <a:r>
              <a:rPr lang="de-DE" smtClean="0"/>
              <a:t>Here, the red label means a mandatory restriction by the ontology,</a:t>
            </a:r>
          </a:p>
          <a:p>
            <a:pPr lvl="2"/>
            <a:r>
              <a:rPr lang="de-DE" smtClean="0"/>
              <a:t>while the black label describes how our model is implemented (within the limits of these prescriptions)</a:t>
            </a:r>
            <a:endParaRPr lang="de-DE"/>
          </a:p>
          <a:p>
            <a:r>
              <a:rPr lang="de-DE" smtClean="0"/>
              <a:t>Open Annotation Ontology Documentation &amp; Usage Examples:</a:t>
            </a:r>
          </a:p>
          <a:p>
            <a:pPr lvl="1"/>
            <a:r>
              <a:rPr lang="de-DE"/>
              <a:t>see: http://www.openannotation.org/spec/core/core.html#SimpleAnnotations</a:t>
            </a:r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4911299" y="4001294"/>
            <a:ext cx="1461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oa:hasBody</a:t>
            </a:r>
          </a:p>
          <a:p>
            <a:r>
              <a:rPr lang="de-DE" sz="1000" smtClean="0">
                <a:solidFill>
                  <a:srgbClr val="FF0000"/>
                </a:solidFill>
              </a:rPr>
              <a:t>0:n; </a:t>
            </a:r>
            <a:r>
              <a:rPr lang="de-DE" sz="1000" smtClean="0"/>
              <a:t>actual: 1</a:t>
            </a:r>
            <a:endParaRPr lang="en-US" sz="1000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4784078" y="4466601"/>
            <a:ext cx="1252649" cy="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>
            <a:off x="2886890" y="1478785"/>
            <a:ext cx="8390710" cy="5222172"/>
            <a:chOff x="2610665" y="357666"/>
            <a:chExt cx="8390710" cy="5222172"/>
          </a:xfrm>
        </p:grpSpPr>
        <p:sp>
          <p:nvSpPr>
            <p:cNvPr id="47" name="Textfeld 46"/>
            <p:cNvSpPr txBox="1"/>
            <p:nvPr/>
          </p:nvSpPr>
          <p:spPr>
            <a:xfrm>
              <a:off x="5930931" y="4372878"/>
              <a:ext cx="1511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smtClean="0"/>
                <a:t>foaf:homepage</a:t>
              </a:r>
              <a:endParaRPr lang="de-DE" sz="800" smtClean="0"/>
            </a:p>
          </p:txBody>
        </p:sp>
        <p:grpSp>
          <p:nvGrpSpPr>
            <p:cNvPr id="59" name="Gruppieren 58"/>
            <p:cNvGrpSpPr/>
            <p:nvPr/>
          </p:nvGrpSpPr>
          <p:grpSpPr>
            <a:xfrm>
              <a:off x="2610665" y="357666"/>
              <a:ext cx="8390710" cy="5222172"/>
              <a:chOff x="2724965" y="433866"/>
              <a:chExt cx="8390710" cy="5222172"/>
            </a:xfrm>
          </p:grpSpPr>
          <p:cxnSp>
            <p:nvCxnSpPr>
              <p:cNvPr id="9" name="Gerade Verbindung mit Pfeil 8"/>
              <p:cNvCxnSpPr>
                <a:stCxn id="5" idx="0"/>
              </p:cNvCxnSpPr>
              <p:nvPr/>
            </p:nvCxnSpPr>
            <p:spPr>
              <a:xfrm flipH="1" flipV="1">
                <a:off x="3929610" y="1151437"/>
                <a:ext cx="29542" cy="776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feld 9"/>
              <p:cNvSpPr txBox="1"/>
              <p:nvPr/>
            </p:nvSpPr>
            <p:spPr>
              <a:xfrm>
                <a:off x="3115271" y="1451164"/>
                <a:ext cx="914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smtClean="0"/>
                  <a:t>rdf:type</a:t>
                </a:r>
                <a:endParaRPr lang="en-US" sz="1200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968931" y="443735"/>
                <a:ext cx="1800814" cy="6888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smtClean="0">
                    <a:solidFill>
                      <a:schemeClr val="tx1"/>
                    </a:solidFill>
                  </a:rPr>
                  <a:t>oa:Annotation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uppieren 57"/>
              <p:cNvGrpSpPr/>
              <p:nvPr/>
            </p:nvGrpSpPr>
            <p:grpSpPr>
              <a:xfrm>
                <a:off x="2724965" y="433866"/>
                <a:ext cx="8390710" cy="5222172"/>
                <a:chOff x="2724965" y="433866"/>
                <a:chExt cx="8390710" cy="5222172"/>
              </a:xfrm>
            </p:grpSpPr>
            <p:sp>
              <p:nvSpPr>
                <p:cNvPr id="14" name="Textfeld 13"/>
                <p:cNvSpPr txBox="1"/>
                <p:nvPr/>
              </p:nvSpPr>
              <p:spPr>
                <a:xfrm rot="17540639">
                  <a:off x="2894310" y="3388288"/>
                  <a:ext cx="15118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smtClean="0"/>
                    <a:t>oa:annotatedAt</a:t>
                  </a:r>
                </a:p>
                <a:p>
                  <a:r>
                    <a:rPr lang="de-DE" sz="800" smtClean="0">
                      <a:solidFill>
                        <a:srgbClr val="FF0000"/>
                      </a:solidFill>
                    </a:rPr>
                    <a:t>should: 1;may: 0-1; </a:t>
                  </a:r>
                  <a:r>
                    <a:rPr lang="de-DE" sz="800" smtClean="0"/>
                    <a:t>actual: 1</a:t>
                  </a:r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2724965" y="4270687"/>
                  <a:ext cx="1505843" cy="8391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smtClean="0">
                      <a:solidFill>
                        <a:schemeClr val="tx1"/>
                      </a:solidFill>
                    </a:rPr>
                    <a:t>creation date</a:t>
                  </a:r>
                </a:p>
                <a:p>
                  <a:pPr algn="ctr"/>
                  <a:r>
                    <a:rPr lang="de-DE" sz="800" smtClean="0">
                      <a:solidFill>
                        <a:srgbClr val="FF0000"/>
                      </a:solidFill>
                    </a:rPr>
                    <a:t>xsd:dateTime format</a:t>
                  </a:r>
                  <a:endParaRPr lang="en-US" sz="80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57" name="Gruppieren 56"/>
                <p:cNvGrpSpPr/>
                <p:nvPr/>
              </p:nvGrpSpPr>
              <p:grpSpPr>
                <a:xfrm>
                  <a:off x="3203248" y="433866"/>
                  <a:ext cx="7912427" cy="5222172"/>
                  <a:chOff x="3203248" y="433866"/>
                  <a:chExt cx="7912427" cy="5222172"/>
                </a:xfrm>
              </p:grpSpPr>
              <p:sp>
                <p:nvSpPr>
                  <p:cNvPr id="7" name="Textfeld 6"/>
                  <p:cNvSpPr txBox="1"/>
                  <p:nvPr/>
                </p:nvSpPr>
                <p:spPr>
                  <a:xfrm>
                    <a:off x="4677812" y="1977567"/>
                    <a:ext cx="146109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smtClean="0"/>
                      <a:t>oa:hasBody</a:t>
                    </a:r>
                  </a:p>
                  <a:p>
                    <a:r>
                      <a:rPr lang="de-DE" sz="1000" smtClean="0">
                        <a:solidFill>
                          <a:srgbClr val="FF0000"/>
                        </a:solidFill>
                      </a:rPr>
                      <a:t>0:n; </a:t>
                    </a:r>
                    <a:r>
                      <a:rPr lang="de-DE" sz="1000" smtClean="0"/>
                      <a:t>actual: 1</a:t>
                    </a:r>
                    <a:endParaRPr lang="en-US" sz="1000"/>
                  </a:p>
                </p:txBody>
              </p:sp>
              <p:cxnSp>
                <p:nvCxnSpPr>
                  <p:cNvPr id="8" name="Gerade Verbindung mit Pfeil 7"/>
                  <p:cNvCxnSpPr/>
                  <p:nvPr/>
                </p:nvCxnSpPr>
                <p:spPr>
                  <a:xfrm flipV="1">
                    <a:off x="4677812" y="2405226"/>
                    <a:ext cx="1252649" cy="2493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5930461" y="433866"/>
                    <a:ext cx="5185214" cy="3405850"/>
                    <a:chOff x="3864863" y="288570"/>
                    <a:chExt cx="5185214" cy="3405850"/>
                  </a:xfrm>
                </p:grpSpPr>
                <p:sp>
                  <p:nvSpPr>
                    <p:cNvPr id="17" name="Ellipse 16"/>
                    <p:cNvSpPr/>
                    <p:nvPr/>
                  </p:nvSpPr>
                  <p:spPr>
                    <a:xfrm>
                      <a:off x="6985422" y="288570"/>
                      <a:ext cx="1697704" cy="75285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200" smtClean="0">
                          <a:solidFill>
                            <a:schemeClr val="tx1"/>
                          </a:solidFill>
                        </a:rPr>
                        <a:t>oa:SemanticTag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8" name="Gruppieren 17"/>
                    <p:cNvGrpSpPr/>
                    <p:nvPr/>
                  </p:nvGrpSpPr>
                  <p:grpSpPr>
                    <a:xfrm>
                      <a:off x="3864863" y="931174"/>
                      <a:ext cx="5185214" cy="2763246"/>
                      <a:chOff x="3864863" y="931174"/>
                      <a:chExt cx="5185214" cy="2763246"/>
                    </a:xfrm>
                  </p:grpSpPr>
                  <p:sp>
                    <p:nvSpPr>
                      <p:cNvPr id="19" name="Ellipse 18"/>
                      <p:cNvSpPr/>
                      <p:nvPr/>
                    </p:nvSpPr>
                    <p:spPr>
                      <a:xfrm>
                        <a:off x="3864863" y="1797389"/>
                        <a:ext cx="1402374" cy="97495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1000" smtClean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de-DE" sz="1200" smtClean="0">
                            <a:solidFill>
                              <a:schemeClr val="tx1"/>
                            </a:solidFill>
                          </a:rPr>
                          <a:t>body</a:t>
                        </a:r>
                      </a:p>
                      <a:p>
                        <a:pPr algn="ctr"/>
                        <a:r>
                          <a:rPr lang="de-DE" sz="800" smtClean="0">
                            <a:solidFill>
                              <a:schemeClr val="tx1"/>
                            </a:solidFill>
                          </a:rPr>
                          <a:t>concept URI</a:t>
                        </a:r>
                      </a:p>
                      <a:p>
                        <a:pPr algn="ctr"/>
                        <a:r>
                          <a:rPr lang="de-DE" sz="800">
                            <a:solidFill>
                              <a:srgbClr val="FF0000"/>
                            </a:solidFill>
                          </a:rPr>
                          <a:t>no specific type</a:t>
                        </a:r>
                        <a:endParaRPr lang="de-DE" sz="80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de-DE" sz="1000" smtClean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  <p:cxnSp>
                    <p:nvCxnSpPr>
                      <p:cNvPr id="20" name="Gerade Verbindung mit Pfeil 19"/>
                      <p:cNvCxnSpPr>
                        <a:stCxn id="19" idx="7"/>
                        <a:endCxn id="17" idx="3"/>
                      </p:cNvCxnSpPr>
                      <p:nvPr/>
                    </p:nvCxnSpPr>
                    <p:spPr>
                      <a:xfrm flipV="1">
                        <a:off x="5061864" y="931174"/>
                        <a:ext cx="2172181" cy="10089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Textfeld 20"/>
                      <p:cNvSpPr txBox="1"/>
                      <p:nvPr/>
                    </p:nvSpPr>
                    <p:spPr>
                      <a:xfrm rot="20012954">
                        <a:off x="5856956" y="1033024"/>
                        <a:ext cx="914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smtClean="0"/>
                          <a:t>rdf:type</a:t>
                        </a:r>
                        <a:endParaRPr lang="en-US" sz="1200"/>
                      </a:p>
                    </p:txBody>
                  </p:sp>
                  <p:sp>
                    <p:nvSpPr>
                      <p:cNvPr id="22" name="Textfeld 21"/>
                      <p:cNvSpPr txBox="1"/>
                      <p:nvPr/>
                    </p:nvSpPr>
                    <p:spPr>
                      <a:xfrm>
                        <a:off x="6068035" y="1382615"/>
                        <a:ext cx="100822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smtClean="0"/>
                          <a:t>foaf:page</a:t>
                        </a:r>
                        <a:endParaRPr lang="en-US" sz="1200"/>
                      </a:p>
                    </p:txBody>
                  </p:sp>
                  <p:cxnSp>
                    <p:nvCxnSpPr>
                      <p:cNvPr id="23" name="Gerade Verbindung mit Pfeil 22"/>
                      <p:cNvCxnSpPr>
                        <a:endCxn id="24" idx="2"/>
                      </p:cNvCxnSpPr>
                      <p:nvPr/>
                    </p:nvCxnSpPr>
                    <p:spPr>
                      <a:xfrm flipV="1">
                        <a:off x="5064561" y="1505775"/>
                        <a:ext cx="2192512" cy="43565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Ellipse 23"/>
                      <p:cNvSpPr/>
                      <p:nvPr/>
                    </p:nvSpPr>
                    <p:spPr>
                      <a:xfrm>
                        <a:off x="7257073" y="1083591"/>
                        <a:ext cx="1511809" cy="844367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000" smtClean="0">
                            <a:solidFill>
                              <a:schemeClr val="tx1"/>
                            </a:solidFill>
                          </a:rPr>
                          <a:t>URI of bioportal concept page</a:t>
                        </a:r>
                        <a:endParaRPr 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5" name="Gerade Verbindung mit Pfeil 24"/>
                      <p:cNvCxnSpPr/>
                      <p:nvPr/>
                    </p:nvCxnSpPr>
                    <p:spPr>
                      <a:xfrm>
                        <a:off x="5209518" y="2481328"/>
                        <a:ext cx="2024527" cy="64454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" name="Ellipse 25"/>
                      <p:cNvSpPr/>
                      <p:nvPr/>
                    </p:nvSpPr>
                    <p:spPr>
                      <a:xfrm>
                        <a:off x="7132545" y="1975577"/>
                        <a:ext cx="1917532" cy="841007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200" smtClean="0">
                            <a:solidFill>
                              <a:schemeClr val="tx1"/>
                            </a:solidFill>
                          </a:rPr>
                          <a:t>cnt:ContentAsText</a:t>
                        </a:r>
                        <a:endParaRPr 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7" name="Textfeld 26"/>
                      <p:cNvSpPr txBox="1"/>
                      <p:nvPr/>
                    </p:nvSpPr>
                    <p:spPr>
                      <a:xfrm>
                        <a:off x="5545711" y="2043636"/>
                        <a:ext cx="914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smtClean="0"/>
                          <a:t>rdf:type</a:t>
                        </a:r>
                        <a:endParaRPr lang="en-US" sz="1200"/>
                      </a:p>
                    </p:txBody>
                  </p:sp>
                  <p:cxnSp>
                    <p:nvCxnSpPr>
                      <p:cNvPr id="28" name="Gerade Verbindung mit Pfeil 27"/>
                      <p:cNvCxnSpPr>
                        <a:endCxn id="26" idx="2"/>
                      </p:cNvCxnSpPr>
                      <p:nvPr/>
                    </p:nvCxnSpPr>
                    <p:spPr>
                      <a:xfrm flipV="1">
                        <a:off x="5209518" y="2396081"/>
                        <a:ext cx="1923027" cy="9465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Textfeld 28"/>
                      <p:cNvSpPr txBox="1"/>
                      <p:nvPr/>
                    </p:nvSpPr>
                    <p:spPr>
                      <a:xfrm>
                        <a:off x="5684134" y="2430583"/>
                        <a:ext cx="914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smtClean="0"/>
                          <a:t>cnt:chars</a:t>
                        </a:r>
                        <a:endParaRPr lang="en-US" sz="1200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>
                        <a:off x="7177283" y="2855263"/>
                        <a:ext cx="1505843" cy="839157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200" smtClean="0">
                            <a:solidFill>
                              <a:schemeClr val="tx1"/>
                            </a:solidFill>
                          </a:rPr>
                          <a:t>concept preferred label</a:t>
                        </a:r>
                        <a:endParaRPr 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56" name="Gruppieren 55"/>
                  <p:cNvGrpSpPr/>
                  <p:nvPr/>
                </p:nvGrpSpPr>
                <p:grpSpPr>
                  <a:xfrm>
                    <a:off x="3203248" y="1928070"/>
                    <a:ext cx="5971867" cy="3727968"/>
                    <a:chOff x="3203248" y="1928070"/>
                    <a:chExt cx="5971867" cy="3727968"/>
                  </a:xfrm>
                </p:grpSpPr>
                <p:sp>
                  <p:nvSpPr>
                    <p:cNvPr id="43" name="Textfeld 42"/>
                    <p:cNvSpPr txBox="1"/>
                    <p:nvPr/>
                  </p:nvSpPr>
                  <p:spPr>
                    <a:xfrm>
                      <a:off x="6528340" y="3853733"/>
                      <a:ext cx="914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200" smtClean="0"/>
                        <a:t>rdf:type</a:t>
                      </a:r>
                      <a:endParaRPr lang="en-US" sz="1200"/>
                    </a:p>
                  </p:txBody>
                </p:sp>
                <p:grpSp>
                  <p:nvGrpSpPr>
                    <p:cNvPr id="55" name="Gruppieren 54"/>
                    <p:cNvGrpSpPr/>
                    <p:nvPr/>
                  </p:nvGrpSpPr>
                  <p:grpSpPr>
                    <a:xfrm>
                      <a:off x="3203248" y="1928070"/>
                      <a:ext cx="5971867" cy="3727968"/>
                      <a:chOff x="3142976" y="1903279"/>
                      <a:chExt cx="5971867" cy="3727968"/>
                    </a:xfrm>
                  </p:grpSpPr>
                  <p:sp>
                    <p:nvSpPr>
                      <p:cNvPr id="5" name="Ellipse 4"/>
                      <p:cNvSpPr/>
                      <p:nvPr/>
                    </p:nvSpPr>
                    <p:spPr>
                      <a:xfrm>
                        <a:off x="3142976" y="1903279"/>
                        <a:ext cx="1511808" cy="1097280"/>
                      </a:xfrm>
                      <a:prstGeom prst="ellipse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200" smtClean="0">
                            <a:solidFill>
                              <a:schemeClr val="tx1"/>
                            </a:solidFill>
                          </a:rPr>
                          <a:t>ANNOTATION</a:t>
                        </a:r>
                      </a:p>
                      <a:p>
                        <a:pPr algn="ctr"/>
                        <a:r>
                          <a:rPr lang="de-DE" sz="800" smtClean="0">
                            <a:solidFill>
                              <a:schemeClr val="tx1"/>
                            </a:solidFill>
                          </a:rPr>
                          <a:t>article URI + ont. name + #conceptID</a:t>
                        </a:r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" name="Ellipse 5"/>
                      <p:cNvSpPr/>
                      <p:nvPr/>
                    </p:nvSpPr>
                    <p:spPr>
                      <a:xfrm>
                        <a:off x="4838441" y="3680615"/>
                        <a:ext cx="1511809" cy="844367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200" smtClean="0">
                            <a:solidFill>
                              <a:schemeClr val="tx1"/>
                            </a:solidFill>
                          </a:rPr>
                          <a:t>bioportal‘s annotator URI </a:t>
                        </a:r>
                        <a:endParaRPr 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2" name="Gerade Verbindung mit Pfeil 11"/>
                      <p:cNvCxnSpPr>
                        <a:endCxn id="6" idx="1"/>
                      </p:cNvCxnSpPr>
                      <p:nvPr/>
                    </p:nvCxnSpPr>
                    <p:spPr>
                      <a:xfrm>
                        <a:off x="4262270" y="2961880"/>
                        <a:ext cx="797570" cy="84239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" name="Textfeld 12"/>
                      <p:cNvSpPr txBox="1"/>
                      <p:nvPr/>
                    </p:nvSpPr>
                    <p:spPr>
                      <a:xfrm rot="2655864">
                        <a:off x="4368349" y="3037978"/>
                        <a:ext cx="151180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200" smtClean="0"/>
                          <a:t>oa:annotatedBy</a:t>
                        </a:r>
                      </a:p>
                      <a:p>
                        <a:r>
                          <a:rPr lang="de-DE" sz="800" smtClean="0">
                            <a:solidFill>
                              <a:srgbClr val="FF0000"/>
                            </a:solidFill>
                          </a:rPr>
                          <a:t>should: 1;may: 0-n; </a:t>
                        </a:r>
                        <a:r>
                          <a:rPr lang="de-DE" sz="800" smtClean="0"/>
                          <a:t>actual: 1</a:t>
                        </a:r>
                      </a:p>
                    </p:txBody>
                  </p:sp>
                  <p:sp>
                    <p:nvSpPr>
                      <p:cNvPr id="38" name="Ellipse 37"/>
                      <p:cNvSpPr/>
                      <p:nvPr/>
                    </p:nvSpPr>
                    <p:spPr>
                      <a:xfrm>
                        <a:off x="7252916" y="3992233"/>
                        <a:ext cx="1861927" cy="68888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6000" tIns="36000" rIns="36000" bIns="36000" rtlCol="0" anchor="ctr"/>
                      <a:lstStyle/>
                      <a:p>
                        <a:pPr algn="ctr"/>
                        <a:r>
                          <a:rPr lang="de-DE" sz="1200" smtClean="0">
                            <a:solidFill>
                              <a:schemeClr val="tx1"/>
                            </a:solidFill>
                          </a:rPr>
                          <a:t>prov:SoftwareAgent</a:t>
                        </a:r>
                        <a:endParaRPr 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41" name="Gerade Verbindung mit Pfeil 40"/>
                      <p:cNvCxnSpPr>
                        <a:endCxn id="38" idx="2"/>
                      </p:cNvCxnSpPr>
                      <p:nvPr/>
                    </p:nvCxnSpPr>
                    <p:spPr>
                      <a:xfrm>
                        <a:off x="6362313" y="4121698"/>
                        <a:ext cx="890603" cy="21497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Gerade Verbindung mit Pfeil 47"/>
                      <p:cNvCxnSpPr/>
                      <p:nvPr/>
                    </p:nvCxnSpPr>
                    <p:spPr>
                      <a:xfrm>
                        <a:off x="5667217" y="4544822"/>
                        <a:ext cx="1223411" cy="48411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Ellipse 49"/>
                      <p:cNvSpPr/>
                      <p:nvPr/>
                    </p:nvSpPr>
                    <p:spPr>
                      <a:xfrm>
                        <a:off x="6890628" y="4786880"/>
                        <a:ext cx="1511809" cy="844367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200" smtClean="0">
                            <a:solidFill>
                              <a:schemeClr val="tx1"/>
                            </a:solidFill>
                          </a:rPr>
                          <a:t>bioportal‘s annotator URI </a:t>
                        </a:r>
                        <a:endParaRPr lang="en-US" sz="12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51" name="Gerade Verbindung mit Pfeil 50"/>
                <p:cNvCxnSpPr/>
                <p:nvPr/>
              </p:nvCxnSpPr>
              <p:spPr>
                <a:xfrm flipH="1">
                  <a:off x="3623759" y="3010648"/>
                  <a:ext cx="481336" cy="12503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1" name="Titel 1"/>
          <p:cNvSpPr>
            <a:spLocks noGrp="1"/>
          </p:cNvSpPr>
          <p:nvPr>
            <p:ph type="title"/>
          </p:nvPr>
        </p:nvSpPr>
        <p:spPr>
          <a:xfrm>
            <a:off x="488739" y="30062"/>
            <a:ext cx="10515600" cy="1325563"/>
          </a:xfrm>
        </p:spPr>
        <p:txBody>
          <a:bodyPr>
            <a:normAutofit/>
          </a:bodyPr>
          <a:lstStyle/>
          <a:p>
            <a:r>
              <a:rPr lang="de-DE" sz="2400" smtClean="0">
                <a:latin typeface="+mn-lt"/>
              </a:rPr>
              <a:t>OA Annotation Model Part 1: </a:t>
            </a:r>
            <a:br>
              <a:rPr lang="de-DE" sz="2400" smtClean="0">
                <a:latin typeface="+mn-lt"/>
              </a:rPr>
            </a:br>
            <a:r>
              <a:rPr lang="de-DE" sz="2400" smtClean="0">
                <a:latin typeface="+mn-lt"/>
              </a:rPr>
              <a:t>Body, Provenance, Motivation</a:t>
            </a:r>
            <a:endParaRPr lang="en-US" sz="2400">
              <a:latin typeface="+mn-lt"/>
            </a:endParaRPr>
          </a:p>
        </p:txBody>
      </p:sp>
      <p:sp>
        <p:nvSpPr>
          <p:cNvPr id="65" name="Textfeld 64"/>
          <p:cNvSpPr txBox="1"/>
          <p:nvPr/>
        </p:nvSpPr>
        <p:spPr>
          <a:xfrm rot="19709352">
            <a:off x="2025120" y="3546517"/>
            <a:ext cx="1221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oa:motivatedBy</a:t>
            </a:r>
          </a:p>
          <a:p>
            <a:r>
              <a:rPr lang="de-DE" sz="800" smtClean="0">
                <a:solidFill>
                  <a:srgbClr val="FF0000"/>
                </a:solidFill>
              </a:rPr>
              <a:t>should: 1:n;actual 1</a:t>
            </a:r>
            <a:endParaRPr lang="en-US" sz="800">
              <a:solidFill>
                <a:srgbClr val="FF0000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2336603" y="3722460"/>
            <a:ext cx="1066834" cy="73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963089" y="4262846"/>
            <a:ext cx="1402374" cy="97495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smtClean="0">
              <a:solidFill>
                <a:schemeClr val="tx1"/>
              </a:solidFill>
            </a:endParaRPr>
          </a:p>
          <a:p>
            <a:pPr algn="ctr"/>
            <a:r>
              <a:rPr lang="de-DE" sz="1200" smtClean="0">
                <a:solidFill>
                  <a:schemeClr val="tx1"/>
                </a:solidFill>
              </a:rPr>
              <a:t>oa:tagging</a:t>
            </a:r>
          </a:p>
          <a:p>
            <a:pPr algn="ctr"/>
            <a:r>
              <a:rPr lang="de-DE" sz="800" smtClean="0">
                <a:solidFill>
                  <a:srgbClr val="FF0000"/>
                </a:solidFill>
              </a:rPr>
              <a:t>oa:Motivation Instance (subclass of skos:Concept</a:t>
            </a:r>
            <a:endParaRPr lang="de-DE" sz="1000" smtClean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/>
          <p:cNvCxnSpPr>
            <a:stCxn id="19" idx="0"/>
          </p:cNvCxnSpPr>
          <p:nvPr/>
        </p:nvCxnSpPr>
        <p:spPr>
          <a:xfrm flipV="1">
            <a:off x="6793573" y="1890792"/>
            <a:ext cx="1478957" cy="109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7627417" y="1166777"/>
            <a:ext cx="1697704" cy="724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skos:Concept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 rot="19916826">
            <a:off x="6560903" y="243433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rdf:type</a:t>
            </a:r>
            <a:endParaRPr lang="en-US" sz="1200"/>
          </a:p>
        </p:txBody>
      </p:sp>
      <p:cxnSp>
        <p:nvCxnSpPr>
          <p:cNvPr id="53" name="Gerade Verbindung mit Pfeil 52"/>
          <p:cNvCxnSpPr>
            <a:stCxn id="19" idx="1"/>
          </p:cNvCxnSpPr>
          <p:nvPr/>
        </p:nvCxnSpPr>
        <p:spPr>
          <a:xfrm flipV="1">
            <a:off x="6297759" y="2121042"/>
            <a:ext cx="65535" cy="100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 rot="16560661">
            <a:off x="5543113" y="2492367"/>
            <a:ext cx="122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skos:inScheme</a:t>
            </a:r>
            <a:endParaRPr lang="en-US" sz="1200"/>
          </a:p>
        </p:txBody>
      </p:sp>
      <p:sp>
        <p:nvSpPr>
          <p:cNvPr id="62" name="Ellipse 61"/>
          <p:cNvSpPr/>
          <p:nvPr/>
        </p:nvSpPr>
        <p:spPr>
          <a:xfrm>
            <a:off x="5503196" y="1462982"/>
            <a:ext cx="1697704" cy="66265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ontology URI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/>
          <p:cNvCxnSpPr>
            <a:endCxn id="64" idx="3"/>
          </p:cNvCxnSpPr>
          <p:nvPr/>
        </p:nvCxnSpPr>
        <p:spPr>
          <a:xfrm flipV="1">
            <a:off x="6917637" y="827117"/>
            <a:ext cx="371045" cy="7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16560661">
            <a:off x="6821259" y="1109405"/>
            <a:ext cx="84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dc:title</a:t>
            </a:r>
            <a:endParaRPr lang="en-US" sz="1200"/>
          </a:p>
        </p:txBody>
      </p:sp>
      <p:sp>
        <p:nvSpPr>
          <p:cNvPr id="67" name="Ellipse 66"/>
          <p:cNvSpPr/>
          <p:nvPr/>
        </p:nvSpPr>
        <p:spPr>
          <a:xfrm>
            <a:off x="6870113" y="236832"/>
            <a:ext cx="1697704" cy="662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ontology name</a:t>
            </a:r>
          </a:p>
          <a:p>
            <a:pPr algn="ctr"/>
            <a:r>
              <a:rPr lang="de-DE" sz="800" smtClean="0">
                <a:solidFill>
                  <a:schemeClr val="tx1"/>
                </a:solidFill>
              </a:rPr>
              <a:t>= last fragment of ontology URI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 rot="16560661">
            <a:off x="5351246" y="999229"/>
            <a:ext cx="84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rdf:type</a:t>
            </a:r>
            <a:endParaRPr lang="en-US" sz="1200"/>
          </a:p>
        </p:txBody>
      </p:sp>
      <p:cxnSp>
        <p:nvCxnSpPr>
          <p:cNvPr id="70" name="Gerade Verbindung mit Pfeil 69"/>
          <p:cNvCxnSpPr/>
          <p:nvPr/>
        </p:nvCxnSpPr>
        <p:spPr>
          <a:xfrm flipV="1">
            <a:off x="5872085" y="953793"/>
            <a:ext cx="84322" cy="56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4581525" y="238677"/>
            <a:ext cx="2150850" cy="662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skos:ConceptScheme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7062326" y="3934857"/>
            <a:ext cx="2024527" cy="64454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8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31589" y="19239"/>
            <a:ext cx="10515600" cy="1325563"/>
          </a:xfrm>
        </p:spPr>
        <p:txBody>
          <a:bodyPr>
            <a:normAutofit/>
          </a:bodyPr>
          <a:lstStyle/>
          <a:p>
            <a:r>
              <a:rPr lang="de-DE" sz="2400" smtClean="0">
                <a:latin typeface="+mn-lt"/>
              </a:rPr>
              <a:t>OA Annotation Model Part 2: </a:t>
            </a:r>
            <a:br>
              <a:rPr lang="de-DE" sz="2400" smtClean="0">
                <a:latin typeface="+mn-lt"/>
              </a:rPr>
            </a:br>
            <a:r>
              <a:rPr lang="de-DE" sz="2400" smtClean="0">
                <a:latin typeface="+mn-lt"/>
              </a:rPr>
              <a:t>Targets</a:t>
            </a:r>
            <a:endParaRPr lang="en-US" sz="2400">
              <a:latin typeface="+mn-lt"/>
            </a:endParaRPr>
          </a:p>
        </p:txBody>
      </p:sp>
      <p:cxnSp>
        <p:nvCxnSpPr>
          <p:cNvPr id="5" name="Gerade Verbindung mit Pfeil 4"/>
          <p:cNvCxnSpPr>
            <a:stCxn id="8" idx="0"/>
            <a:endCxn id="7" idx="4"/>
          </p:cNvCxnSpPr>
          <p:nvPr/>
        </p:nvCxnSpPr>
        <p:spPr>
          <a:xfrm flipH="1" flipV="1">
            <a:off x="1548269" y="2025601"/>
            <a:ext cx="20108" cy="81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24496" y="236305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rdf:type</a:t>
            </a:r>
            <a:endParaRPr lang="en-US" sz="1200"/>
          </a:p>
        </p:txBody>
      </p:sp>
      <p:sp>
        <p:nvSpPr>
          <p:cNvPr id="7" name="Ellipse 6"/>
          <p:cNvSpPr/>
          <p:nvPr/>
        </p:nvSpPr>
        <p:spPr>
          <a:xfrm>
            <a:off x="647862" y="1336717"/>
            <a:ext cx="1800814" cy="688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oa:Annotation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12473" y="2839960"/>
            <a:ext cx="1511808" cy="10972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ANNOTATION</a:t>
            </a:r>
          </a:p>
          <a:p>
            <a:pPr algn="ctr"/>
            <a:r>
              <a:rPr lang="de-DE" sz="800" smtClean="0">
                <a:solidFill>
                  <a:schemeClr val="tx1"/>
                </a:solidFill>
              </a:rPr>
              <a:t>article URI + ont. name + #conceptID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119999" y="2794937"/>
            <a:ext cx="1511808" cy="10972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a</a:t>
            </a:r>
            <a:r>
              <a:rPr lang="de-DE" sz="1200" smtClean="0">
                <a:solidFill>
                  <a:schemeClr val="tx1"/>
                </a:solidFill>
              </a:rPr>
              <a:t>target1</a:t>
            </a:r>
          </a:p>
          <a:p>
            <a:pPr algn="ctr"/>
            <a:r>
              <a:rPr lang="de-DE" sz="800" smtClean="0">
                <a:solidFill>
                  <a:schemeClr val="tx1"/>
                </a:solidFill>
              </a:rPr>
              <a:t>generated uuid</a:t>
            </a:r>
          </a:p>
          <a:p>
            <a:pPr algn="ctr"/>
            <a:r>
              <a:rPr lang="de-DE" sz="800" smtClean="0">
                <a:solidFill>
                  <a:srgbClr val="FF0000"/>
                </a:solidFill>
              </a:rPr>
              <a:t>no specific type: may contain any type of content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351519" y="2847485"/>
            <a:ext cx="1461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oa:hasTarget</a:t>
            </a:r>
          </a:p>
          <a:p>
            <a:r>
              <a:rPr lang="de-DE" sz="1000" smtClean="0">
                <a:solidFill>
                  <a:srgbClr val="FF0000"/>
                </a:solidFill>
              </a:rPr>
              <a:t>1:n Targets</a:t>
            </a:r>
            <a:endParaRPr lang="en-US" sz="1000">
              <a:solidFill>
                <a:srgbClr val="FF0000"/>
              </a:solidFill>
            </a:endParaRPr>
          </a:p>
        </p:txBody>
      </p:sp>
      <p:cxnSp>
        <p:nvCxnSpPr>
          <p:cNvPr id="12" name="Gerade Verbindung mit Pfeil 11"/>
          <p:cNvCxnSpPr>
            <a:endCxn id="11" idx="2"/>
          </p:cNvCxnSpPr>
          <p:nvPr/>
        </p:nvCxnSpPr>
        <p:spPr>
          <a:xfrm flipV="1">
            <a:off x="2286028" y="3278372"/>
            <a:ext cx="796040" cy="2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7"/>
          </p:cNvCxnSpPr>
          <p:nvPr/>
        </p:nvCxnSpPr>
        <p:spPr>
          <a:xfrm flipV="1">
            <a:off x="4410408" y="2217058"/>
            <a:ext cx="732290" cy="73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290421" y="1280470"/>
            <a:ext cx="2023800" cy="869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oa:SpecificResource</a:t>
            </a:r>
            <a:endParaRPr lang="de-DE" sz="800" smtClean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892217" y="4141167"/>
            <a:ext cx="1461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oa:hasSource</a:t>
            </a:r>
          </a:p>
          <a:p>
            <a:r>
              <a:rPr lang="de-DE" sz="1000" smtClean="0">
                <a:solidFill>
                  <a:srgbClr val="FF0000"/>
                </a:solidFill>
              </a:rPr>
              <a:t>1 source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96567" y="3892217"/>
            <a:ext cx="20108" cy="108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3185168" y="5041684"/>
            <a:ext cx="1511808" cy="10972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article textual-entity URI</a:t>
            </a:r>
            <a:endParaRPr lang="de-DE" sz="800" smtClean="0">
              <a:solidFill>
                <a:schemeClr val="tx1"/>
              </a:solidFill>
            </a:endParaRPr>
          </a:p>
        </p:txBody>
      </p:sp>
      <p:cxnSp>
        <p:nvCxnSpPr>
          <p:cNvPr id="28" name="Gerade Verbindung mit Pfeil 27"/>
          <p:cNvCxnSpPr>
            <a:stCxn id="10" idx="6"/>
          </p:cNvCxnSpPr>
          <p:nvPr/>
        </p:nvCxnSpPr>
        <p:spPr>
          <a:xfrm flipV="1">
            <a:off x="4631807" y="3319753"/>
            <a:ext cx="1655071" cy="2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696976" y="2722141"/>
            <a:ext cx="146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oa:hasSelector</a:t>
            </a:r>
          </a:p>
          <a:p>
            <a:r>
              <a:rPr lang="de-DE" sz="1000" smtClean="0">
                <a:solidFill>
                  <a:srgbClr val="FF0000"/>
                </a:solidFill>
              </a:rPr>
              <a:t>a SpecificResource must have exactly 1 Selector</a:t>
            </a:r>
          </a:p>
        </p:txBody>
      </p:sp>
      <p:sp>
        <p:nvSpPr>
          <p:cNvPr id="30" name="Ellipse 29"/>
          <p:cNvSpPr/>
          <p:nvPr/>
        </p:nvSpPr>
        <p:spPr>
          <a:xfrm>
            <a:off x="6286878" y="4554316"/>
            <a:ext cx="1511808" cy="1097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oa:Composite</a:t>
            </a:r>
            <a:endParaRPr lang="de-DE" sz="800" smtClean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6265769" y="2743741"/>
            <a:ext cx="1169523" cy="10972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generated uuid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265769" y="398992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rdf:type</a:t>
            </a:r>
            <a:endParaRPr lang="en-US" sz="120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6927771" y="3835054"/>
            <a:ext cx="1" cy="71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143938" y="2331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rdf:type</a:t>
            </a:r>
            <a:endParaRPr lang="en-US" sz="1200"/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7347164" y="2526573"/>
            <a:ext cx="745746" cy="46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7435292" y="3241360"/>
            <a:ext cx="657618" cy="2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7296896" y="3657633"/>
            <a:ext cx="796014" cy="82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9885449" y="2221135"/>
            <a:ext cx="1380788" cy="841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oa:FragmentSelector</a:t>
            </a:r>
          </a:p>
        </p:txBody>
      </p:sp>
      <p:sp>
        <p:nvSpPr>
          <p:cNvPr id="53" name="Ellipse 52"/>
          <p:cNvSpPr/>
          <p:nvPr/>
        </p:nvSpPr>
        <p:spPr>
          <a:xfrm>
            <a:off x="6875983" y="479751"/>
            <a:ext cx="1637840" cy="841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oa:TextPositionSelector</a:t>
            </a:r>
            <a:endParaRPr lang="de-DE" sz="1100" smtClean="0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9989510" y="4194134"/>
            <a:ext cx="1675688" cy="841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oa:TextQuote</a:t>
            </a:r>
          </a:p>
          <a:p>
            <a:pPr algn="ctr"/>
            <a:r>
              <a:rPr lang="de-DE" sz="1200" smtClean="0">
                <a:solidFill>
                  <a:schemeClr val="tx1"/>
                </a:solidFill>
              </a:rPr>
              <a:t>Selector</a:t>
            </a:r>
            <a:endParaRPr lang="de-DE" sz="1100" smtClean="0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7586016" y="2894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oa:item</a:t>
            </a:r>
            <a:endParaRPr lang="en-US" sz="1200"/>
          </a:p>
        </p:txBody>
      </p:sp>
      <p:sp>
        <p:nvSpPr>
          <p:cNvPr id="58" name="Textfeld 57"/>
          <p:cNvSpPr txBox="1"/>
          <p:nvPr/>
        </p:nvSpPr>
        <p:spPr>
          <a:xfrm>
            <a:off x="7163697" y="2420692"/>
            <a:ext cx="85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oa:item</a:t>
            </a:r>
            <a:endParaRPr lang="en-US" sz="1200"/>
          </a:p>
        </p:txBody>
      </p:sp>
      <p:sp>
        <p:nvSpPr>
          <p:cNvPr id="59" name="Textfeld 58"/>
          <p:cNvSpPr txBox="1"/>
          <p:nvPr/>
        </p:nvSpPr>
        <p:spPr>
          <a:xfrm>
            <a:off x="7498068" y="363296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oa:item</a:t>
            </a:r>
            <a:endParaRPr lang="en-US" sz="120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8982063" y="5081852"/>
            <a:ext cx="676287" cy="56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9560959" y="5374597"/>
            <a:ext cx="1505843" cy="839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annotated Text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9154680" y="5021085"/>
            <a:ext cx="99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oa:exact</a:t>
            </a:r>
            <a:endParaRPr lang="en-US" sz="1200"/>
          </a:p>
        </p:txBody>
      </p:sp>
      <p:sp>
        <p:nvSpPr>
          <p:cNvPr id="64" name="Ellipse 63"/>
          <p:cNvSpPr/>
          <p:nvPr/>
        </p:nvSpPr>
        <p:spPr>
          <a:xfrm>
            <a:off x="8019991" y="1746115"/>
            <a:ext cx="1169523" cy="10972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textpos-Selector</a:t>
            </a:r>
          </a:p>
          <a:p>
            <a:pPr algn="ctr"/>
            <a:r>
              <a:rPr lang="de-DE" sz="800" smtClean="0">
                <a:solidFill>
                  <a:schemeClr val="tx1"/>
                </a:solidFill>
              </a:rPr>
              <a:t>paragraph </a:t>
            </a:r>
            <a:r>
              <a:rPr lang="de-DE" sz="800">
                <a:solidFill>
                  <a:schemeClr val="tx1"/>
                </a:solidFill>
              </a:rPr>
              <a:t>fragment Uri + textPosUri</a:t>
            </a:r>
          </a:p>
        </p:txBody>
      </p:sp>
      <p:sp>
        <p:nvSpPr>
          <p:cNvPr id="65" name="Ellipse 64"/>
          <p:cNvSpPr/>
          <p:nvPr/>
        </p:nvSpPr>
        <p:spPr>
          <a:xfrm>
            <a:off x="8034893" y="2873076"/>
            <a:ext cx="1169523" cy="10972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paragraph-Selector</a:t>
            </a:r>
            <a:endParaRPr lang="de-DE" sz="1200">
              <a:solidFill>
                <a:schemeClr val="tx1"/>
              </a:solidFill>
            </a:endParaRPr>
          </a:p>
          <a:p>
            <a:pPr algn="ctr"/>
            <a:endParaRPr lang="de-DE" sz="800" smtClean="0">
              <a:solidFill>
                <a:schemeClr val="tx1"/>
              </a:solidFill>
            </a:endParaRPr>
          </a:p>
          <a:p>
            <a:pPr algn="ctr"/>
            <a:r>
              <a:rPr lang="de-DE" sz="800" smtClean="0">
                <a:solidFill>
                  <a:schemeClr val="tx1"/>
                </a:solidFill>
              </a:rPr>
              <a:t>paragraphFragmentUri</a:t>
            </a:r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8092910" y="4043459"/>
            <a:ext cx="1169523" cy="10972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smtClean="0">
                <a:solidFill>
                  <a:schemeClr val="tx1"/>
                </a:solidFill>
              </a:rPr>
              <a:t>exactMatch-Selector</a:t>
            </a:r>
            <a:endParaRPr lang="de-DE" sz="1050">
              <a:solidFill>
                <a:schemeClr val="tx1"/>
              </a:solidFill>
            </a:endParaRPr>
          </a:p>
          <a:p>
            <a:pPr algn="ctr"/>
            <a:endParaRPr lang="de-DE" sz="800" smtClean="0">
              <a:solidFill>
                <a:schemeClr val="tx1"/>
              </a:solidFill>
            </a:endParaRPr>
          </a:p>
          <a:p>
            <a:pPr algn="ctr"/>
            <a:r>
              <a:rPr lang="de-DE" sz="800" smtClean="0">
                <a:solidFill>
                  <a:schemeClr val="tx1"/>
                </a:solidFill>
              </a:rPr>
              <a:t>exactMatchUri</a:t>
            </a:r>
            <a:endParaRPr lang="de-DE" sz="80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H="1" flipV="1">
            <a:off x="7936601" y="1306549"/>
            <a:ext cx="398724" cy="49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7438829" y="146724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rdf:type</a:t>
            </a:r>
            <a:endParaRPr lang="en-US" sz="1200"/>
          </a:p>
        </p:txBody>
      </p:sp>
      <p:cxnSp>
        <p:nvCxnSpPr>
          <p:cNvPr id="74" name="Gerade Verbindung mit Pfeil 73"/>
          <p:cNvCxnSpPr>
            <a:stCxn id="65" idx="7"/>
            <a:endCxn id="76" idx="3"/>
          </p:cNvCxnSpPr>
          <p:nvPr/>
        </p:nvCxnSpPr>
        <p:spPr>
          <a:xfrm flipV="1">
            <a:off x="9033143" y="2847485"/>
            <a:ext cx="985016" cy="18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6" idx="6"/>
          </p:cNvCxnSpPr>
          <p:nvPr/>
        </p:nvCxnSpPr>
        <p:spPr>
          <a:xfrm flipV="1">
            <a:off x="9262433" y="4590236"/>
            <a:ext cx="679193" cy="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9103759" y="270898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rdf:type</a:t>
            </a:r>
            <a:endParaRPr lang="en-US" sz="1200"/>
          </a:p>
        </p:txBody>
      </p:sp>
      <p:sp>
        <p:nvSpPr>
          <p:cNvPr id="77" name="Textfeld 76"/>
          <p:cNvSpPr txBox="1"/>
          <p:nvPr/>
        </p:nvSpPr>
        <p:spPr>
          <a:xfrm>
            <a:off x="9177204" y="422359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rdf:type</a:t>
            </a:r>
            <a:endParaRPr lang="en-US" sz="1200"/>
          </a:p>
        </p:txBody>
      </p:sp>
      <p:cxnSp>
        <p:nvCxnSpPr>
          <p:cNvPr id="86" name="Gerade Verbindung mit Pfeil 85"/>
          <p:cNvCxnSpPr/>
          <p:nvPr/>
        </p:nvCxnSpPr>
        <p:spPr>
          <a:xfrm flipV="1">
            <a:off x="9134218" y="3648291"/>
            <a:ext cx="957386" cy="1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10116483" y="3229345"/>
            <a:ext cx="1505843" cy="839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paragraph fragment URI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2" name="Gerade Verbindung mit Pfeil 91"/>
          <p:cNvCxnSpPr/>
          <p:nvPr/>
        </p:nvCxnSpPr>
        <p:spPr>
          <a:xfrm flipV="1">
            <a:off x="8730079" y="1417139"/>
            <a:ext cx="614976" cy="32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 flipV="1">
            <a:off x="9227113" y="1973766"/>
            <a:ext cx="547100" cy="18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9047575" y="476489"/>
            <a:ext cx="1505843" cy="839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de-DE" sz="800" smtClean="0">
                <a:solidFill>
                  <a:schemeClr val="tx1"/>
                </a:solidFill>
              </a:rPr>
              <a:t>textPos, relative to paragraph begin</a:t>
            </a:r>
          </a:p>
        </p:txBody>
      </p:sp>
      <p:sp>
        <p:nvSpPr>
          <p:cNvPr id="98" name="Ellipse 97"/>
          <p:cNvSpPr/>
          <p:nvPr/>
        </p:nvSpPr>
        <p:spPr>
          <a:xfrm>
            <a:off x="9789313" y="1281069"/>
            <a:ext cx="1505843" cy="839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de-DE" sz="800" smtClean="0">
                <a:solidFill>
                  <a:schemeClr val="tx1"/>
                </a:solidFill>
              </a:rPr>
              <a:t>textPos, relative to paragraph begin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8393801" y="131323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oa:start</a:t>
            </a:r>
            <a:endParaRPr lang="en-US" sz="1200"/>
          </a:p>
        </p:txBody>
      </p:sp>
      <p:sp>
        <p:nvSpPr>
          <p:cNvPr id="105" name="Textfeld 104"/>
          <p:cNvSpPr txBox="1"/>
          <p:nvPr/>
        </p:nvSpPr>
        <p:spPr>
          <a:xfrm>
            <a:off x="9021145" y="1673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oa:end</a:t>
            </a:r>
            <a:endParaRPr lang="en-US" sz="1200"/>
          </a:p>
        </p:txBody>
      </p:sp>
      <p:sp>
        <p:nvSpPr>
          <p:cNvPr id="106" name="Textfeld 105"/>
          <p:cNvSpPr txBox="1"/>
          <p:nvPr/>
        </p:nvSpPr>
        <p:spPr>
          <a:xfrm>
            <a:off x="9282453" y="331003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rdf:value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0259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Breitbild</PresentationFormat>
  <Paragraphs>110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KOBPSY2 Annotation Data Model</vt:lpstr>
      <vt:lpstr>Legend</vt:lpstr>
      <vt:lpstr>OA Annotation Model Part 1:  Body, Provenance, Motivation</vt:lpstr>
      <vt:lpstr>OA Annotation Model Part 2:  Targets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KOBPSY2 Annotation Data Model</dc:title>
  <dc:creator>barth</dc:creator>
  <cp:lastModifiedBy>barth</cp:lastModifiedBy>
  <cp:revision>56</cp:revision>
  <dcterms:created xsi:type="dcterms:W3CDTF">2015-12-07T15:18:32Z</dcterms:created>
  <dcterms:modified xsi:type="dcterms:W3CDTF">2016-06-24T16:55:21Z</dcterms:modified>
</cp:coreProperties>
</file>