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14.jpeg" ContentType="image/jpeg"/>
  <Override PartName="/ppt/media/image13.png" ContentType="image/png"/>
  <Override PartName="/ppt/media/image12.jpeg" ContentType="image/jpeg"/>
  <Override PartName="/ppt/media/image11.png" ContentType="image/png"/>
  <Override PartName="/ppt/media/image10.png" ContentType="image/png"/>
  <Override PartName="/ppt/media/image9.jpeg" ContentType="image/jpeg"/>
  <Override PartName="/ppt/media/image15.jpeg" ContentType="image/jpeg"/>
  <Override PartName="/ppt/media/image8.png" ContentType="image/png"/>
  <Override PartName="/ppt/media/image7.png" ContentType="image/png"/>
  <Override PartName="/ppt/media/image6.jpeg" ContentType="image/jpeg"/>
  <Override PartName="/ppt/media/image4.png" ContentType="image/png"/>
  <Override PartName="/ppt/media/image5.jpeg" ContentType="image/jpe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5160"/>
          </a:xfrm>
          <a:prstGeom prst="rect">
            <a:avLst/>
          </a:prstGeom>
        </p:spPr>
        <p:txBody>
          <a:bodyPr lIns="0" rIns="0" tIns="0" bIns="0" anchor="ctr"/>
          <a:p>
            <a:r>
              <a:rPr lang="pl-PL">
                <a:latin typeface="Arial"/>
              </a:rPr>
              <a:t>Kliknij, aby edytować format tekstu tytułu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Arial"/>
              </a:rPr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 sz="2800">
                <a:latin typeface="Arial"/>
              </a:rPr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 sz="2400">
                <a:latin typeface="Arial"/>
              </a:rPr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 sz="2000">
                <a:latin typeface="Arial"/>
              </a:rPr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Siódmy poziom konspektu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l-PL" sz="4400">
                <a:latin typeface="Arial"/>
              </a:rPr>
              <a:t>Kliknij, aby edytować format tekstu tytułu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Arial"/>
              </a:rPr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 sz="2800">
                <a:latin typeface="Arial"/>
              </a:rPr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 sz="2400">
                <a:latin typeface="Arial"/>
              </a:rPr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 sz="2000">
                <a:latin typeface="Arial"/>
              </a:rPr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Siódmy poziom konspektu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jpe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pl-PL" sz="6000" strike="noStrike">
                <a:solidFill>
                  <a:srgbClr val="000000"/>
                </a:solidFill>
                <a:latin typeface="Calibri Light"/>
              </a:rPr>
              <a:t>Hermes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l-PL" sz="2400" strike="noStrike">
                <a:solidFill>
                  <a:srgbClr val="000000"/>
                </a:solidFill>
                <a:latin typeface="Calibri"/>
              </a:rPr>
              <a:t>System automatycznych rekomendacji zintegrowany z USOS</a:t>
            </a:r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9403920" y="5257800"/>
            <a:ext cx="278748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l-PL" strike="noStrike">
                <a:solidFill>
                  <a:srgbClr val="000000"/>
                </a:solidFill>
                <a:latin typeface="Calibri"/>
              </a:rPr>
              <a:t>Tomasz Grabowski</a:t>
            </a:r>
            <a:endParaRPr/>
          </a:p>
          <a:p>
            <a:pPr>
              <a:lnSpc>
                <a:spcPct val="100000"/>
              </a:lnSpc>
            </a:pPr>
            <a:r>
              <a:rPr lang="pl-PL" strike="noStrike">
                <a:solidFill>
                  <a:srgbClr val="000000"/>
                </a:solidFill>
                <a:latin typeface="Calibri"/>
              </a:rPr>
              <a:t>Adam Markiewicz</a:t>
            </a:r>
            <a:endParaRPr/>
          </a:p>
          <a:p>
            <a:pPr>
              <a:lnSpc>
                <a:spcPct val="100000"/>
              </a:lnSpc>
            </a:pPr>
            <a:r>
              <a:rPr lang="pl-PL" strike="noStrike">
                <a:solidFill>
                  <a:srgbClr val="000000"/>
                </a:solidFill>
                <a:latin typeface="Calibri"/>
              </a:rPr>
              <a:t>Albert Rozmus</a:t>
            </a:r>
            <a:endParaRPr/>
          </a:p>
          <a:p>
            <a:pPr>
              <a:lnSpc>
                <a:spcPct val="100000"/>
              </a:lnSpc>
            </a:pPr>
            <a:r>
              <a:rPr lang="pl-PL" strike="noStrike">
                <a:solidFill>
                  <a:srgbClr val="000000"/>
                </a:solidFill>
                <a:latin typeface="Calibri"/>
              </a:rPr>
              <a:t>Krzysztow Rutkowski</a:t>
            </a:r>
            <a:endParaRPr/>
          </a:p>
          <a:p>
            <a:pPr>
              <a:lnSpc>
                <a:spcPct val="100000"/>
              </a:lnSpc>
            </a:pPr>
            <a:r>
              <a:rPr lang="pl-PL" strike="noStrike">
                <a:solidFill>
                  <a:srgbClr val="000000"/>
                </a:solidFill>
                <a:latin typeface="Calibri"/>
              </a:rPr>
              <a:t>Wiktor Zuba</a:t>
            </a:r>
            <a:endParaRPr/>
          </a:p>
        </p:txBody>
      </p:sp>
      <p:sp>
        <p:nvSpPr>
          <p:cNvPr id="75" name="CustomShape 4"/>
          <p:cNvSpPr/>
          <p:nvPr/>
        </p:nvSpPr>
        <p:spPr>
          <a:xfrm>
            <a:off x="311760" y="5257800"/>
            <a:ext cx="286704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l-PL" strike="noStrike">
                <a:solidFill>
                  <a:srgbClr val="000000"/>
                </a:solidFill>
                <a:latin typeface="Calibri"/>
              </a:rPr>
              <a:t>Na zlecenie działu sieci komputerowych Uniwersytetu Warszawskiego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09480" y="3672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l-PL" sz="4400">
                <a:latin typeface="Calibri Light"/>
              </a:rPr>
              <a:t>Architektura systemu</a:t>
            </a:r>
            <a:endParaRPr/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296000" y="1440000"/>
            <a:ext cx="9432000" cy="501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l-PL" sz="3200" strike="noStrike">
                <a:latin typeface="Droid Sans"/>
              </a:rPr>
              <a:t>Uzywane algorytmy</a:t>
            </a:r>
            <a:endParaRPr/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952000" y="2175480"/>
            <a:ext cx="6191640" cy="387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8080" y="27662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pl-PL" sz="4400" strike="noStrike">
                <a:solidFill>
                  <a:srgbClr val="000000"/>
                </a:solidFill>
                <a:latin typeface="Calibri Light"/>
              </a:rPr>
              <a:t>              </a:t>
            </a:r>
            <a:r>
              <a:rPr lang="pl-PL" sz="4400" strike="noStrike">
                <a:solidFill>
                  <a:srgbClr val="000000"/>
                </a:solidFill>
                <a:latin typeface="Calibri Light"/>
              </a:rPr>
              <a:t>Prezentacja aktualnego stanu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266220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pl-PL" sz="4400" strike="noStrike">
                <a:solidFill>
                  <a:srgbClr val="000000"/>
                </a:solidFill>
                <a:latin typeface="Calibri Light"/>
              </a:rPr>
              <a:t>                         </a:t>
            </a:r>
            <a:r>
              <a:rPr lang="pl-PL" sz="7200" strike="noStrike">
                <a:solidFill>
                  <a:srgbClr val="000000"/>
                </a:solidFill>
                <a:latin typeface="Calibri Light"/>
              </a:rPr>
              <a:t>Motywacja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5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pl-PL" sz="4400" strike="noStrike">
                <a:solidFill>
                  <a:srgbClr val="000000"/>
                </a:solidFill>
                <a:latin typeface="Calibri Light"/>
              </a:rPr>
              <a:t>                  </a:t>
            </a:r>
            <a:r>
              <a:rPr lang="pl-PL" sz="4400" strike="noStrike">
                <a:solidFill>
                  <a:srgbClr val="000000"/>
                </a:solidFill>
                <a:latin typeface="Calibri Light"/>
              </a:rPr>
              <a:t>Przypadki użycia Hermesa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pl-PL" sz="2800" strike="noStrike">
                <a:solidFill>
                  <a:srgbClr val="000000"/>
                </a:solidFill>
                <a:latin typeface="Calibri"/>
              </a:rPr>
              <a:t>Student który nie jest pewny które przedmioty bądź seminarium wybrać.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l-PL" sz="2400" strike="noStrike">
                <a:solidFill>
                  <a:srgbClr val="000000"/>
                </a:solidFill>
                <a:latin typeface="Calibri"/>
              </a:rPr>
              <a:t>System wskazuje proponowane przedmioty które statystycznie mogą najbardziej odpowiadać studentowi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l-PL" sz="2400" strike="noStrike">
                <a:solidFill>
                  <a:srgbClr val="000000"/>
                </a:solidFill>
                <a:latin typeface="Calibri"/>
              </a:rPr>
              <a:t>Być może wskaże zupełnie niespodziewany dla studenta kierunek kształcenia</a:t>
            </a:r>
            <a:endParaRPr/>
          </a:p>
          <a:p>
            <a:pPr>
              <a:lnSpc>
                <a:spcPct val="100000"/>
              </a:lnSpc>
            </a:pPr>
            <a:r>
              <a:rPr lang="pl-PL" sz="2800" strike="noStrike">
                <a:solidFill>
                  <a:srgbClr val="000000"/>
                </a:solidFill>
                <a:latin typeface="Calibri"/>
              </a:rPr>
              <a:t>	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pl-PL" sz="4400" strike="noStrike">
                <a:solidFill>
                  <a:srgbClr val="000000"/>
                </a:solidFill>
                <a:latin typeface="Calibri Light"/>
              </a:rPr>
              <a:t>                  </a:t>
            </a:r>
            <a:r>
              <a:rPr lang="pl-PL" sz="4400" strike="noStrike">
                <a:solidFill>
                  <a:srgbClr val="000000"/>
                </a:solidFill>
                <a:latin typeface="Calibri Light"/>
              </a:rPr>
              <a:t>Przypadki użycia Hermesa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838080" y="1825560"/>
            <a:ext cx="1051488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pl-PL" sz="2800" strike="noStrike">
                <a:solidFill>
                  <a:srgbClr val="000000"/>
                </a:solidFill>
                <a:latin typeface="Calibri"/>
              </a:rPr>
              <a:t>Student który nie jest pewny które przedmioty bądź seminarium wybrać.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l-PL" sz="2400" strike="noStrike">
                <a:solidFill>
                  <a:srgbClr val="000000"/>
                </a:solidFill>
                <a:latin typeface="Calibri"/>
              </a:rPr>
              <a:t>System wskazuje proponowane przedmioty które statystycznie mogą najbardziej odpowiadać studentowi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l-PL" sz="2400" strike="noStrike">
                <a:solidFill>
                  <a:srgbClr val="000000"/>
                </a:solidFill>
                <a:latin typeface="Calibri"/>
              </a:rPr>
              <a:t>Być może wskaże zupełnie niespodziewany dla studenta kierunek kształcenia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pl-PL" sz="2800" strike="noStrike">
                <a:solidFill>
                  <a:srgbClr val="000000"/>
                </a:solidFill>
                <a:latin typeface="Calibri"/>
              </a:rPr>
              <a:t>Student który jest ciekaw konkretnego przedmiotu </a:t>
            </a:r>
            <a:r>
              <a:rPr lang="pl-PL" sz="2800" strike="noStrike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l-PL" sz="2400" strike="noStrike">
                <a:solidFill>
                  <a:srgbClr val="000000"/>
                </a:solidFill>
                <a:latin typeface="Calibri"/>
              </a:rPr>
              <a:t>System pokazuje wyliczoną statystykę zdawalności i ocen wnioskowaną na podstawie historii oraz wyników studenta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l-PL" sz="2400" strike="noStrike">
                <a:solidFill>
                  <a:srgbClr val="000000"/>
                </a:solidFill>
                <a:latin typeface="Calibri"/>
              </a:rPr>
              <a:t>Pomaga to w podjęciu decyzji o sensowności zapisania (np. Przy 50% szansy na 2 student pewnie przemyśli kilkukrotnie ten wybór)</a:t>
            </a:r>
            <a:endParaRPr/>
          </a:p>
          <a:p>
            <a:pPr>
              <a:lnSpc>
                <a:spcPct val="100000"/>
              </a:lnSpc>
            </a:pPr>
            <a:r>
              <a:rPr lang="pl-PL" sz="2800" strike="noStrike">
                <a:solidFill>
                  <a:srgbClr val="000000"/>
                </a:solidFill>
                <a:latin typeface="Calibri"/>
              </a:rPr>
              <a:t>	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pl-PL" sz="4400" strike="noStrike">
                <a:solidFill>
                  <a:srgbClr val="000000"/>
                </a:solidFill>
                <a:latin typeface="Calibri Light"/>
              </a:rPr>
              <a:t>                  </a:t>
            </a:r>
            <a:r>
              <a:rPr lang="pl-PL" sz="4400" strike="noStrike">
                <a:solidFill>
                  <a:srgbClr val="000000"/>
                </a:solidFill>
                <a:latin typeface="Calibri Light"/>
              </a:rPr>
              <a:t>Przypadki użycia Hermesa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pl-PL" sz="2800" strike="noStrike">
                <a:solidFill>
                  <a:srgbClr val="000000"/>
                </a:solidFill>
                <a:latin typeface="Calibri"/>
              </a:rPr>
              <a:t>Student ciekawy przedmiotu obowiązkowego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l-PL" sz="2400" strike="noStrike">
                <a:solidFill>
                  <a:srgbClr val="000000"/>
                </a:solidFill>
                <a:latin typeface="Calibri"/>
              </a:rPr>
              <a:t>System pokazuje wywnioskowane statystyki zdawalności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l-PL" sz="2400" strike="noStrike">
                <a:solidFill>
                  <a:srgbClr val="000000"/>
                </a:solidFill>
                <a:latin typeface="Calibri"/>
              </a:rPr>
              <a:t>Może to być wskazówka studenta by np. Poważniej potraktował ten przedmiot w przyszłości (gdy np wyjdzie wysoka szansa na niezaliczenie)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pl-PL" sz="4400" strike="noStrike">
                <a:solidFill>
                  <a:srgbClr val="000000"/>
                </a:solidFill>
                <a:latin typeface="Calibri Light"/>
              </a:rPr>
              <a:t>                    </a:t>
            </a:r>
            <a:r>
              <a:rPr lang="pl-PL" sz="4400" strike="noStrike">
                <a:solidFill>
                  <a:srgbClr val="000000"/>
                </a:solidFill>
                <a:latin typeface="Calibri Light"/>
              </a:rPr>
              <a:t>Zastosowane narzędzia</a:t>
            </a:r>
            <a:endParaRPr/>
          </a:p>
        </p:txBody>
      </p:sp>
      <p:pic>
        <p:nvPicPr>
          <p:cNvPr id="86" name="Picture 3" descr=""/>
          <p:cNvPicPr/>
          <p:nvPr/>
        </p:nvPicPr>
        <p:blipFill>
          <a:blip r:embed="rId1"/>
          <a:stretch/>
        </p:blipFill>
        <p:spPr>
          <a:xfrm>
            <a:off x="7273800" y="3709800"/>
            <a:ext cx="2972520" cy="1905840"/>
          </a:xfrm>
          <a:prstGeom prst="rect">
            <a:avLst/>
          </a:prstGeom>
          <a:ln>
            <a:noFill/>
          </a:ln>
        </p:spPr>
      </p:pic>
      <p:pic>
        <p:nvPicPr>
          <p:cNvPr id="87" name="Picture 4" descr=""/>
          <p:cNvPicPr/>
          <p:nvPr/>
        </p:nvPicPr>
        <p:blipFill>
          <a:blip r:embed="rId2"/>
          <a:stretch/>
        </p:blipFill>
        <p:spPr>
          <a:xfrm>
            <a:off x="661680" y="3585240"/>
            <a:ext cx="4987080" cy="1342440"/>
          </a:xfrm>
          <a:prstGeom prst="rect">
            <a:avLst/>
          </a:prstGeom>
          <a:ln>
            <a:noFill/>
          </a:ln>
        </p:spPr>
      </p:pic>
      <p:pic>
        <p:nvPicPr>
          <p:cNvPr id="88" name="Picture 6" descr=""/>
          <p:cNvPicPr/>
          <p:nvPr/>
        </p:nvPicPr>
        <p:blipFill>
          <a:blip r:embed="rId3"/>
          <a:stretch/>
        </p:blipFill>
        <p:spPr>
          <a:xfrm>
            <a:off x="6266160" y="1841400"/>
            <a:ext cx="4987080" cy="1342440"/>
          </a:xfrm>
          <a:prstGeom prst="rect">
            <a:avLst/>
          </a:prstGeom>
          <a:ln>
            <a:noFill/>
          </a:ln>
        </p:spPr>
      </p:pic>
      <p:sp>
        <p:nvSpPr>
          <p:cNvPr id="89" name="CustomShape 2"/>
          <p:cNvSpPr/>
          <p:nvPr/>
        </p:nvSpPr>
        <p:spPr>
          <a:xfrm>
            <a:off x="7273800" y="5974920"/>
            <a:ext cx="355284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Picture 2" descr=""/>
          <p:cNvPicPr/>
          <p:nvPr/>
        </p:nvPicPr>
        <p:blipFill>
          <a:blip r:embed="rId4"/>
          <a:stretch/>
        </p:blipFill>
        <p:spPr>
          <a:xfrm>
            <a:off x="661680" y="5165640"/>
            <a:ext cx="4987080" cy="142164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5"/>
          <a:stretch/>
        </p:blipFill>
        <p:spPr>
          <a:xfrm>
            <a:off x="648000" y="1884600"/>
            <a:ext cx="4967640" cy="140544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6"/>
          <a:stretch/>
        </p:blipFill>
        <p:spPr>
          <a:xfrm>
            <a:off x="7658640" y="5718240"/>
            <a:ext cx="2133000" cy="76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pl-PL" sz="4400" strike="noStrike">
                <a:solidFill>
                  <a:srgbClr val="000000"/>
                </a:solidFill>
                <a:latin typeface="Calibri Light"/>
              </a:rPr>
              <a:t>                          </a:t>
            </a:r>
            <a:r>
              <a:rPr lang="pl-PL" sz="4400" strike="noStrike">
                <a:solidFill>
                  <a:srgbClr val="000000"/>
                </a:solidFill>
                <a:latin typeface="Calibri Light"/>
              </a:rPr>
              <a:t>Przepływ danych</a:t>
            </a:r>
            <a:endParaRPr/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080000" y="1728000"/>
            <a:ext cx="9864000" cy="46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