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3.png" ContentType="image/png"/>
  <Override PartName="/ppt/media/image10.png" ContentType="image/png"/>
  <Override PartName="/ppt/media/image8.png" ContentType="image/png"/>
  <Override PartName="/ppt/media/image12.jpeg" ContentType="image/jpeg"/>
  <Override PartName="/ppt/media/image7.png" ContentType="image/png"/>
  <Override PartName="/ppt/media/image4.png" ContentType="image/png"/>
  <Override PartName="/ppt/media/image9.jpeg" ContentType="image/jpeg"/>
  <Override PartName="/ppt/media/image6.jpeg" ContentType="image/jpeg"/>
  <Override PartName="/ppt/media/image3.png" ContentType="image/png"/>
  <Override PartName="/ppt/media/image5.jpeg" ContentType="image/jpeg"/>
  <Override PartName="/ppt/media/image2.png" ContentType="image/png"/>
  <Override PartName="/ppt/media/image14.jpeg" ContentType="image/jpeg"/>
  <Override PartName="/ppt/media/image11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Kliknij, aby edytować format tekstu tytułuClick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l-PL" sz="1200">
                <a:solidFill>
                  <a:srgbClr val="8b8b8b"/>
                </a:solidFill>
                <a:latin typeface="Calibri"/>
              </a:rPr>
              <a:t>15-5-27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5F9139F-C070-47F6-8509-77EFAB00615E}" type="slidenum">
              <a:rPr lang="pl-PL" sz="1200">
                <a:solidFill>
                  <a:srgbClr val="8b8b8b"/>
                </a:solidFill>
                <a:latin typeface="Calibri"/>
              </a:rPr>
              <a:t>&lt;numer&gt;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Kliknij, aby edytować format tekstu konspektu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Drugi poziom konspektu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Trzeci poziom konspektu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Czwarty poziom konspektu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Piąty poziom konspektu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Szósty poziom konspektu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Siódmy poziom konspektu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Kliknij, aby edytować format tekstu tytułuClick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Kliknij, aby edytować format tekstu konspektu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Drugi poziom konspektu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Trzeci poziom konspektu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Czwarty poziom konspektu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Piąty poziom konspektu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Szósty poziom konspektu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Siódmy poziom konspektuClick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l-PL" sz="1200">
                <a:solidFill>
                  <a:srgbClr val="8b8b8b"/>
                </a:solidFill>
                <a:latin typeface="Calibri"/>
              </a:rPr>
              <a:t>15-5-27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F8884CA-8AFE-477C-A7D8-6B9D30B8B7E5}" type="slidenum">
              <a:rPr lang="pl-PL" sz="1200">
                <a:solidFill>
                  <a:srgbClr val="8b8b8b"/>
                </a:solidFill>
                <a:latin typeface="Calibri"/>
              </a:rPr>
              <a:t>&lt;numer&gt;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jpe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jpe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Hermes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pl-PL" sz="2400">
                <a:solidFill>
                  <a:srgbClr val="000000"/>
                </a:solidFill>
                <a:latin typeface="Calibri"/>
              </a:rPr>
              <a:t>System automatycznych rekomendacji zintegrowany z USOS</a:t>
            </a:r>
            <a:endParaRPr/>
          </a:p>
        </p:txBody>
      </p:sp>
      <p:sp>
        <p:nvSpPr>
          <p:cNvPr id="80" name="CustomShape 3"/>
          <p:cNvSpPr/>
          <p:nvPr/>
        </p:nvSpPr>
        <p:spPr>
          <a:xfrm>
            <a:off x="9403920" y="5257800"/>
            <a:ext cx="2787840" cy="1461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l-PL">
                <a:solidFill>
                  <a:srgbClr val="000000"/>
                </a:solidFill>
                <a:latin typeface="Calibri"/>
              </a:rPr>
              <a:t>Tomasz Grabowski</a:t>
            </a:r>
            <a:endParaRPr/>
          </a:p>
          <a:p>
            <a:pPr>
              <a:lnSpc>
                <a:spcPct val="100000"/>
              </a:lnSpc>
            </a:pPr>
            <a:r>
              <a:rPr lang="pl-PL">
                <a:solidFill>
                  <a:srgbClr val="000000"/>
                </a:solidFill>
                <a:latin typeface="Calibri"/>
              </a:rPr>
              <a:t>Adam Markiewicz</a:t>
            </a:r>
            <a:endParaRPr/>
          </a:p>
          <a:p>
            <a:pPr>
              <a:lnSpc>
                <a:spcPct val="100000"/>
              </a:lnSpc>
            </a:pPr>
            <a:r>
              <a:rPr lang="pl-PL">
                <a:solidFill>
                  <a:srgbClr val="000000"/>
                </a:solidFill>
                <a:latin typeface="Calibri"/>
              </a:rPr>
              <a:t>Albert Rozmus</a:t>
            </a:r>
            <a:endParaRPr/>
          </a:p>
          <a:p>
            <a:pPr>
              <a:lnSpc>
                <a:spcPct val="100000"/>
              </a:lnSpc>
            </a:pPr>
            <a:r>
              <a:rPr lang="pl-PL">
                <a:solidFill>
                  <a:srgbClr val="000000"/>
                </a:solidFill>
                <a:latin typeface="Calibri"/>
              </a:rPr>
              <a:t>Krzysztow Rutkowski</a:t>
            </a:r>
            <a:endParaRPr/>
          </a:p>
          <a:p>
            <a:pPr>
              <a:lnSpc>
                <a:spcPct val="100000"/>
              </a:lnSpc>
            </a:pPr>
            <a:r>
              <a:rPr lang="pl-PL">
                <a:solidFill>
                  <a:srgbClr val="000000"/>
                </a:solidFill>
                <a:latin typeface="Calibri"/>
              </a:rPr>
              <a:t>Wiktor Zuba</a:t>
            </a:r>
            <a:endParaRPr/>
          </a:p>
        </p:txBody>
      </p:sp>
      <p:sp>
        <p:nvSpPr>
          <p:cNvPr id="81" name="CustomShape 4"/>
          <p:cNvSpPr/>
          <p:nvPr/>
        </p:nvSpPr>
        <p:spPr>
          <a:xfrm>
            <a:off x="311760" y="5257800"/>
            <a:ext cx="2867400" cy="118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l-PL">
                <a:solidFill>
                  <a:srgbClr val="000000"/>
                </a:solidFill>
                <a:latin typeface="Calibri"/>
              </a:rPr>
              <a:t>Na zlecenie działu sieci komputerowych Uniwersytetu Warszawskiego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200">
                <a:latin typeface="Droid Sans"/>
              </a:rPr>
              <a:t>Uzywane algorytmy</a:t>
            </a:r>
            <a:endParaRPr/>
          </a:p>
        </p:txBody>
      </p:sp>
      <p:pic>
        <p:nvPicPr>
          <p:cNvPr id="10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952000" y="2175480"/>
            <a:ext cx="6192000" cy="387252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838080" y="27662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              </a:t>
            </a:r>
            <a:r>
              <a:rPr lang="en-US" sz="4400">
                <a:solidFill>
                  <a:srgbClr val="000000"/>
                </a:solidFill>
                <a:latin typeface="Calibri Light"/>
              </a:rPr>
              <a:t>Prezentacja aktualnego stanu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838080" y="266220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                         </a:t>
            </a:r>
            <a:r>
              <a:rPr lang="en-US" sz="7200">
                <a:solidFill>
                  <a:srgbClr val="000000"/>
                </a:solidFill>
                <a:latin typeface="Calibri Light"/>
              </a:rPr>
              <a:t>Motywacja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                  </a:t>
            </a:r>
            <a:r>
              <a:rPr lang="en-US" sz="4400">
                <a:solidFill>
                  <a:srgbClr val="000000"/>
                </a:solidFill>
                <a:latin typeface="Calibri Light"/>
              </a:rPr>
              <a:t>Przypadki użycia Hermesa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Student który nie jest pewny które przedmioty bądź seminarium wybrać.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System wskazuje proponowane przedmioty które statystycznie mogą najbardziej odpowiadać studentowi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Być może wskaże zupełnie niespodziewany dla studenta kierunek kształcenia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                  </a:t>
            </a:r>
            <a:r>
              <a:rPr lang="en-US" sz="4400">
                <a:solidFill>
                  <a:srgbClr val="000000"/>
                </a:solidFill>
                <a:latin typeface="Calibri Light"/>
              </a:rPr>
              <a:t>Przypadki użycia Hermesa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838080" y="1825560"/>
            <a:ext cx="10515240" cy="47235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Student który nie jest pewny które przedmioty bądź seminarium wybrać.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System wskazuje proponowane przedmioty które statystycznie mogą najbardziej odpowiadać studentowi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Być może wskaże zupełnie niespodziewany dla studenta kierunek kształcenia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Student który jest ciekaw konkretnego przedmiotu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System pokazuje wyliczoną statystykę zdawalności i ocen wnioskowaną na podstawie historii oraz wyników studenta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Pomaga to w podjęciu decyzji o sensowności zapisania (np. Przy 50% szansy na 2 student pewnie przemyśli kilkukrotnie ten wybór)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                  </a:t>
            </a:r>
            <a:r>
              <a:rPr lang="en-US" sz="4400">
                <a:solidFill>
                  <a:srgbClr val="000000"/>
                </a:solidFill>
                <a:latin typeface="Calibri Light"/>
              </a:rPr>
              <a:t>Przypadki użycia Hermesa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Student ciekawy przedmiotu obowiązkowego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System pokazuje wywnioskowane statystyki zdawalności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Może to być wskazówka studenta by np. Poważniej potraktował ten przedmiot w przyszłości (gdy np wyjdzie wysoka szansa na niezaliczenie)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                    </a:t>
            </a:r>
            <a:r>
              <a:rPr lang="en-US" sz="4400">
                <a:solidFill>
                  <a:srgbClr val="000000"/>
                </a:solidFill>
                <a:latin typeface="Calibri Light"/>
              </a:rPr>
              <a:t>Zastosowane narzędzia</a:t>
            </a:r>
            <a:endParaRPr/>
          </a:p>
        </p:txBody>
      </p:sp>
      <p:pic>
        <p:nvPicPr>
          <p:cNvPr id="92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273800" y="3709800"/>
            <a:ext cx="2972880" cy="1906200"/>
          </a:xfrm>
          <a:prstGeom prst="rect">
            <a:avLst/>
          </a:prstGeom>
          <a:ln>
            <a:noFill/>
          </a:ln>
        </p:spPr>
      </p:pic>
      <p:pic>
        <p:nvPicPr>
          <p:cNvPr id="93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61680" y="3585240"/>
            <a:ext cx="4987440" cy="1342800"/>
          </a:xfrm>
          <a:prstGeom prst="rect">
            <a:avLst/>
          </a:prstGeom>
          <a:ln>
            <a:noFill/>
          </a:ln>
        </p:spPr>
      </p:pic>
      <p:pic>
        <p:nvPicPr>
          <p:cNvPr id="94" name="Picture 6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266160" y="1841400"/>
            <a:ext cx="4987440" cy="1342800"/>
          </a:xfrm>
          <a:prstGeom prst="rect">
            <a:avLst/>
          </a:prstGeom>
          <a:ln>
            <a:noFill/>
          </a:ln>
        </p:spPr>
      </p:pic>
      <p:sp>
        <p:nvSpPr>
          <p:cNvPr id="95" name="CustomShape 2"/>
          <p:cNvSpPr/>
          <p:nvPr/>
        </p:nvSpPr>
        <p:spPr>
          <a:xfrm>
            <a:off x="7273800" y="5974920"/>
            <a:ext cx="3553200" cy="638280"/>
          </a:xfrm>
          <a:prstGeom prst="rect">
            <a:avLst/>
          </a:prstGeom>
          <a:noFill/>
          <a:ln>
            <a:noFill/>
          </a:ln>
        </p:spPr>
      </p:sp>
      <p:pic>
        <p:nvPicPr>
          <p:cNvPr id="96" name="Picture 2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661680" y="5165640"/>
            <a:ext cx="4987440" cy="1422000"/>
          </a:xfrm>
          <a:prstGeom prst="rect">
            <a:avLst/>
          </a:prstGeom>
          <a:ln>
            <a:noFill/>
          </a:ln>
        </p:spPr>
      </p:pic>
      <p:pic>
        <p:nvPicPr>
          <p:cNvPr id="97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648000" y="1884600"/>
            <a:ext cx="4968000" cy="1405800"/>
          </a:xfrm>
          <a:prstGeom prst="rect">
            <a:avLst/>
          </a:prstGeom>
          <a:ln>
            <a:noFill/>
          </a:ln>
        </p:spPr>
      </p:pic>
      <p:pic>
        <p:nvPicPr>
          <p:cNvPr id="98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7658640" y="5718240"/>
            <a:ext cx="2133360" cy="761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                          </a:t>
            </a:r>
            <a:r>
              <a:rPr lang="en-US" sz="4400">
                <a:solidFill>
                  <a:srgbClr val="000000"/>
                </a:solidFill>
                <a:latin typeface="Calibri Light"/>
              </a:rPr>
              <a:t>Przepływ danych</a:t>
            </a:r>
            <a:endParaRPr/>
          </a:p>
        </p:txBody>
      </p:sp>
      <p:pic>
        <p:nvPicPr>
          <p:cNvPr id="100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81760" y="1690560"/>
            <a:ext cx="10671120" cy="4637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