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zymon Kozłowsk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Montserrat-regular.fntdata"/><Relationship Id="rId21" Type="http://schemas.openxmlformats.org/officeDocument/2006/relationships/slide" Target="slides/slide15.xml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24T07:02:54.004">
    <p:pos x="6000" y="0"/>
    <p:text>zasoby od firmy, zgody userów, rozmiar datasetów na slajdzie o danych, slajd o założeniach i targetach benchmarkowania;konkretne liczby i tlumaczenia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4-15T10:50:52.505">
    <p:pos x="6000" y="0"/>
    <p:text>ja bym tu dał twój bertowski diagram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08c605f8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08c605f8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a720c2f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a720c2f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wpomnieć tu coś o tym że wyzwaniem jest wgl odpalenie takiego modelu na telefonie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a720c2f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4a720c2f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23d137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23d137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 zagłębiać się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2132635d5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2132635d5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2132635d5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2132635d5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a720c2f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a720c2f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where data will be stored</a:t>
            </a:r>
            <a:br>
              <a:rPr lang="pl"/>
            </a:br>
            <a:r>
              <a:rPr lang="pl"/>
              <a:t>A: it will be sent to the external server, (server is outside of the scope of our project)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08c605f8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08c605f8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a720c2f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a720c2f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 we get all the screen content it can possibly contain confidential/personal info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a720c2f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a720c2f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-obtained via Android Accessibility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what is the last col?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A: view depth in the XML tree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08c605f8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08c605f8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23cb178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23cb178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why not price as numeric value?</a:t>
            </a:r>
            <a:br>
              <a:rPr lang="pl"/>
            </a:br>
            <a:r>
              <a:rPr lang="pl"/>
              <a:t>A: coupons might have nontrivial discounts, like get one free if you have spent at least $xyz on some product group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a720c2f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a720c2f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how llms guarantee that no private data is considered as coupon and sent to the server?</a:t>
            </a:r>
            <a:br>
              <a:rPr lang="pl"/>
            </a:br>
            <a:r>
              <a:rPr lang="pl"/>
              <a:t>A: It does not xd (idk what to say here)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b8f2231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b8f223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2.xml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8.jpg"/><Relationship Id="rId5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82600" y="994225"/>
            <a:ext cx="55965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l" sz="2780">
                <a:latin typeface="Lato"/>
                <a:ea typeface="Lato"/>
                <a:cs typeface="Lato"/>
                <a:sym typeface="Lato"/>
              </a:rPr>
              <a:t>Using large language models for</a:t>
            </a:r>
            <a:endParaRPr sz="278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l" sz="2780">
                <a:latin typeface="Lato"/>
                <a:ea typeface="Lato"/>
                <a:cs typeface="Lato"/>
                <a:sym typeface="Lato"/>
              </a:rPr>
              <a:t>extracting the data from the mobile device screen content.</a:t>
            </a:r>
            <a:endParaRPr sz="278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30129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Bachelor Thesis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Szymon Kozłowski, Gustaw Blachowski, Kamil Dybek, Natalia Junkiert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11700" y="3819175"/>
            <a:ext cx="29709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Collaboration</a:t>
            </a:r>
            <a:r>
              <a:rPr lang="pl"/>
              <a:t> with company Murmuras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2"/>
          <p:cNvSpPr txBox="1"/>
          <p:nvPr>
            <p:ph type="title"/>
          </p:nvPr>
        </p:nvSpPr>
        <p:spPr>
          <a:xfrm>
            <a:off x="1297500" y="6534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did Murmuras provide us with</a:t>
            </a:r>
            <a:endParaRPr/>
          </a:p>
        </p:txBody>
      </p:sp>
      <p:sp>
        <p:nvSpPr>
          <p:cNvPr id="202" name="Google Shape;202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Datasets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Credits for ChatGPT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Credits for Modal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 sz="1800"/>
              <a:t>Weekly knowledge exchange</a:t>
            </a:r>
            <a:endParaRPr sz="1800"/>
          </a:p>
        </p:txBody>
      </p:sp>
      <p:pic>
        <p:nvPicPr>
          <p:cNvPr id="203" name="Google Shape;203;p22" title="Fw3P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3150" y="1567550"/>
            <a:ext cx="2533250" cy="253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Approach 1: simply prompt it - Llama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23"/>
          <p:cNvSpPr txBox="1"/>
          <p:nvPr>
            <p:ph idx="1" type="body"/>
          </p:nvPr>
        </p:nvSpPr>
        <p:spPr>
          <a:xfrm>
            <a:off x="1127125" y="1396400"/>
            <a:ext cx="36987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We need relatively smart model</a:t>
            </a:r>
            <a:br>
              <a:rPr lang="pl"/>
            </a:br>
            <a:br>
              <a:rPr lang="pl"/>
            </a:br>
            <a:r>
              <a:rPr lang="pl"/>
              <a:t>Further optimizations: Q5 quantizations, Llama.cpp</a:t>
            </a:r>
            <a:endParaRPr/>
          </a:p>
        </p:txBody>
      </p:sp>
      <p:sp>
        <p:nvSpPr>
          <p:cNvPr id="210" name="Google Shape;210;p23"/>
          <p:cNvSpPr txBox="1"/>
          <p:nvPr>
            <p:ph idx="1" type="body"/>
          </p:nvPr>
        </p:nvSpPr>
        <p:spPr>
          <a:xfrm>
            <a:off x="5043400" y="1396400"/>
            <a:ext cx="39642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Llama-3.2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appr. 1 billion params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1127125" y="3029800"/>
            <a:ext cx="3698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 tuning - Uns</a:t>
            </a: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loth</a:t>
            </a: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Modal, LoRA</a:t>
            </a: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dataset - around 10k samples</a:t>
            </a: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Single fine tuning ~30min on H100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2" name="Google Shape;21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400" y="2571750"/>
            <a:ext cx="2853050" cy="19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 txBox="1"/>
          <p:nvPr>
            <p:ph type="title"/>
          </p:nvPr>
        </p:nvSpPr>
        <p:spPr>
          <a:xfrm>
            <a:off x="1297500" y="50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Approach 2: utilize 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4"/>
          <p:cNvSpPr txBox="1"/>
          <p:nvPr>
            <p:ph idx="1" type="body"/>
          </p:nvPr>
        </p:nvSpPr>
        <p:spPr>
          <a:xfrm>
            <a:off x="1297500" y="1475050"/>
            <a:ext cx="30138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Named Entity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Powered By BERT - around 150mln params</a:t>
            </a:r>
            <a:endParaRPr/>
          </a:p>
        </p:txBody>
      </p:sp>
      <p:sp>
        <p:nvSpPr>
          <p:cNvPr id="219" name="Google Shape;219;p24"/>
          <p:cNvSpPr txBox="1"/>
          <p:nvPr/>
        </p:nvSpPr>
        <p:spPr>
          <a:xfrm>
            <a:off x="1297500" y="2571750"/>
            <a:ext cx="3274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Two phases: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 coupon contents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 coupon attributes inside contents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1297500" y="4000925"/>
            <a:ext cx="369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lightweight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15975"/>
            <a:ext cx="3843000" cy="18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Architecture</a:t>
            </a:r>
            <a:endParaRPr/>
          </a:p>
        </p:txBody>
      </p:sp>
      <p:pic>
        <p:nvPicPr>
          <p:cNvPr id="227" name="Google Shape;227;p25" title="z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475"/>
            <a:ext cx="8839201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297500" y="658575"/>
            <a:ext cx="70389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297500" y="1567550"/>
            <a:ext cx="24660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Custom benchmark</a:t>
            </a:r>
            <a:br>
              <a:rPr lang="pl"/>
            </a:br>
            <a:br>
              <a:rPr lang="pl"/>
            </a:br>
            <a:r>
              <a:rPr lang="pl"/>
              <a:t>Different apps present different difficulties for models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LLama - more accurate, but can hallucinate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BERT - </a:t>
            </a:r>
            <a:r>
              <a:rPr lang="pl"/>
              <a:t>predictable</a:t>
            </a:r>
            <a:r>
              <a:rPr lang="pl"/>
              <a:t> execution times, faster.</a:t>
            </a:r>
            <a:endParaRPr/>
          </a:p>
        </p:txBody>
      </p:sp>
      <p:pic>
        <p:nvPicPr>
          <p:cNvPr id="234" name="Google Shape;234;p26" title="llama_vs_bert_preci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0859" y="152400"/>
            <a:ext cx="3252189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 title="llama_vs_bert_recal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850" y="2571758"/>
            <a:ext cx="3252199" cy="2419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1268500" y="685875"/>
            <a:ext cx="437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Thank you for 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your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 attention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2509000" y="1291325"/>
            <a:ext cx="18945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That’s all we needed</a:t>
            </a:r>
            <a:endParaRPr/>
          </a:p>
        </p:txBody>
      </p:sp>
      <p:pic>
        <p:nvPicPr>
          <p:cNvPr id="242" name="Google Shape;24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925" y="1254550"/>
            <a:ext cx="2639004" cy="32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7"/>
          <p:cNvSpPr txBox="1"/>
          <p:nvPr>
            <p:ph idx="1" type="body"/>
          </p:nvPr>
        </p:nvSpPr>
        <p:spPr>
          <a:xfrm>
            <a:off x="645675" y="2471250"/>
            <a:ext cx="47154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Special thanks for Company’s representatives: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Konrad Blaszkiewicz &amp; Maciej Skórski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</a:t>
            </a:r>
            <a:r>
              <a:rPr lang="pl"/>
              <a:t> problem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92275" y="1166425"/>
            <a:ext cx="28404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case we worked 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mobile discount coupons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75" y="2383575"/>
            <a:ext cx="3167600" cy="20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5168700" y="1166425"/>
            <a:ext cx="31677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Q: Why not conventional scrapping on phone layout?</a:t>
            </a:r>
            <a:br>
              <a:rPr lang="pl"/>
            </a:br>
            <a:br>
              <a:rPr lang="pl"/>
            </a:br>
            <a:r>
              <a:rPr lang="pl"/>
              <a:t>A: many apps, layout changing often</a:t>
            </a:r>
            <a:br>
              <a:rPr lang="pl"/>
            </a:br>
            <a:br>
              <a:rPr lang="pl"/>
            </a:br>
            <a:r>
              <a:rPr lang="pl">
                <a:solidFill>
                  <a:srgbClr val="FF0000"/>
                </a:solidFill>
              </a:rPr>
              <a:t>This generalizes to other problems - like scraping social media posts, adverts, etc</a:t>
            </a:r>
            <a:endParaRPr/>
          </a:p>
        </p:txBody>
      </p:sp>
      <p:pic>
        <p:nvPicPr>
          <p:cNvPr id="145" name="Google Shape;145;p14" title="coupon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697" y="2836519"/>
            <a:ext cx="1949924" cy="110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 title="coupon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650" y="3332300"/>
            <a:ext cx="1949924" cy="110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6362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Project assumptions</a:t>
            </a:r>
            <a:endParaRPr/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801350"/>
            <a:ext cx="4535100" cy="18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Our solution should be, in theory, deployable on mobile device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We focus on maximizing recall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pl" sz="1500"/>
              <a:t>Our solution should be easily generalizable to other domains</a:t>
            </a:r>
            <a:endParaRPr sz="1500"/>
          </a:p>
        </p:txBody>
      </p:sp>
      <p:pic>
        <p:nvPicPr>
          <p:cNvPr id="153" name="Google Shape;153;p15" title="nerd-emoji-icegif-6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3825" y="1068450"/>
            <a:ext cx="3006600" cy="30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/>
          <p:nvPr>
            <p:ph type="title"/>
          </p:nvPr>
        </p:nvSpPr>
        <p:spPr>
          <a:xfrm>
            <a:off x="1297500" y="581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Additional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 challenge - privacy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6"/>
          <p:cNvSpPr txBox="1"/>
          <p:nvPr>
            <p:ph idx="1" type="body"/>
          </p:nvPr>
        </p:nvSpPr>
        <p:spPr>
          <a:xfrm>
            <a:off x="1297500" y="1668225"/>
            <a:ext cx="4424100" cy="21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Users are being paid to use our app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Still, we have to protect their privacy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For that to happen, we perform the inference locally, on the end device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This means limited resources</a:t>
            </a:r>
            <a:endParaRPr sz="1500"/>
          </a:p>
        </p:txBody>
      </p:sp>
      <p:pic>
        <p:nvPicPr>
          <p:cNvPr id="160" name="Google Shape;16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08975" y="900425"/>
            <a:ext cx="2684327" cy="334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1297500" y="6341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Mobile phone screen dump - the data we work with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400" y="2333625"/>
            <a:ext cx="8533199" cy="158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297500" y="5676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Dataset details</a:t>
            </a:r>
            <a:endParaRPr/>
          </a:p>
        </p:txBody>
      </p:sp>
      <p:sp>
        <p:nvSpPr>
          <p:cNvPr id="172" name="Google Shape;172;p18"/>
          <p:cNvSpPr txBox="1"/>
          <p:nvPr>
            <p:ph idx="1" type="body"/>
          </p:nvPr>
        </p:nvSpPr>
        <p:spPr>
          <a:xfrm>
            <a:off x="1297500" y="1567550"/>
            <a:ext cx="4685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Data from 5 shops: Lidl, Rewe, Rossman, DM, Penny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Split into two CSV files: phone screen dump, and target coupons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Initially over 2 140 000 rows of screen dumps, and 69500 rows of target data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l" sz="1500"/>
              <a:t>After cleanup: 11 000 rows in HF Datasets</a:t>
            </a:r>
            <a:endParaRPr sz="1500"/>
          </a:p>
        </p:txBody>
      </p:sp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2800" y="1567550"/>
            <a:ext cx="21336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type="title"/>
          </p:nvPr>
        </p:nvSpPr>
        <p:spPr>
          <a:xfrm>
            <a:off x="1297500" y="5756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we want to get?</a:t>
            </a:r>
            <a:endParaRPr/>
          </a:p>
        </p:txBody>
      </p:sp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1008300" y="1678725"/>
            <a:ext cx="3563700" cy="22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Discount coupons in a form of JSON list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More General: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Concise summary of the screen</a:t>
            </a:r>
            <a:br>
              <a:rPr lang="pl" sz="1800">
                <a:solidFill>
                  <a:schemeClr val="dk2"/>
                </a:solidFill>
              </a:rPr>
            </a:br>
            <a:r>
              <a:rPr lang="pl" sz="1800">
                <a:solidFill>
                  <a:schemeClr val="dk2"/>
                </a:solidFill>
              </a:rPr>
              <a:t>contents</a:t>
            </a:r>
            <a:br>
              <a:rPr lang="pl" sz="1800">
                <a:solidFill>
                  <a:schemeClr val="dk2"/>
                </a:solidFill>
              </a:rPr>
            </a:br>
            <a:br>
              <a:rPr lang="pl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</p:txBody>
      </p:sp>
      <p:pic>
        <p:nvPicPr>
          <p:cNvPr id="180" name="Google Shape;18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150" y="1986125"/>
            <a:ext cx="3225250" cy="164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type="title"/>
          </p:nvPr>
        </p:nvSpPr>
        <p:spPr>
          <a:xfrm>
            <a:off x="1849050" y="2114700"/>
            <a:ext cx="544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>
                <a:latin typeface="Lato"/>
                <a:ea typeface="Lato"/>
                <a:cs typeface="Lato"/>
                <a:sym typeface="Lato"/>
              </a:rPr>
              <a:t>Let’s use LLMs!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0550" y="581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Tech Stack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75" y="1406125"/>
            <a:ext cx="2446051" cy="12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25" y="3386988"/>
            <a:ext cx="1369375" cy="1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388" y="2332200"/>
            <a:ext cx="1825828" cy="1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3623" y="3369563"/>
            <a:ext cx="1404200" cy="1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2580" y="1406125"/>
            <a:ext cx="1278346" cy="1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700" y="2738450"/>
            <a:ext cx="1637300" cy="9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