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zz aa"/>
  <p:cmAuthor clrIdx="1" id="1" initials="" lastIdx="3" name="Szymon Kozłowski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4-14T19:45:46.364">
    <p:pos x="196" y="2405"/>
    <p:text>Może moglibyśmy wymienić po dwukropku Konrada i Macieja. Opinia?</p:text>
  </p:cm>
  <p:cm authorId="1" idx="1" dt="2025-04-14T19:45:46.364">
    <p:pos x="196" y="2405"/>
    <p:text>ja bym dodał jakoś na końcu 
"special thanks to company representatives: " czy coś takiego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5-04-14T19:46:34.856">
    <p:pos x="817" y="366"/>
    <p:text>Podoba mi się ten slajd, ale zastanawiam się czy taki czelen nie powinien być przed "lets use llms". Ale chwilę nad tym myślałem i wiele nie wymyśliłem; pogadajmy o tym przy najbliższej okazji</p:text>
  </p:cm>
  <p:cm authorId="1" idx="2" dt="2025-04-14T19:46:34.856">
    <p:pos x="817" y="366"/>
    <p:text>w zasadzie to byłoby bardziej spójne, zamienię kolejność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3" dt="2025-04-15T10:50:52.505">
    <p:pos x="6000" y="0"/>
    <p:text>ja bym tu dał twój bertowski diagram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23d1370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23d1370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nie zagłębiać się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2132635d5_0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2132635d5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2132635d5_0_1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2132635d5_0_1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a720c2f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4a720c2f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Q: where data will be stored</a:t>
            </a:r>
            <a:br>
              <a:rPr lang="pl"/>
            </a:br>
            <a:r>
              <a:rPr lang="pl"/>
              <a:t>A: it will be sent to the external server, (server is outside of the scope of our project)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a720c2f3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a720c2f3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As we get all the screen content it can possibly contain confidential/personal info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a720c2f3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a720c2f3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-obtained via Android Accessibility API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Q: what is the last col?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A: view depth in the XML tree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23cb1786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23cb1786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Q: why not price as numeric value?</a:t>
            </a:r>
            <a:br>
              <a:rPr lang="pl"/>
            </a:br>
            <a:r>
              <a:rPr lang="pl"/>
              <a:t>A: coupons might have nontrivial discounts, like get one free if you have spent at least $xyz on some product group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a720c2f3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a720c2f3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Q: how llms guarantee that no private data is considered as coupon and sent to the server?</a:t>
            </a:r>
            <a:br>
              <a:rPr lang="pl"/>
            </a:br>
            <a:r>
              <a:rPr lang="pl"/>
              <a:t>A: It does not xd (idk what to say here)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b8f2231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b8f2231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a720c2f3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a720c2f3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wpomnieć tu coś o tym że wyzwaniem jest wgl odpalenie takiego modelu na telefonie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a720c2f3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4a720c2f3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jpg"/><Relationship Id="rId5" Type="http://schemas.openxmlformats.org/officeDocument/2006/relationships/image" Target="../media/image1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5.png"/><Relationship Id="rId7" Type="http://schemas.openxmlformats.org/officeDocument/2006/relationships/image" Target="../media/image14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82600" y="994225"/>
            <a:ext cx="5596500" cy="18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l" sz="2780">
                <a:latin typeface="Lato"/>
                <a:ea typeface="Lato"/>
                <a:cs typeface="Lato"/>
                <a:sym typeface="Lato"/>
              </a:rPr>
              <a:t>Using large language models for</a:t>
            </a:r>
            <a:endParaRPr sz="278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l" sz="2780">
                <a:latin typeface="Lato"/>
                <a:ea typeface="Lato"/>
                <a:cs typeface="Lato"/>
                <a:sym typeface="Lato"/>
              </a:rPr>
              <a:t>extracting the data from the mobile device screen content.</a:t>
            </a:r>
            <a:endParaRPr sz="278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68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11700" y="2834125"/>
            <a:ext cx="30129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Bachelor Thesis by: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Szymon Kozłowski, Gustaw Blachowski, Kamil Dybek, Natalia Junkiert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311700" y="3819175"/>
            <a:ext cx="2970900" cy="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Collaboration</a:t>
            </a:r>
            <a:r>
              <a:rPr lang="pl"/>
              <a:t> with company Murmuras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Architecture</a:t>
            </a:r>
            <a:endParaRPr/>
          </a:p>
        </p:txBody>
      </p:sp>
      <p:pic>
        <p:nvPicPr>
          <p:cNvPr id="206" name="Google Shape;206;p22" title="zp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08475"/>
            <a:ext cx="8839201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1297500" y="658575"/>
            <a:ext cx="7038900" cy="5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Results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1297500" y="1567550"/>
            <a:ext cx="2466000" cy="30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Custom benchmark</a:t>
            </a:r>
            <a:br>
              <a:rPr lang="pl"/>
            </a:br>
            <a:br>
              <a:rPr lang="pl"/>
            </a:br>
            <a:r>
              <a:rPr lang="pl"/>
              <a:t>Different apps present different difficulties for models</a:t>
            </a:r>
            <a:br>
              <a:rPr lang="pl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l"/>
              <a:t>LLama - more accurate, but can hallucinate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BERT - </a:t>
            </a:r>
            <a:r>
              <a:rPr lang="pl"/>
              <a:t>predictable</a:t>
            </a:r>
            <a:r>
              <a:rPr lang="pl"/>
              <a:t> execution times, faster.</a:t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5777725" y="1567550"/>
            <a:ext cx="2055900" cy="2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Jak Kamil zrobi skrypty do wykresów to bym tutaj dał jakiś, można by wtedy powiedzieć zdanie o nim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276" y="916787"/>
            <a:ext cx="4449325" cy="3309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"/>
          <p:cNvSpPr txBox="1"/>
          <p:nvPr>
            <p:ph type="title"/>
          </p:nvPr>
        </p:nvSpPr>
        <p:spPr>
          <a:xfrm>
            <a:off x="1268500" y="685875"/>
            <a:ext cx="43755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Thank you for </a:t>
            </a:r>
            <a:r>
              <a:rPr lang="pl">
                <a:latin typeface="Lato"/>
                <a:ea typeface="Lato"/>
                <a:cs typeface="Lato"/>
                <a:sym typeface="Lato"/>
              </a:rPr>
              <a:t>your</a:t>
            </a:r>
            <a:r>
              <a:rPr lang="pl">
                <a:latin typeface="Lato"/>
                <a:ea typeface="Lato"/>
                <a:cs typeface="Lato"/>
                <a:sym typeface="Lato"/>
              </a:rPr>
              <a:t> attention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4"/>
          <p:cNvSpPr txBox="1"/>
          <p:nvPr>
            <p:ph idx="1" type="body"/>
          </p:nvPr>
        </p:nvSpPr>
        <p:spPr>
          <a:xfrm>
            <a:off x="2509000" y="1291325"/>
            <a:ext cx="18945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That’s all we needed</a:t>
            </a:r>
            <a:endParaRPr/>
          </a:p>
        </p:txBody>
      </p:sp>
      <p:pic>
        <p:nvPicPr>
          <p:cNvPr id="221" name="Google Shape;22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1925" y="1254550"/>
            <a:ext cx="2639004" cy="3224199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 txBox="1"/>
          <p:nvPr>
            <p:ph idx="1" type="body"/>
          </p:nvPr>
        </p:nvSpPr>
        <p:spPr>
          <a:xfrm>
            <a:off x="645675" y="2471250"/>
            <a:ext cx="4715400" cy="7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Special thanks for Company’s representatives: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Konrad Blaszkiewicz &amp; Maciej Skórski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The</a:t>
            </a:r>
            <a:r>
              <a:rPr lang="pl"/>
              <a:t> problem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092275" y="1166425"/>
            <a:ext cx="2840400" cy="118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The case we worked 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mobile discount coupons</a:t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275" y="2383575"/>
            <a:ext cx="3167600" cy="2054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/>
          <p:nvPr>
            <p:ph idx="1" type="body"/>
          </p:nvPr>
        </p:nvSpPr>
        <p:spPr>
          <a:xfrm>
            <a:off x="5168700" y="1166425"/>
            <a:ext cx="3167700" cy="16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Q: Why not conventional scrapping on phone layout?</a:t>
            </a:r>
            <a:br>
              <a:rPr lang="pl"/>
            </a:br>
            <a:br>
              <a:rPr lang="pl"/>
            </a:br>
            <a:r>
              <a:rPr lang="pl"/>
              <a:t>A: many apps, layout changing often</a:t>
            </a:r>
            <a:br>
              <a:rPr lang="pl"/>
            </a:br>
            <a:br>
              <a:rPr lang="pl"/>
            </a:br>
            <a:r>
              <a:rPr lang="pl">
                <a:solidFill>
                  <a:srgbClr val="FF0000"/>
                </a:solidFill>
              </a:rPr>
              <a:t>This generalizes to other problems - like scraping social media posts, adverts, etc</a:t>
            </a:r>
            <a:endParaRPr/>
          </a:p>
        </p:txBody>
      </p:sp>
      <p:pic>
        <p:nvPicPr>
          <p:cNvPr id="145" name="Google Shape;145;p14" title="coupon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8697" y="2836519"/>
            <a:ext cx="1949924" cy="1109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4" title="coupon1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1650" y="3332300"/>
            <a:ext cx="1949924" cy="11054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5"/>
          <p:cNvSpPr txBox="1"/>
          <p:nvPr>
            <p:ph type="title"/>
          </p:nvPr>
        </p:nvSpPr>
        <p:spPr>
          <a:xfrm>
            <a:off x="1297500" y="581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Additional</a:t>
            </a:r>
            <a:r>
              <a:rPr lang="pl">
                <a:latin typeface="Lato"/>
                <a:ea typeface="Lato"/>
                <a:cs typeface="Lato"/>
                <a:sym typeface="Lato"/>
              </a:rPr>
              <a:t> challenge - privacy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 txBox="1"/>
          <p:nvPr>
            <p:ph idx="1" type="body"/>
          </p:nvPr>
        </p:nvSpPr>
        <p:spPr>
          <a:xfrm>
            <a:off x="1297500" y="1668225"/>
            <a:ext cx="3065400" cy="15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We have to process layouts locally</a:t>
            </a:r>
            <a:br>
              <a:rPr lang="pl"/>
            </a:br>
            <a:br>
              <a:rPr lang="pl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This means limited resources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1297500" y="533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Mobile phone screen dump - the data we work with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39600"/>
            <a:ext cx="8839198" cy="16464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What we want to get?</a:t>
            </a:r>
            <a:endParaRPr/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1008375" y="1436400"/>
            <a:ext cx="35637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 sz="1800">
                <a:solidFill>
                  <a:schemeClr val="dk2"/>
                </a:solidFill>
              </a:rPr>
              <a:t>Discount coupons in a form of JSON list</a:t>
            </a:r>
            <a:endParaRPr/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1150" y="1986125"/>
            <a:ext cx="3225250" cy="16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 txBox="1"/>
          <p:nvPr/>
        </p:nvSpPr>
        <p:spPr>
          <a:xfrm>
            <a:off x="1062375" y="2571750"/>
            <a:ext cx="3455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More General: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Concise summary of the screen</a:t>
            </a:r>
            <a:br>
              <a:rPr lang="pl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l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contents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1849050" y="2114700"/>
            <a:ext cx="5445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6000">
                <a:latin typeface="Lato"/>
                <a:ea typeface="Lato"/>
                <a:cs typeface="Lato"/>
                <a:sym typeface="Lato"/>
              </a:rPr>
              <a:t>Let’s use LLMs!</a:t>
            </a:r>
            <a:endParaRPr sz="60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0550" y="581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Tech Stack 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8075" y="1406125"/>
            <a:ext cx="2446051" cy="1223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7525" y="3386988"/>
            <a:ext cx="1369375" cy="13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94388" y="2332200"/>
            <a:ext cx="1825828" cy="136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3623" y="3369563"/>
            <a:ext cx="1404200" cy="14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72580" y="1406125"/>
            <a:ext cx="1278346" cy="140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5700" y="2738450"/>
            <a:ext cx="1637300" cy="96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Approach 1: simply prompt it - Llama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20"/>
          <p:cNvSpPr txBox="1"/>
          <p:nvPr>
            <p:ph idx="1" type="body"/>
          </p:nvPr>
        </p:nvSpPr>
        <p:spPr>
          <a:xfrm>
            <a:off x="1127125" y="1396400"/>
            <a:ext cx="3698700" cy="12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l"/>
              <a:t>We need relatively smart model</a:t>
            </a:r>
            <a:br>
              <a:rPr lang="pl"/>
            </a:br>
            <a:br>
              <a:rPr lang="pl"/>
            </a:br>
            <a:r>
              <a:rPr lang="pl"/>
              <a:t>Further optimizations: Q5 quantizations, Llama.cpp</a:t>
            </a:r>
            <a:endParaRPr/>
          </a:p>
        </p:txBody>
      </p:sp>
      <p:sp>
        <p:nvSpPr>
          <p:cNvPr id="189" name="Google Shape;189;p20"/>
          <p:cNvSpPr txBox="1"/>
          <p:nvPr>
            <p:ph idx="1" type="body"/>
          </p:nvPr>
        </p:nvSpPr>
        <p:spPr>
          <a:xfrm>
            <a:off x="5043400" y="1396400"/>
            <a:ext cx="3964200" cy="9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Llama-3.2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appr. 1 billion params - still too much</a:t>
            </a:r>
            <a:endParaRPr/>
          </a:p>
        </p:txBody>
      </p:sp>
      <p:sp>
        <p:nvSpPr>
          <p:cNvPr id="190" name="Google Shape;190;p20"/>
          <p:cNvSpPr txBox="1"/>
          <p:nvPr/>
        </p:nvSpPr>
        <p:spPr>
          <a:xfrm>
            <a:off x="1127125" y="3029800"/>
            <a:ext cx="36987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Fine tuning - Uns</a:t>
            </a:r>
            <a: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loth</a:t>
            </a:r>
            <a: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, Modal, LoRA</a:t>
            </a:r>
            <a:b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Our dataset - around 10k samples</a:t>
            </a:r>
            <a:b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b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pl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Single fine tuning ~30min on H100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1" name="Google Shape;1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3400" y="2571750"/>
            <a:ext cx="2853050" cy="195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 txBox="1"/>
          <p:nvPr>
            <p:ph type="title"/>
          </p:nvPr>
        </p:nvSpPr>
        <p:spPr>
          <a:xfrm>
            <a:off x="1297500" y="5052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latin typeface="Lato"/>
                <a:ea typeface="Lato"/>
                <a:cs typeface="Lato"/>
                <a:sym typeface="Lato"/>
              </a:rPr>
              <a:t>Approach 2: utilize NER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1"/>
          <p:cNvSpPr txBox="1"/>
          <p:nvPr>
            <p:ph idx="1" type="body"/>
          </p:nvPr>
        </p:nvSpPr>
        <p:spPr>
          <a:xfrm>
            <a:off x="1297500" y="1475050"/>
            <a:ext cx="3013800" cy="10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Named Entity Recognition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l"/>
              <a:t>Powered By BERT - around 150mln params</a:t>
            </a:r>
            <a:endParaRPr/>
          </a:p>
        </p:txBody>
      </p:sp>
      <p:sp>
        <p:nvSpPr>
          <p:cNvPr id="198" name="Google Shape;198;p21"/>
          <p:cNvSpPr txBox="1"/>
          <p:nvPr/>
        </p:nvSpPr>
        <p:spPr>
          <a:xfrm>
            <a:off x="1297500" y="2571750"/>
            <a:ext cx="32745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Two phases: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pl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Select coupon contents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pl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select coupon attributes inside contents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21"/>
          <p:cNvSpPr txBox="1"/>
          <p:nvPr/>
        </p:nvSpPr>
        <p:spPr>
          <a:xfrm>
            <a:off x="1297500" y="4000925"/>
            <a:ext cx="369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More lightweight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115975"/>
            <a:ext cx="3843000" cy="182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