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3F53E-7EC0-455F-BA47-718266FF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B3AA35-8BA2-4240-8280-50B9C01F4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C8F9F-EF9D-43DA-AE60-53244F63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7EF94-61C2-46ED-B046-69B662E0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F13C2-CA5F-4306-97D0-DD25B0DF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9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3920B-3494-44E3-BD72-1A99A0C1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E9FB5-32A0-4E90-817C-0EAA482D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3B2A62-1CB9-4ACC-A3C6-E3305FB0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6ACA0-9F84-44FC-8D7D-3BA56C71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194EB-BD32-4547-A0F2-4FABEC7E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63D0B-9650-4E9F-AFD3-2A8021CE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86A6B-43EB-4EDB-AD70-876013933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887BA9-530F-4A57-AA96-41EABFCE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E0F4E-A6FB-4C74-B247-0291A1E4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8C4A1-02BD-4FB4-9085-214E4D7B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0EC2B-7C07-4AEA-9059-51A33897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8931B-0EB4-4DB0-8B2C-8B0F3D657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275FB-3A37-4AE8-858B-35D35131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0D5E12-0A95-4B4F-884B-985E7D2A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B38E8-12D8-437B-9667-EDD58BD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4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058CB-DE52-4D33-A590-3C716277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B8C275-E0C9-4C2F-8403-7C49732B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D6BBF-350B-4C59-927F-C38B5151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9E1E8-CBFF-47F8-A9CC-17FCC232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9A1FD-64C5-402A-9F5F-048E91A5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D66C7-1E5F-4717-9C0C-1E6F998A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980EB-7229-4577-A746-E9B96CD0C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45E3E6-4104-4EFE-A43B-07733DC54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A4A8B-911E-4AFC-820B-D937E1AE0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9AC638-2577-4211-8996-512E3DB23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1D791-B7A0-42F1-BB16-E91D1CD1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BB948-60FE-4206-8C6F-34A41957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91E45-FFE2-4C59-B35A-5A6BC6FA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9AA98-ED2C-4327-9E37-BEAF3F3A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F18507-60F3-404A-92FE-D50CA0965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41450C-FC03-48DF-968D-D250EB952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39B163-9D8C-4F9D-8680-30AB60BD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2BECFF-C31C-40F3-A8A2-14B0FAE1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263F5E-DD4A-491E-A01D-86662A77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0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8FD99-3F0A-42D9-9B41-018DBD94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221024-E162-4AC3-BD8B-F84462BD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1039FE-4208-46EE-BDBC-1753BD39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A5A1F5-C526-4FDD-B2B7-A1F9458F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3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14C30-E65C-4F0A-9395-C9D0CADC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B53A91-F9E0-450C-93BA-BD6DD43D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9284C-C1DC-4895-BBDD-9557B3AE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7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A5352-73C0-4924-9731-6D0F67521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54F2B-0F27-4182-A51F-5B7A3AC5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A5ABF-68B8-4D13-A3F0-E303DA8D3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E3F18-D3F7-4B51-9135-808C0FBE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6DE0D-AAB2-4E88-9F91-63B39777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CA354-E877-4126-BC74-2B73E4D4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8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B8CC5-2BF8-425F-AEEB-7A8B1B8D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A36DD1-B01E-40A6-B4F2-3CD3D4D35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3589A3-A679-4A34-A9F7-481F7E0E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6C216-9B90-4086-8F40-F91E7102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C0BFD-1A10-4806-8F1F-D69E6CDA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CBB4CE-988D-4E99-BEFE-CDD849E5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8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7856D-FAD1-4A9E-A0E4-7E200C70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BBA843-F3D5-476D-BA78-0145AFE6F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BC6DC8-A5B8-436A-B29A-43D83930F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43D37-1BD9-4BE8-985B-81D901006B4B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29F49-9F8A-4525-94D0-11E308EAC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B50E0-C75A-49D3-8FCF-DBAFD4798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23F5D-4B31-48AC-A412-10EFA8EB0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C8B80-33ED-4CD3-8C4E-32E1CFB9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信号最远探测距离仿真</a:t>
            </a:r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BE042D-42C9-4C17-9C52-83FB8D1A8F22}"/>
              </a:ext>
            </a:extLst>
          </p:cNvPr>
          <p:cNvGrpSpPr/>
          <p:nvPr/>
        </p:nvGrpSpPr>
        <p:grpSpPr>
          <a:xfrm>
            <a:off x="173344" y="1413979"/>
            <a:ext cx="6980952" cy="4714286"/>
            <a:chOff x="733181" y="1563269"/>
            <a:chExt cx="6980952" cy="471428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27B504D-9DCA-4F7D-9FFB-E740B4524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181" y="1563269"/>
              <a:ext cx="6980952" cy="4714286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18B3AC9-5595-447A-96FD-A19F35A75C7B}"/>
                </a:ext>
              </a:extLst>
            </p:cNvPr>
            <p:cNvCxnSpPr/>
            <p:nvPr/>
          </p:nvCxnSpPr>
          <p:spPr>
            <a:xfrm>
              <a:off x="1269635" y="2338020"/>
              <a:ext cx="193405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AB704ED-6FA8-4069-BBE6-D14ECFCAD619}"/>
                </a:ext>
              </a:extLst>
            </p:cNvPr>
            <p:cNvCxnSpPr/>
            <p:nvPr/>
          </p:nvCxnSpPr>
          <p:spPr>
            <a:xfrm>
              <a:off x="3468550" y="2338020"/>
              <a:ext cx="193405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59E72AD-EC60-48D0-954E-65E3C2501E84}"/>
                </a:ext>
              </a:extLst>
            </p:cNvPr>
            <p:cNvCxnSpPr/>
            <p:nvPr/>
          </p:nvCxnSpPr>
          <p:spPr>
            <a:xfrm>
              <a:off x="5648802" y="2318508"/>
              <a:ext cx="1934054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F46673F6-9ACA-47FE-998E-1AE5D7DFA26D}"/>
              </a:ext>
            </a:extLst>
          </p:cNvPr>
          <p:cNvSpPr txBox="1"/>
          <p:nvPr/>
        </p:nvSpPr>
        <p:spPr>
          <a:xfrm>
            <a:off x="7340082" y="2326432"/>
            <a:ext cx="203132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场景说明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海洋气溶胶场景</a:t>
            </a:r>
            <a:endParaRPr lang="en-US" altLang="zh-CN" dirty="0"/>
          </a:p>
          <a:p>
            <a:r>
              <a:rPr lang="zh-CN" altLang="en-US" dirty="0"/>
              <a:t>夜间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激光测雾雷达参数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76099E-FAE7-486B-95E6-9A655595B83D}"/>
              </a:ext>
            </a:extLst>
          </p:cNvPr>
          <p:cNvSpPr txBox="1"/>
          <p:nvPr/>
        </p:nvSpPr>
        <p:spPr>
          <a:xfrm>
            <a:off x="889461" y="182389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17.5 </a:t>
            </a:r>
            <a:r>
              <a:rPr lang="en-US" altLang="zh-CN" dirty="0"/>
              <a:t>km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EA21EE-C085-428E-83E9-E4E3D09AF377}"/>
              </a:ext>
            </a:extLst>
          </p:cNvPr>
          <p:cNvSpPr txBox="1"/>
          <p:nvPr/>
        </p:nvSpPr>
        <p:spPr>
          <a:xfrm>
            <a:off x="7340082" y="4907902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有效探测距离</a:t>
            </a:r>
            <a:r>
              <a:rPr lang="en-US" altLang="zh-CN" dirty="0"/>
              <a:t>17.5 km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1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FDB2D-EB3C-471F-9D40-095FB910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前向迭代反演算法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9F91A-2D81-4108-B088-65B0A146C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92" y="1887734"/>
            <a:ext cx="5465075" cy="36423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478416-D722-4F86-8F44-5837B68C5229}"/>
              </a:ext>
            </a:extLst>
          </p:cNvPr>
          <p:cNvSpPr txBox="1"/>
          <p:nvPr/>
        </p:nvSpPr>
        <p:spPr>
          <a:xfrm>
            <a:off x="2010267" y="150602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消光系数反演及其有效性</a:t>
            </a:r>
            <a:endParaRPr 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D23AB1-5A4C-42B0-84D4-C0CE85A7357A}"/>
              </a:ext>
            </a:extLst>
          </p:cNvPr>
          <p:cNvSpPr txBox="1"/>
          <p:nvPr/>
        </p:nvSpPr>
        <p:spPr>
          <a:xfrm>
            <a:off x="7928985" y="14771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能见度及其误差</a:t>
            </a:r>
            <a:endParaRPr 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3277AF6-3E5F-4F9F-84CB-02B5DB3C9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35" y="1887734"/>
            <a:ext cx="5465075" cy="364236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01096DD-222A-469B-8291-4620C7D7515F}"/>
              </a:ext>
            </a:extLst>
          </p:cNvPr>
          <p:cNvSpPr txBox="1"/>
          <p:nvPr/>
        </p:nvSpPr>
        <p:spPr>
          <a:xfrm>
            <a:off x="4479686" y="5899608"/>
            <a:ext cx="361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能见度误差（无海雾时）小于</a:t>
            </a:r>
            <a:r>
              <a:rPr lang="en-US" altLang="zh-CN" dirty="0"/>
              <a:t>35%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4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00445-08D9-418A-957D-C39E96E6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迭代对前向反演算法的精度提升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FCA59F-D690-4EA4-B90E-56A93FD5A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933" y="1894218"/>
            <a:ext cx="4236729" cy="3645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631730A-5FAB-4AE1-A825-3B4F4ED9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6" y="1897266"/>
            <a:ext cx="4626873" cy="364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5BFFD-CAB6-4D8F-A26E-BFD58E6E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存在海雾时</a:t>
            </a:r>
            <a:r>
              <a:rPr lang="en-US" altLang="zh-CN" dirty="0"/>
              <a:t>-</a:t>
            </a:r>
            <a:r>
              <a:rPr lang="zh-CN" altLang="en-US" dirty="0"/>
              <a:t>前向反演算法的误差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1D6A73-BFC0-4366-9EE2-BB5AAB139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41" y="2024582"/>
            <a:ext cx="5465075" cy="3642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AD5C26-1FA1-41BB-8223-8C57482C9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66" y="2024582"/>
            <a:ext cx="5465075" cy="36423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2A9CEA9-A73F-4F00-AF51-CC415E3B5E3A}"/>
              </a:ext>
            </a:extLst>
          </p:cNvPr>
          <p:cNvSpPr txBox="1"/>
          <p:nvPr/>
        </p:nvSpPr>
        <p:spPr>
          <a:xfrm>
            <a:off x="1857620" y="1578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弱海雾</a:t>
            </a:r>
            <a:endParaRPr 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4BD81F-615A-4176-A582-CA8C7B3ADA91}"/>
              </a:ext>
            </a:extLst>
          </p:cNvPr>
          <p:cNvGrpSpPr/>
          <p:nvPr/>
        </p:nvGrpSpPr>
        <p:grpSpPr>
          <a:xfrm>
            <a:off x="917511" y="4173894"/>
            <a:ext cx="1533330" cy="220820"/>
            <a:chOff x="917511" y="4173894"/>
            <a:chExt cx="1533330" cy="22082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F545DB9-E2D0-416D-93AD-B44EFF72D41A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8DD1087-DE66-43DA-B427-BC20834A42A1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EC76C06-4B48-4F81-A65D-6A557E77E740}"/>
              </a:ext>
            </a:extLst>
          </p:cNvPr>
          <p:cNvGrpSpPr/>
          <p:nvPr/>
        </p:nvGrpSpPr>
        <p:grpSpPr>
          <a:xfrm>
            <a:off x="2669261" y="4173894"/>
            <a:ext cx="1533330" cy="220820"/>
            <a:chOff x="917511" y="4173894"/>
            <a:chExt cx="1533330" cy="220820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7E2A1119-EE96-4203-8940-CD5F1FE8A74E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B06BBCF-E9E1-4255-96C8-F62D2A3E345F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576A9C-2B4E-4F9A-ACC2-66D961648240}"/>
              </a:ext>
            </a:extLst>
          </p:cNvPr>
          <p:cNvGrpSpPr/>
          <p:nvPr/>
        </p:nvGrpSpPr>
        <p:grpSpPr>
          <a:xfrm>
            <a:off x="4421011" y="4173894"/>
            <a:ext cx="1533330" cy="220820"/>
            <a:chOff x="917511" y="4173894"/>
            <a:chExt cx="1533330" cy="22082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66AA823-E9C9-43F3-9A81-4CCB23D4ED1D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2390EAA-8F4C-4A25-B387-552F17850628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EEB4FBD-E9AC-430E-966C-65FD96269144}"/>
              </a:ext>
            </a:extLst>
          </p:cNvPr>
          <p:cNvGrpSpPr/>
          <p:nvPr/>
        </p:nvGrpSpPr>
        <p:grpSpPr>
          <a:xfrm>
            <a:off x="6626145" y="4173894"/>
            <a:ext cx="1533330" cy="220820"/>
            <a:chOff x="917511" y="4173894"/>
            <a:chExt cx="1533330" cy="220820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5313A77-9129-4657-B96B-BBDD2167D583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1299A9F-5DD0-4500-8277-26FCA4559113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053AC60-70EC-49D1-94FB-BF54DB5AF2A2}"/>
              </a:ext>
            </a:extLst>
          </p:cNvPr>
          <p:cNvGrpSpPr/>
          <p:nvPr/>
        </p:nvGrpSpPr>
        <p:grpSpPr>
          <a:xfrm>
            <a:off x="10137565" y="4173894"/>
            <a:ext cx="1533330" cy="220820"/>
            <a:chOff x="917511" y="4173894"/>
            <a:chExt cx="1533330" cy="22082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AC00A18-82F5-40B2-8841-5E61461B5C2D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C6C9694-62B8-49EB-94ED-DB65AA9F6427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E02B605-927F-47B8-8E56-7A339C7445DA}"/>
              </a:ext>
            </a:extLst>
          </p:cNvPr>
          <p:cNvGrpSpPr/>
          <p:nvPr/>
        </p:nvGrpSpPr>
        <p:grpSpPr>
          <a:xfrm>
            <a:off x="8386520" y="4173894"/>
            <a:ext cx="1533330" cy="220820"/>
            <a:chOff x="917511" y="4173894"/>
            <a:chExt cx="1533330" cy="22082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CF41582-847E-46CB-886F-091537824573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A287C52-F741-489E-8E93-37AFF286197F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95D7A5AA-FDE7-4AD2-B261-B3F60085E085}"/>
              </a:ext>
            </a:extLst>
          </p:cNvPr>
          <p:cNvSpPr txBox="1"/>
          <p:nvPr/>
        </p:nvSpPr>
        <p:spPr>
          <a:xfrm>
            <a:off x="926841" y="410449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海雾</a:t>
            </a:r>
            <a:endParaRPr lang="en-US" sz="1400" b="1" dirty="0">
              <a:solidFill>
                <a:srgbClr val="00B0F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4C71530-BFEC-474F-8F9C-E7441275FFFA}"/>
              </a:ext>
            </a:extLst>
          </p:cNvPr>
          <p:cNvSpPr txBox="1"/>
          <p:nvPr/>
        </p:nvSpPr>
        <p:spPr>
          <a:xfrm>
            <a:off x="8098971" y="58877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能见度误差满足需求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25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3BACA-53B5-464B-828B-C944A8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存在海雾时</a:t>
            </a:r>
            <a:r>
              <a:rPr lang="en-US" altLang="zh-CN" dirty="0"/>
              <a:t>-</a:t>
            </a:r>
            <a:r>
              <a:rPr lang="zh-CN" altLang="en-US" dirty="0"/>
              <a:t>前向反演算法的误差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2ADB69-F950-4729-83FB-3A98CFE90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7" y="1819310"/>
            <a:ext cx="5465075" cy="36423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FA54A5-1B57-4533-AA4D-1586371C0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964" y="1819310"/>
            <a:ext cx="5465075" cy="3642367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C143EF5-15FF-4EFF-BABA-E8929C3ACA41}"/>
              </a:ext>
            </a:extLst>
          </p:cNvPr>
          <p:cNvGrpSpPr/>
          <p:nvPr/>
        </p:nvGrpSpPr>
        <p:grpSpPr>
          <a:xfrm>
            <a:off x="615822" y="3959290"/>
            <a:ext cx="1533330" cy="220820"/>
            <a:chOff x="917511" y="4173894"/>
            <a:chExt cx="1533330" cy="22082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0539501-739E-404B-861E-B47D50B2E741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302F3E8-6AA4-4BAE-9AB9-3AFDD54723E2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B1E71B73-095B-4981-BB6A-CE7D49E03BCE}"/>
              </a:ext>
            </a:extLst>
          </p:cNvPr>
          <p:cNvSpPr txBox="1"/>
          <p:nvPr/>
        </p:nvSpPr>
        <p:spPr>
          <a:xfrm>
            <a:off x="625152" y="388988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B0F0"/>
                </a:solidFill>
              </a:rPr>
              <a:t>海雾</a:t>
            </a:r>
            <a:endParaRPr lang="en-US" sz="1400" b="1" dirty="0">
              <a:solidFill>
                <a:srgbClr val="00B0F0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4582BB5-6A4D-4A07-AD94-C97349E40C1B}"/>
              </a:ext>
            </a:extLst>
          </p:cNvPr>
          <p:cNvGrpSpPr/>
          <p:nvPr/>
        </p:nvGrpSpPr>
        <p:grpSpPr>
          <a:xfrm>
            <a:off x="2335765" y="3976845"/>
            <a:ext cx="1533330" cy="220820"/>
            <a:chOff x="917511" y="4173894"/>
            <a:chExt cx="1533330" cy="22082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8494AEA-4234-41FE-9CDE-2C8A297278AE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58C936F4-666A-4822-9EF6-868A17F1EE5B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EA0A3DE-924B-43E5-99C2-CF5B7665717D}"/>
              </a:ext>
            </a:extLst>
          </p:cNvPr>
          <p:cNvGrpSpPr/>
          <p:nvPr/>
        </p:nvGrpSpPr>
        <p:grpSpPr>
          <a:xfrm>
            <a:off x="4124132" y="3959290"/>
            <a:ext cx="1533330" cy="220820"/>
            <a:chOff x="917511" y="4173894"/>
            <a:chExt cx="1533330" cy="22082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483C3B-4177-4C67-9CE9-26862ACA04EE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BEEE47F-8755-4773-B7A6-117C746A0D23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153F9E5-E6AB-4098-901D-B6A0F77BE762}"/>
              </a:ext>
            </a:extLst>
          </p:cNvPr>
          <p:cNvGrpSpPr/>
          <p:nvPr/>
        </p:nvGrpSpPr>
        <p:grpSpPr>
          <a:xfrm>
            <a:off x="6204858" y="3976845"/>
            <a:ext cx="1533330" cy="220820"/>
            <a:chOff x="917511" y="4173894"/>
            <a:chExt cx="1533330" cy="220820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1AE7120-C2E9-434B-B53D-B6B4AF7DCBF1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FDBFF08A-A7F3-4607-8814-23D43DFA3EE0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D3EAC02-4674-49E2-89D7-EF9775D12D0B}"/>
              </a:ext>
            </a:extLst>
          </p:cNvPr>
          <p:cNvGrpSpPr/>
          <p:nvPr/>
        </p:nvGrpSpPr>
        <p:grpSpPr>
          <a:xfrm>
            <a:off x="7975453" y="3976845"/>
            <a:ext cx="1533330" cy="220820"/>
            <a:chOff x="917511" y="4173894"/>
            <a:chExt cx="1533330" cy="22082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9DF34BB-9BB3-42B5-8C42-E0944695A0CE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71734C6-96E3-4518-99AC-073F64E4DCEA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CAF5E83-E97C-4B6D-8B1A-D2406D0C32D1}"/>
              </a:ext>
            </a:extLst>
          </p:cNvPr>
          <p:cNvGrpSpPr/>
          <p:nvPr/>
        </p:nvGrpSpPr>
        <p:grpSpPr>
          <a:xfrm>
            <a:off x="9682955" y="3976845"/>
            <a:ext cx="1533330" cy="220820"/>
            <a:chOff x="917511" y="4173894"/>
            <a:chExt cx="1533330" cy="220820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E9D053F-93AC-430C-B5AC-30E611ED770A}"/>
                </a:ext>
              </a:extLst>
            </p:cNvPr>
            <p:cNvCxnSpPr/>
            <p:nvPr/>
          </p:nvCxnSpPr>
          <p:spPr>
            <a:xfrm>
              <a:off x="926841" y="417389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7CB42293-3BC0-4B7D-911E-F782D03C5899}"/>
                </a:ext>
              </a:extLst>
            </p:cNvPr>
            <p:cNvCxnSpPr/>
            <p:nvPr/>
          </p:nvCxnSpPr>
          <p:spPr>
            <a:xfrm>
              <a:off x="917511" y="4394714"/>
              <a:ext cx="1524000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D52E818E-F419-4167-B51D-25B2D01857A2}"/>
              </a:ext>
            </a:extLst>
          </p:cNvPr>
          <p:cNvSpPr txBox="1"/>
          <p:nvPr/>
        </p:nvSpPr>
        <p:spPr>
          <a:xfrm>
            <a:off x="2419739" y="5843538"/>
            <a:ext cx="797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浓海雾时，能见度误差小于</a:t>
            </a:r>
            <a:r>
              <a:rPr lang="en-US" altLang="zh-CN" dirty="0"/>
              <a:t>35%</a:t>
            </a:r>
            <a:r>
              <a:rPr lang="zh-CN" altLang="en-US" dirty="0"/>
              <a:t>，满足指标要求（且显著小于后向反演算法）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2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104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信号最远探测距离仿真</vt:lpstr>
      <vt:lpstr>前向迭代反演算法</vt:lpstr>
      <vt:lpstr>迭代对前向反演算法的精度提升</vt:lpstr>
      <vt:lpstr>存在海雾时-前向反演算法的误差</vt:lpstr>
      <vt:lpstr>存在海雾时-前向反演算法的误差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信号最远探测距离仿真</dc:title>
  <dc:creator>zhenping</dc:creator>
  <cp:lastModifiedBy>zhenping</cp:lastModifiedBy>
  <cp:revision>10</cp:revision>
  <dcterms:created xsi:type="dcterms:W3CDTF">2022-11-12T06:48:51Z</dcterms:created>
  <dcterms:modified xsi:type="dcterms:W3CDTF">2022-11-12T07:04:08Z</dcterms:modified>
</cp:coreProperties>
</file>