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516" r:id="rId3"/>
    <p:sldId id="302" r:id="rId4"/>
    <p:sldId id="555" r:id="rId6"/>
    <p:sldId id="305" r:id="rId7"/>
    <p:sldId id="307" r:id="rId8"/>
    <p:sldId id="308" r:id="rId9"/>
    <p:sldId id="464" r:id="rId10"/>
    <p:sldId id="465" r:id="rId11"/>
    <p:sldId id="309" r:id="rId12"/>
    <p:sldId id="310" r:id="rId13"/>
    <p:sldId id="411" r:id="rId14"/>
    <p:sldId id="466" r:id="rId15"/>
    <p:sldId id="311" r:id="rId16"/>
    <p:sldId id="312" r:id="rId17"/>
    <p:sldId id="467" r:id="rId18"/>
    <p:sldId id="471" r:id="rId19"/>
    <p:sldId id="475" r:id="rId20"/>
    <p:sldId id="476" r:id="rId21"/>
    <p:sldId id="468" r:id="rId22"/>
    <p:sldId id="474" r:id="rId23"/>
    <p:sldId id="469" r:id="rId24"/>
    <p:sldId id="472" r:id="rId25"/>
    <p:sldId id="473" r:id="rId26"/>
    <p:sldId id="477" r:id="rId27"/>
    <p:sldId id="497" r:id="rId28"/>
    <p:sldId id="499" r:id="rId29"/>
    <p:sldId id="364" r:id="rId30"/>
    <p:sldId id="503" r:id="rId31"/>
    <p:sldId id="502" r:id="rId32"/>
    <p:sldId id="479" r:id="rId33"/>
    <p:sldId id="500" r:id="rId34"/>
    <p:sldId id="487" r:id="rId35"/>
    <p:sldId id="480" r:id="rId36"/>
    <p:sldId id="501" r:id="rId37"/>
    <p:sldId id="478" r:id="rId38"/>
    <p:sldId id="504" r:id="rId39"/>
    <p:sldId id="505" r:id="rId40"/>
    <p:sldId id="506" r:id="rId41"/>
    <p:sldId id="507" r:id="rId42"/>
    <p:sldId id="293"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4075C6"/>
    <a:srgbClr val="5D9FDB"/>
    <a:srgbClr val="3184CE"/>
    <a:srgbClr val="9CC6EE"/>
    <a:srgbClr val="4478C6"/>
    <a:srgbClr val="A0C8EF"/>
    <a:srgbClr val="4175C5"/>
    <a:srgbClr val="3688D0"/>
    <a:srgbClr val="3084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9" autoAdjust="0"/>
    <p:restoredTop sz="94674"/>
  </p:normalViewPr>
  <p:slideViewPr>
    <p:cSldViewPr snapToGrid="0">
      <p:cViewPr varScale="1">
        <p:scale>
          <a:sx n="108" d="100"/>
          <a:sy n="108" d="100"/>
        </p:scale>
        <p:origin x="-426" y="-84"/>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281940" y="615315"/>
            <a:ext cx="3691890" cy="521970"/>
          </a:xfrm>
          <a:prstGeom prst="rect">
            <a:avLst/>
          </a:prstGeom>
          <a:noFill/>
        </p:spPr>
        <p:txBody>
          <a:bodyPr wrap="square" rtlCol="0">
            <a:spAutoFit/>
          </a:bodyPr>
          <a:lstStyle/>
          <a:p>
            <a:r>
              <a:rPr lang="zh-CN" altLang="en-US" sz="2800" b="1">
                <a:solidFill>
                  <a:schemeClr val="bg1"/>
                </a:solidFill>
              </a:rPr>
              <a:t>第三</a:t>
            </a:r>
            <a:r>
              <a:rPr lang="zh-CN" altLang="en-US" sz="2800" b="1" smtClean="0">
                <a:solidFill>
                  <a:schemeClr val="bg1"/>
                </a:solidFill>
              </a:rPr>
              <a:t>章 平台技术架构</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003155" y="490855"/>
            <a:ext cx="1646555" cy="770890"/>
          </a:xfrm>
          <a:prstGeom prst="rect">
            <a:avLst/>
          </a:prstGeom>
        </p:spPr>
      </p:pic>
      <p:sp>
        <p:nvSpPr>
          <p:cNvPr id="27" name="矩形 26"/>
          <p:cNvSpPr/>
          <p:nvPr/>
        </p:nvSpPr>
        <p:spPr>
          <a:xfrm>
            <a:off x="0" y="1477645"/>
            <a:ext cx="2719705" cy="38608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3.2</a:t>
            </a:r>
            <a:r>
              <a:rPr lang="zh-CN" altLang="en-US" smtClean="0"/>
              <a:t>节</a:t>
            </a:r>
            <a:r>
              <a:rPr lang="en-US" altLang="zh-CN" smtClean="0"/>
              <a:t> </a:t>
            </a:r>
            <a:r>
              <a:rPr lang="zh-CN" altLang="en-US" smtClean="0"/>
              <a:t>实时</a:t>
            </a:r>
            <a:r>
              <a:rPr lang="zh-CN" altLang="en-US" smtClean="0"/>
              <a:t>处理</a:t>
            </a:r>
            <a:r>
              <a:rPr lang="zh-CN" altLang="en-US" smtClean="0"/>
              <a:t>流程图</a:t>
            </a:r>
            <a:endParaRPr lang="zh-CN" altLang="en-US" dirty="0" smtClean="0"/>
          </a:p>
        </p:txBody>
      </p:sp>
      <p:pic>
        <p:nvPicPr>
          <p:cNvPr id="16" name="图片 15" descr="realtime_olap"/>
          <p:cNvPicPr>
            <a:picLocks noChangeAspect="1"/>
          </p:cNvPicPr>
          <p:nvPr/>
        </p:nvPicPr>
        <p:blipFill>
          <a:blip r:embed="rId2"/>
          <a:stretch>
            <a:fillRect/>
          </a:stretch>
        </p:blipFill>
        <p:spPr>
          <a:xfrm>
            <a:off x="4659630" y="1653540"/>
            <a:ext cx="6119495" cy="5012055"/>
          </a:xfrm>
          <a:prstGeom prst="rect">
            <a:avLst/>
          </a:prstGeom>
        </p:spPr>
      </p:pic>
      <p:grpSp>
        <p:nvGrpSpPr>
          <p:cNvPr id="28" name="组合 27"/>
          <p:cNvGrpSpPr/>
          <p:nvPr/>
        </p:nvGrpSpPr>
        <p:grpSpPr>
          <a:xfrm>
            <a:off x="1923415" y="2412365"/>
            <a:ext cx="1847850" cy="3491865"/>
            <a:chOff x="1532" y="3799"/>
            <a:chExt cx="2910" cy="5499"/>
          </a:xfrm>
        </p:grpSpPr>
        <p:sp>
          <p:nvSpPr>
            <p:cNvPr id="18" name="圆角矩形 17"/>
            <p:cNvSpPr/>
            <p:nvPr/>
          </p:nvSpPr>
          <p:spPr>
            <a:xfrm>
              <a:off x="1532" y="3799"/>
              <a:ext cx="2911" cy="10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0" name="圆角矩形 19"/>
            <p:cNvSpPr/>
            <p:nvPr/>
          </p:nvSpPr>
          <p:spPr>
            <a:xfrm>
              <a:off x="1532" y="6039"/>
              <a:ext cx="2911" cy="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1532" y="8276"/>
              <a:ext cx="2911" cy="10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23" name="文本框 22"/>
            <p:cNvSpPr txBox="1"/>
            <p:nvPr/>
          </p:nvSpPr>
          <p:spPr>
            <a:xfrm>
              <a:off x="2051" y="6260"/>
              <a:ext cx="1874" cy="580"/>
            </a:xfrm>
            <a:prstGeom prst="rect">
              <a:avLst/>
            </a:prstGeom>
            <a:noFill/>
          </p:spPr>
          <p:txBody>
            <a:bodyPr wrap="square" rtlCol="0">
              <a:spAutoFit/>
            </a:bodyPr>
            <a:p>
              <a:r>
                <a:rPr lang="zh-CN" altLang="en-US"/>
                <a:t>实时计算</a:t>
              </a:r>
              <a:endParaRPr lang="zh-CN" altLang="en-US"/>
            </a:p>
          </p:txBody>
        </p:sp>
        <p:sp>
          <p:nvSpPr>
            <p:cNvPr id="25" name="文本框 24"/>
            <p:cNvSpPr txBox="1"/>
            <p:nvPr/>
          </p:nvSpPr>
          <p:spPr>
            <a:xfrm>
              <a:off x="2051" y="4021"/>
              <a:ext cx="1874" cy="580"/>
            </a:xfrm>
            <a:prstGeom prst="rect">
              <a:avLst/>
            </a:prstGeom>
            <a:noFill/>
          </p:spPr>
          <p:txBody>
            <a:bodyPr wrap="square" rtlCol="0">
              <a:spAutoFit/>
            </a:bodyPr>
            <a:p>
              <a:r>
                <a:rPr lang="zh-CN" altLang="en-US"/>
                <a:t>消息通道</a:t>
              </a:r>
              <a:endParaRPr lang="zh-CN" altLang="en-US"/>
            </a:p>
          </p:txBody>
        </p:sp>
        <p:sp>
          <p:nvSpPr>
            <p:cNvPr id="26" name="文本框 25"/>
            <p:cNvSpPr txBox="1"/>
            <p:nvPr/>
          </p:nvSpPr>
          <p:spPr>
            <a:xfrm>
              <a:off x="1952" y="8498"/>
              <a:ext cx="1874" cy="580"/>
            </a:xfrm>
            <a:prstGeom prst="rect">
              <a:avLst/>
            </a:prstGeom>
            <a:noFill/>
          </p:spPr>
          <p:txBody>
            <a:bodyPr wrap="square" rtlCol="0">
              <a:spAutoFit/>
            </a:bodyPr>
            <a:p>
              <a:r>
                <a:rPr lang="zh-CN" altLang="en-US"/>
                <a:t>存储介质</a:t>
              </a:r>
              <a:endParaRPr lang="en-US" altLang="zh-CN"/>
            </a:p>
          </p:txBody>
        </p:sp>
      </p:grpSp>
      <p:sp>
        <p:nvSpPr>
          <p:cNvPr id="29" name="圆角矩形 28"/>
          <p:cNvSpPr/>
          <p:nvPr/>
        </p:nvSpPr>
        <p:spPr>
          <a:xfrm>
            <a:off x="472440" y="2369820"/>
            <a:ext cx="1011555" cy="3535045"/>
          </a:xfrm>
          <a:prstGeom prst="round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2" name="文本框 31"/>
          <p:cNvSpPr txBox="1"/>
          <p:nvPr/>
        </p:nvSpPr>
        <p:spPr>
          <a:xfrm>
            <a:off x="539750" y="3352800"/>
            <a:ext cx="933450" cy="1568450"/>
          </a:xfrm>
          <a:prstGeom prst="rect">
            <a:avLst/>
          </a:prstGeom>
          <a:noFill/>
        </p:spPr>
        <p:txBody>
          <a:bodyPr wrap="square" rtlCol="0">
            <a:spAutoFit/>
          </a:bodyPr>
          <a:p>
            <a:r>
              <a:rPr lang="zh-CN" altLang="en-US" sz="2400"/>
              <a:t>实时场景</a:t>
            </a:r>
            <a:br>
              <a:rPr lang="zh-CN" altLang="en-US" sz="2400"/>
            </a:br>
            <a:r>
              <a:rPr lang="zh-CN" altLang="en-US" sz="2400"/>
              <a:t>相关因素</a:t>
            </a:r>
            <a:endParaRPr lang="zh-CN" altLang="en-US" sz="2400"/>
          </a:p>
        </p:txBody>
      </p:sp>
      <p:cxnSp>
        <p:nvCxnSpPr>
          <p:cNvPr id="2" name="直接箭头连接符 1"/>
          <p:cNvCxnSpPr>
            <a:endCxn id="18" idx="1"/>
          </p:cNvCxnSpPr>
          <p:nvPr/>
        </p:nvCxnSpPr>
        <p:spPr>
          <a:xfrm>
            <a:off x="1473200" y="2727325"/>
            <a:ext cx="45021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20" idx="1"/>
          </p:cNvCxnSpPr>
          <p:nvPr/>
        </p:nvCxnSpPr>
        <p:spPr>
          <a:xfrm flipV="1">
            <a:off x="1485900" y="4159885"/>
            <a:ext cx="43751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22" idx="1"/>
          </p:cNvCxnSpPr>
          <p:nvPr/>
        </p:nvCxnSpPr>
        <p:spPr>
          <a:xfrm flipV="1">
            <a:off x="1473200" y="5580380"/>
            <a:ext cx="450215"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292465" y="2001520"/>
            <a:ext cx="1828800" cy="368300"/>
          </a:xfrm>
          <a:prstGeom prst="rect">
            <a:avLst/>
          </a:prstGeom>
          <a:solidFill>
            <a:schemeClr val="accent5">
              <a:lumMod val="20000"/>
              <a:lumOff val="80000"/>
            </a:schemeClr>
          </a:solidFill>
        </p:spPr>
        <p:txBody>
          <a:bodyPr wrap="square" rtlCol="0">
            <a:spAutoFit/>
          </a:bodyPr>
          <a:p>
            <a:r>
              <a:rPr lang="zh-CN" altLang="en-US"/>
              <a:t>实时业务流程</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29139" y="615172"/>
            <a:ext cx="3311720" cy="521970"/>
          </a:xfrm>
          <a:prstGeom prst="rect">
            <a:avLst/>
          </a:prstGeom>
          <a:noFill/>
        </p:spPr>
        <p:txBody>
          <a:bodyPr wrap="square" rtlCol="0">
            <a:spAutoFit/>
          </a:bodyPr>
          <a:lstStyle/>
          <a:p>
            <a:r>
              <a:rPr lang="zh-CN" altLang="en-US" sz="2800" b="1">
                <a:solidFill>
                  <a:schemeClr val="bg1"/>
                </a:solidFill>
              </a:rPr>
              <a:t>第四</a:t>
            </a:r>
            <a:r>
              <a:rPr lang="zh-CN" altLang="en-US" sz="2800" b="1" smtClean="0">
                <a:solidFill>
                  <a:schemeClr val="bg1"/>
                </a:solidFill>
              </a:rPr>
              <a:t>章 数据构成</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27" name="矩形 26"/>
          <p:cNvSpPr/>
          <p:nvPr/>
        </p:nvSpPr>
        <p:spPr>
          <a:xfrm>
            <a:off x="-1" y="1477936"/>
            <a:ext cx="1732086"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4.1</a:t>
            </a:r>
            <a:r>
              <a:rPr lang="zh-CN" altLang="en-US" smtClean="0"/>
              <a:t>节</a:t>
            </a:r>
            <a:r>
              <a:rPr lang="en-US" altLang="zh-CN" smtClean="0"/>
              <a:t> </a:t>
            </a:r>
            <a:r>
              <a:rPr lang="zh-CN" altLang="en-US" smtClean="0"/>
              <a:t>数据构成</a:t>
            </a:r>
            <a:endParaRPr lang="en-US" altLang="zh-CN" dirty="0" smtClean="0"/>
          </a:p>
        </p:txBody>
      </p:sp>
      <p:sp>
        <p:nvSpPr>
          <p:cNvPr id="16" name="圆角矩形 15"/>
          <p:cNvSpPr/>
          <p:nvPr/>
        </p:nvSpPr>
        <p:spPr>
          <a:xfrm>
            <a:off x="383540" y="3232150"/>
            <a:ext cx="1222375" cy="1358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原始</a:t>
            </a:r>
            <a:endParaRPr lang="zh-CN" altLang="en-US"/>
          </a:p>
          <a:p>
            <a:pPr algn="ctr"/>
            <a:r>
              <a:rPr lang="zh-CN" altLang="en-US"/>
              <a:t>数据</a:t>
            </a:r>
            <a:endParaRPr lang="zh-CN" altLang="en-US"/>
          </a:p>
        </p:txBody>
      </p:sp>
      <p:sp>
        <p:nvSpPr>
          <p:cNvPr id="22" name="圆角矩形 21"/>
          <p:cNvSpPr/>
          <p:nvPr/>
        </p:nvSpPr>
        <p:spPr>
          <a:xfrm>
            <a:off x="1868805" y="2132965"/>
            <a:ext cx="2489200" cy="6883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用户行为日志</a:t>
            </a:r>
            <a:endParaRPr lang="en-US" altLang="zh-CN"/>
          </a:p>
        </p:txBody>
      </p:sp>
      <p:sp>
        <p:nvSpPr>
          <p:cNvPr id="23" name="圆角矩形 22"/>
          <p:cNvSpPr/>
          <p:nvPr/>
        </p:nvSpPr>
        <p:spPr>
          <a:xfrm>
            <a:off x="1868805" y="3692525"/>
            <a:ext cx="2489200" cy="6883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业务数据</a:t>
            </a:r>
            <a:endParaRPr lang="zh-CN" altLang="en-US"/>
          </a:p>
        </p:txBody>
      </p:sp>
      <p:sp>
        <p:nvSpPr>
          <p:cNvPr id="25" name="圆角矩形 24"/>
          <p:cNvSpPr/>
          <p:nvPr/>
        </p:nvSpPr>
        <p:spPr>
          <a:xfrm>
            <a:off x="1868805" y="5271135"/>
            <a:ext cx="2489200" cy="6883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维度数据</a:t>
            </a:r>
            <a:endParaRPr lang="zh-CN" altLang="en-US"/>
          </a:p>
        </p:txBody>
      </p:sp>
      <p:sp>
        <p:nvSpPr>
          <p:cNvPr id="29" name="圆角矩形 28"/>
          <p:cNvSpPr/>
          <p:nvPr/>
        </p:nvSpPr>
        <p:spPr>
          <a:xfrm>
            <a:off x="5255260" y="1477645"/>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启动日志</a:t>
            </a:r>
            <a:endParaRPr lang="zh-CN" altLang="en-US"/>
          </a:p>
        </p:txBody>
      </p:sp>
      <p:sp>
        <p:nvSpPr>
          <p:cNvPr id="32" name="圆角矩形 31"/>
          <p:cNvSpPr/>
          <p:nvPr/>
        </p:nvSpPr>
        <p:spPr>
          <a:xfrm>
            <a:off x="5255260" y="2374265"/>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浏览日志</a:t>
            </a:r>
            <a:endParaRPr lang="zh-CN" altLang="en-US"/>
          </a:p>
        </p:txBody>
      </p:sp>
      <p:sp>
        <p:nvSpPr>
          <p:cNvPr id="33" name="圆角矩形 32"/>
          <p:cNvSpPr/>
          <p:nvPr/>
        </p:nvSpPr>
        <p:spPr>
          <a:xfrm>
            <a:off x="6673850" y="1975485"/>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交互日志</a:t>
            </a:r>
            <a:endParaRPr lang="zh-CN" altLang="en-US"/>
          </a:p>
        </p:txBody>
      </p:sp>
      <p:sp>
        <p:nvSpPr>
          <p:cNvPr id="36" name="圆角矩形 35"/>
          <p:cNvSpPr/>
          <p:nvPr/>
        </p:nvSpPr>
        <p:spPr>
          <a:xfrm>
            <a:off x="5255260" y="3353435"/>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订单业务</a:t>
            </a:r>
            <a:endParaRPr lang="zh-CN" altLang="en-US"/>
          </a:p>
        </p:txBody>
      </p:sp>
      <p:sp>
        <p:nvSpPr>
          <p:cNvPr id="37" name="圆角矩形 36"/>
          <p:cNvSpPr/>
          <p:nvPr/>
        </p:nvSpPr>
        <p:spPr>
          <a:xfrm>
            <a:off x="5255260" y="4234815"/>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酒店业务</a:t>
            </a:r>
            <a:endParaRPr lang="zh-CN" altLang="en-US"/>
          </a:p>
        </p:txBody>
      </p:sp>
      <p:sp>
        <p:nvSpPr>
          <p:cNvPr id="40" name="圆角矩形 39"/>
          <p:cNvSpPr/>
          <p:nvPr/>
        </p:nvSpPr>
        <p:spPr>
          <a:xfrm>
            <a:off x="6673850" y="3842385"/>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票务业务</a:t>
            </a:r>
            <a:endParaRPr lang="zh-CN" altLang="en-US"/>
          </a:p>
        </p:txBody>
      </p:sp>
      <p:sp>
        <p:nvSpPr>
          <p:cNvPr id="41" name="圆角矩形 40"/>
          <p:cNvSpPr/>
          <p:nvPr/>
        </p:nvSpPr>
        <p:spPr>
          <a:xfrm>
            <a:off x="5255260" y="5241290"/>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产品维度</a:t>
            </a:r>
            <a:endParaRPr lang="zh-CN" altLang="en-US"/>
          </a:p>
        </p:txBody>
      </p:sp>
      <p:sp>
        <p:nvSpPr>
          <p:cNvPr id="49" name="圆角矩形 48"/>
          <p:cNvSpPr/>
          <p:nvPr/>
        </p:nvSpPr>
        <p:spPr>
          <a:xfrm>
            <a:off x="6538595" y="5241290"/>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交通维度</a:t>
            </a:r>
            <a:endParaRPr lang="zh-CN" altLang="en-US"/>
          </a:p>
        </p:txBody>
      </p:sp>
      <p:sp>
        <p:nvSpPr>
          <p:cNvPr id="50" name="圆角矩形 49"/>
          <p:cNvSpPr/>
          <p:nvPr/>
        </p:nvSpPr>
        <p:spPr>
          <a:xfrm>
            <a:off x="7821930" y="5241290"/>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酒店维度</a:t>
            </a:r>
            <a:endParaRPr lang="zh-CN" altLang="en-US"/>
          </a:p>
        </p:txBody>
      </p:sp>
      <p:sp>
        <p:nvSpPr>
          <p:cNvPr id="51" name="圆角矩形 50"/>
          <p:cNvSpPr/>
          <p:nvPr/>
        </p:nvSpPr>
        <p:spPr>
          <a:xfrm>
            <a:off x="9105265" y="5241290"/>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地区维度</a:t>
            </a:r>
            <a:endParaRPr lang="zh-CN" altLang="en-US"/>
          </a:p>
        </p:txBody>
      </p:sp>
      <p:sp>
        <p:nvSpPr>
          <p:cNvPr id="52" name="圆角矩形 51"/>
          <p:cNvSpPr/>
          <p:nvPr/>
        </p:nvSpPr>
        <p:spPr>
          <a:xfrm>
            <a:off x="9985375" y="1490980"/>
            <a:ext cx="1283335" cy="386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查询浏览</a:t>
            </a:r>
            <a:endParaRPr lang="zh-CN" altLang="en-US"/>
          </a:p>
        </p:txBody>
      </p:sp>
      <p:sp>
        <p:nvSpPr>
          <p:cNvPr id="53" name="圆角矩形 52"/>
          <p:cNvSpPr/>
          <p:nvPr/>
        </p:nvSpPr>
        <p:spPr>
          <a:xfrm>
            <a:off x="9985375" y="1987550"/>
            <a:ext cx="1283335" cy="386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点击操作</a:t>
            </a:r>
            <a:endParaRPr lang="zh-CN" altLang="en-US"/>
          </a:p>
        </p:txBody>
      </p:sp>
      <p:sp>
        <p:nvSpPr>
          <p:cNvPr id="54" name="圆角矩形 53"/>
          <p:cNvSpPr/>
          <p:nvPr/>
        </p:nvSpPr>
        <p:spPr>
          <a:xfrm>
            <a:off x="9985375" y="2484120"/>
            <a:ext cx="1283335" cy="386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滑动浏览</a:t>
            </a:r>
            <a:endParaRPr lang="zh-CN" altLang="en-US"/>
          </a:p>
        </p:txBody>
      </p:sp>
      <p:sp>
        <p:nvSpPr>
          <p:cNvPr id="55" name="圆角矩形 54"/>
          <p:cNvSpPr/>
          <p:nvPr/>
        </p:nvSpPr>
        <p:spPr>
          <a:xfrm>
            <a:off x="9985375" y="2980690"/>
            <a:ext cx="1283335" cy="386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输入操作</a:t>
            </a:r>
            <a:endParaRPr lang="zh-CN" altLang="en-US"/>
          </a:p>
        </p:txBody>
      </p:sp>
      <p:cxnSp>
        <p:nvCxnSpPr>
          <p:cNvPr id="56" name="曲线连接符 55"/>
          <p:cNvCxnSpPr>
            <a:stCxn id="16" idx="0"/>
            <a:endCxn id="22" idx="1"/>
          </p:cNvCxnSpPr>
          <p:nvPr/>
        </p:nvCxnSpPr>
        <p:spPr>
          <a:xfrm rot="16200000">
            <a:off x="1054100" y="2417445"/>
            <a:ext cx="755015" cy="87376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曲线连接符 56"/>
          <p:cNvCxnSpPr>
            <a:stCxn id="16" idx="2"/>
            <a:endCxn id="25" idx="1"/>
          </p:cNvCxnSpPr>
          <p:nvPr/>
        </p:nvCxnSpPr>
        <p:spPr>
          <a:xfrm rot="5400000" flipV="1">
            <a:off x="919480" y="4665980"/>
            <a:ext cx="1024890" cy="87376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4358005" y="2456180"/>
            <a:ext cx="656590" cy="14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358005" y="4029075"/>
            <a:ext cx="656590" cy="14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4358005" y="5578475"/>
            <a:ext cx="656590" cy="14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33" idx="0"/>
            <a:endCxn id="52" idx="1"/>
          </p:cNvCxnSpPr>
          <p:nvPr/>
        </p:nvCxnSpPr>
        <p:spPr>
          <a:xfrm rot="16200000">
            <a:off x="8505190" y="495300"/>
            <a:ext cx="290830" cy="26695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33" idx="2"/>
            <a:endCxn id="55" idx="1"/>
          </p:cNvCxnSpPr>
          <p:nvPr/>
        </p:nvCxnSpPr>
        <p:spPr>
          <a:xfrm rot="5400000" flipV="1">
            <a:off x="8425180" y="1614170"/>
            <a:ext cx="450850" cy="26695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a:stCxn id="16" idx="3"/>
          </p:cNvCxnSpPr>
          <p:nvPr/>
        </p:nvCxnSpPr>
        <p:spPr>
          <a:xfrm flipV="1">
            <a:off x="1605915" y="3908425"/>
            <a:ext cx="235585"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971155" y="1987550"/>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t>
            </a:r>
            <a:endParaRPr lang="en-US" altLang="zh-CN"/>
          </a:p>
        </p:txBody>
      </p:sp>
      <p:sp>
        <p:nvSpPr>
          <p:cNvPr id="8" name="圆角矩形 7"/>
          <p:cNvSpPr/>
          <p:nvPr/>
        </p:nvSpPr>
        <p:spPr>
          <a:xfrm>
            <a:off x="8074660" y="3842385"/>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t>
            </a:r>
            <a:endParaRPr lang="en-US" altLang="zh-CN"/>
          </a:p>
        </p:txBody>
      </p:sp>
      <p:sp>
        <p:nvSpPr>
          <p:cNvPr id="9" name="圆角矩形 8"/>
          <p:cNvSpPr/>
          <p:nvPr/>
        </p:nvSpPr>
        <p:spPr>
          <a:xfrm>
            <a:off x="10388600" y="5241290"/>
            <a:ext cx="1283335" cy="748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565639" y="615172"/>
            <a:ext cx="3311720" cy="521970"/>
          </a:xfrm>
          <a:prstGeom prst="rect">
            <a:avLst/>
          </a:prstGeom>
          <a:noFill/>
        </p:spPr>
        <p:txBody>
          <a:bodyPr wrap="square" rtlCol="0">
            <a:spAutoFit/>
          </a:bodyPr>
          <a:lstStyle/>
          <a:p>
            <a:r>
              <a:rPr lang="zh-CN" altLang="en-US" sz="2800" b="1">
                <a:solidFill>
                  <a:schemeClr val="bg1"/>
                </a:solidFill>
              </a:rPr>
              <a:t>第四</a:t>
            </a:r>
            <a:r>
              <a:rPr lang="zh-CN" altLang="en-US" sz="2800" b="1" smtClean="0">
                <a:solidFill>
                  <a:schemeClr val="bg1"/>
                </a:solidFill>
              </a:rPr>
              <a:t>章 数据构成</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028555" y="490855"/>
            <a:ext cx="1646555" cy="770890"/>
          </a:xfrm>
          <a:prstGeom prst="rect">
            <a:avLst/>
          </a:prstGeom>
        </p:spPr>
      </p:pic>
      <p:sp>
        <p:nvSpPr>
          <p:cNvPr id="27" name="矩形 26"/>
          <p:cNvSpPr/>
          <p:nvPr/>
        </p:nvSpPr>
        <p:spPr>
          <a:xfrm>
            <a:off x="-1" y="1477936"/>
            <a:ext cx="1732086"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4.2</a:t>
            </a:r>
            <a:r>
              <a:rPr lang="zh-CN" altLang="en-US" smtClean="0"/>
              <a:t>节</a:t>
            </a:r>
            <a:r>
              <a:rPr lang="en-US" altLang="zh-CN" smtClean="0"/>
              <a:t> </a:t>
            </a:r>
            <a:r>
              <a:rPr lang="zh-CN" altLang="en-US" smtClean="0"/>
              <a:t>数据示例</a:t>
            </a:r>
            <a:endParaRPr lang="en-US" altLang="zh-CN" dirty="0" smtClean="0"/>
          </a:p>
        </p:txBody>
      </p:sp>
      <p:sp>
        <p:nvSpPr>
          <p:cNvPr id="13" name="文本框 12"/>
          <p:cNvSpPr txBox="1"/>
          <p:nvPr/>
        </p:nvSpPr>
        <p:spPr>
          <a:xfrm>
            <a:off x="444500" y="2051050"/>
            <a:ext cx="5879465" cy="4615815"/>
          </a:xfrm>
          <a:prstGeom prst="rect">
            <a:avLst/>
          </a:prstGeom>
          <a:noFill/>
        </p:spPr>
        <p:txBody>
          <a:bodyPr wrap="square" rtlCol="0">
            <a:spAutoFit/>
          </a:bodyPr>
          <a:p>
            <a:r>
              <a:rPr lang="zh-CN" altLang="en-US" sz="1400"/>
              <a:t>用户页面浏览日志：</a:t>
            </a:r>
            <a:endParaRPr lang="zh-CN" altLang="en-US" sz="1400"/>
          </a:p>
          <a:p>
            <a:r>
              <a:rPr lang="zh-CN" altLang="en-US" sz="1400"/>
              <a:t>{</a:t>
            </a:r>
            <a:endParaRPr lang="zh-CN" altLang="en-US" sz="1400"/>
          </a:p>
          <a:p>
            <a:r>
              <a:rPr lang="zh-CN" altLang="en-US" sz="1400"/>
              <a:t>    "os": "1",</a:t>
            </a:r>
            <a:endParaRPr lang="zh-CN" altLang="en-US" sz="1400"/>
          </a:p>
          <a:p>
            <a:r>
              <a:rPr lang="zh-CN" altLang="en-US" sz="1400"/>
              <a:t>    "lonitude": "115.27267",</a:t>
            </a:r>
            <a:endParaRPr lang="zh-CN" altLang="en-US" sz="1400"/>
          </a:p>
          <a:p>
            <a:r>
              <a:rPr lang="zh-CN" altLang="en-US" sz="1400"/>
              <a:t>    "userRegion": "130533",</a:t>
            </a:r>
            <a:endParaRPr lang="zh-CN" altLang="en-US" sz="1400"/>
          </a:p>
          <a:p>
            <a:r>
              <a:rPr lang="zh-CN" altLang="en-US" sz="1400"/>
              <a:t>    "latitude": "36.90133",</a:t>
            </a:r>
            <a:endParaRPr lang="zh-CN" altLang="en-US" sz="1400"/>
          </a:p>
          <a:p>
            <a:r>
              <a:rPr lang="zh-CN" altLang="en-US" sz="1400"/>
              <a:t>    "eventType": "01",</a:t>
            </a:r>
            <a:endParaRPr lang="zh-CN" altLang="en-US" sz="1400"/>
          </a:p>
          <a:p>
            <a:r>
              <a:rPr lang="zh-CN" altLang="en-US" sz="1400"/>
              <a:t>    "userID": "85662",</a:t>
            </a:r>
            <a:endParaRPr lang="zh-CN" altLang="en-US" sz="1400"/>
          </a:p>
          <a:p>
            <a:r>
              <a:rPr lang="zh-CN" altLang="en-US" sz="1400"/>
              <a:t>    "sid": "20200103153500jdjqx",</a:t>
            </a:r>
            <a:endParaRPr lang="zh-CN" altLang="en-US" sz="1400"/>
          </a:p>
          <a:p>
            <a:r>
              <a:rPr lang="zh-CN" altLang="en-US" sz="1400"/>
              <a:t>    "manufacturer": "09",</a:t>
            </a:r>
            <a:endParaRPr lang="zh-CN" altLang="en-US" sz="1400"/>
          </a:p>
          <a:p>
            <a:r>
              <a:rPr lang="zh-CN" altLang="en-US" sz="1400"/>
              <a:t>    "duration": "38",</a:t>
            </a:r>
            <a:endParaRPr lang="zh-CN" altLang="en-US" sz="1400"/>
          </a:p>
          <a:p>
            <a:r>
              <a:rPr lang="zh-CN" altLang="en-US" sz="1400"/>
              <a:t>    "ct": "1578036900000",</a:t>
            </a:r>
            <a:endParaRPr lang="zh-CN" altLang="en-US" sz="1400"/>
          </a:p>
          <a:p>
            <a:r>
              <a:rPr lang="zh-CN" altLang="en-US" sz="1400"/>
              <a:t>    "carrier": "3",</a:t>
            </a:r>
            <a:endParaRPr lang="zh-CN" altLang="en-US" sz="1400"/>
          </a:p>
          <a:p>
            <a:r>
              <a:rPr lang="zh-CN" altLang="en-US" sz="1400"/>
              <a:t>    "userRegionIP": "27.32.4.174",</a:t>
            </a:r>
            <a:endParaRPr lang="zh-CN" altLang="en-US" sz="1400"/>
          </a:p>
          <a:p>
            <a:r>
              <a:rPr lang="zh-CN" altLang="en-US" sz="1400"/>
              <a:t>    "userDeviceType": "9",</a:t>
            </a:r>
            <a:endParaRPr lang="zh-CN" altLang="en-US" sz="1400"/>
          </a:p>
          <a:p>
            <a:r>
              <a:rPr lang="zh-CN" altLang="en-US" sz="1400"/>
              <a:t>    "KAFKA_ID": "a4hm6akmmj",</a:t>
            </a:r>
            <a:endParaRPr lang="zh-CN" altLang="en-US" sz="1400"/>
          </a:p>
          <a:p>
            <a:r>
              <a:rPr lang="zh-CN" altLang="en-US" sz="1400"/>
              <a:t>    "action": "08",</a:t>
            </a:r>
            <a:endParaRPr lang="zh-CN" altLang="en-US" sz="1400"/>
          </a:p>
          <a:p>
            <a:r>
              <a:rPr lang="zh-CN" altLang="en-US" sz="1400"/>
              <a:t>    "userDevice": "51822",</a:t>
            </a:r>
            <a:endParaRPr lang="zh-CN" altLang="en-US" sz="1400"/>
          </a:p>
          <a:p>
            <a:r>
              <a:rPr lang="zh-CN" altLang="en-US" sz="1400"/>
              <a:t>    "networkType": "1",</a:t>
            </a:r>
            <a:endParaRPr lang="zh-CN" altLang="en-US" sz="1400"/>
          </a:p>
          <a:p>
            <a:r>
              <a:rPr lang="zh-CN" altLang="en-US" sz="1400"/>
              <a:t>    "exts": "{"targetID":"P1"}"</a:t>
            </a:r>
            <a:endParaRPr lang="zh-CN" altLang="en-US" sz="1400"/>
          </a:p>
          <a:p>
            <a:r>
              <a:rPr lang="zh-CN" altLang="en-US" sz="1400"/>
              <a:t>}</a:t>
            </a:r>
            <a:endParaRPr lang="zh-CN" altLang="en-US" sz="1400"/>
          </a:p>
        </p:txBody>
      </p:sp>
      <p:sp>
        <p:nvSpPr>
          <p:cNvPr id="17" name="文本框 16"/>
          <p:cNvSpPr txBox="1"/>
          <p:nvPr/>
        </p:nvSpPr>
        <p:spPr>
          <a:xfrm>
            <a:off x="6134100" y="2051050"/>
            <a:ext cx="5879465" cy="4399915"/>
          </a:xfrm>
          <a:prstGeom prst="rect">
            <a:avLst/>
          </a:prstGeom>
          <a:noFill/>
        </p:spPr>
        <p:txBody>
          <a:bodyPr wrap="square" rtlCol="0">
            <a:spAutoFit/>
          </a:bodyPr>
          <a:p>
            <a:r>
              <a:rPr lang="zh-CN" altLang="en-US" sz="1400"/>
              <a:t>旅游产品订单：</a:t>
            </a:r>
            <a:endParaRPr lang="zh-CN" altLang="en-US" sz="1400"/>
          </a:p>
          <a:p>
            <a:r>
              <a:rPr lang="zh-CN" altLang="en-US" sz="1400"/>
              <a:t>{</a:t>
            </a:r>
            <a:endParaRPr lang="zh-CN" altLang="en-US" sz="1400"/>
          </a:p>
          <a:p>
            <a:r>
              <a:rPr lang="zh-CN" altLang="en-US" sz="1400"/>
              <a:t>    "travel_member_adult": "1",</a:t>
            </a:r>
            <a:endParaRPr lang="zh-CN" altLang="en-US" sz="1400"/>
          </a:p>
          <a:p>
            <a:r>
              <a:rPr lang="zh-CN" altLang="en-US" sz="1400"/>
              <a:t>    "travel_member_baby": "0",</a:t>
            </a:r>
            <a:endParaRPr lang="zh-CN" altLang="en-US" sz="1400"/>
          </a:p>
          <a:p>
            <a:r>
              <a:rPr lang="zh-CN" altLang="en-US" sz="1400"/>
              <a:t>    "user_region": "411100",</a:t>
            </a:r>
            <a:endParaRPr lang="zh-CN" altLang="en-US" sz="1400"/>
          </a:p>
          <a:p>
            <a:r>
              <a:rPr lang="zh-CN" altLang="en-US" sz="1400"/>
              <a:t>    "product_fee": "3",</a:t>
            </a:r>
            <a:endParaRPr lang="zh-CN" altLang="en-US" sz="1400"/>
          </a:p>
          <a:p>
            <a:r>
              <a:rPr lang="zh-CN" altLang="en-US" sz="1400"/>
              <a:t>    "product_price": "5",</a:t>
            </a:r>
            <a:endParaRPr lang="zh-CN" altLang="en-US" sz="1400"/>
          </a:p>
          <a:p>
            <a:r>
              <a:rPr lang="zh-CN" altLang="en-US" sz="1400"/>
              <a:t>    "product_traffic_grade": "20",</a:t>
            </a:r>
            <a:endParaRPr lang="zh-CN" altLang="en-US" sz="1400"/>
          </a:p>
          <a:p>
            <a:r>
              <a:rPr lang="zh-CN" altLang="en-US" sz="1400"/>
              <a:t>    "travel_member_yonger": "0",</a:t>
            </a:r>
            <a:endParaRPr lang="zh-CN" altLang="en-US" sz="1400"/>
          </a:p>
          <a:p>
            <a:r>
              <a:rPr lang="zh-CN" altLang="en-US" sz="1400"/>
              <a:t>    "product_traffic_type": "01",</a:t>
            </a:r>
            <a:endParaRPr lang="zh-CN" altLang="en-US" sz="1400"/>
          </a:p>
          <a:p>
            <a:r>
              <a:rPr lang="zh-CN" altLang="en-US" sz="1400"/>
              <a:t>    "product_pub": "210655714|319a08c7",</a:t>
            </a:r>
            <a:endParaRPr lang="zh-CN" altLang="en-US" sz="1400"/>
          </a:p>
          <a:p>
            <a:r>
              <a:rPr lang="zh-CN" altLang="en-US" sz="1400"/>
              <a:t>    "order_ct": "1580694961000",</a:t>
            </a:r>
            <a:endParaRPr lang="zh-CN" altLang="en-US" sz="1400"/>
          </a:p>
          <a:p>
            <a:r>
              <a:rPr lang="zh-CN" altLang="en-US" sz="1400"/>
              <a:t>    "KAFKA_ID": "559ae5473d9d5c062d310d4903b73bf6",</a:t>
            </a:r>
            <a:endParaRPr lang="zh-CN" altLang="en-US" sz="1400"/>
          </a:p>
          <a:p>
            <a:r>
              <a:rPr lang="zh-CN" altLang="en-US" sz="1400"/>
              <a:t>    "user_id": "79111",</a:t>
            </a:r>
            <a:endParaRPr lang="zh-CN" altLang="en-US" sz="1400"/>
          </a:p>
          <a:p>
            <a:r>
              <a:rPr lang="zh-CN" altLang="en-US" sz="1400"/>
              <a:t>    "user_mobile": "18542711116",</a:t>
            </a:r>
            <a:endParaRPr lang="zh-CN" altLang="en-US" sz="1400"/>
          </a:p>
          <a:p>
            <a:r>
              <a:rPr lang="zh-CN" altLang="en-US" sz="1400"/>
              <a:t>    "has_activity": "6",</a:t>
            </a:r>
            <a:endParaRPr lang="zh-CN" altLang="en-US" sz="1400"/>
          </a:p>
          <a:p>
            <a:r>
              <a:rPr lang="zh-CN" altLang="en-US" sz="1400"/>
              <a:t>    "product_id": "210655714",</a:t>
            </a:r>
            <a:endParaRPr lang="zh-CN" altLang="en-US" sz="1400"/>
          </a:p>
          <a:p>
            <a:r>
              <a:rPr lang="zh-CN" altLang="en-US" sz="1400"/>
              <a:t>    "product_traffic": "03",</a:t>
            </a:r>
            <a:endParaRPr lang="zh-CN" altLang="en-US" sz="1400"/>
          </a:p>
          <a:p>
            <a:r>
              <a:rPr lang="zh-CN" altLang="en-US" sz="1400"/>
              <a:t>    "order_id": "158069496100021065571479111"</a:t>
            </a:r>
            <a:endParaRPr lang="zh-CN" altLang="en-US" sz="1400"/>
          </a:p>
          <a:p>
            <a:r>
              <a:rPr lang="zh-CN" altLang="en-US" sz="1400"/>
              <a:t>}</a:t>
            </a:r>
            <a:endParaRPr lang="zh-CN" alt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chemeClr val="tx1"/>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456419" y="615172"/>
            <a:ext cx="3311720" cy="521970"/>
          </a:xfrm>
          <a:prstGeom prst="rect">
            <a:avLst/>
          </a:prstGeom>
          <a:noFill/>
        </p:spPr>
        <p:txBody>
          <a:bodyPr wrap="square" rtlCol="0">
            <a:spAutoFit/>
          </a:bodyPr>
          <a:lstStyle/>
          <a:p>
            <a:r>
              <a:rPr lang="zh-CN" altLang="en-US" sz="2800" b="1">
                <a:solidFill>
                  <a:schemeClr val="bg1"/>
                </a:solidFill>
              </a:rPr>
              <a:t>第五</a:t>
            </a:r>
            <a:r>
              <a:rPr lang="zh-CN" altLang="en-US" sz="2800" b="1" smtClean="0">
                <a:solidFill>
                  <a:schemeClr val="bg1"/>
                </a:solidFill>
              </a:rPr>
              <a:t>章 实时场景</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117455" y="490855"/>
            <a:ext cx="1646555" cy="770890"/>
          </a:xfrm>
          <a:prstGeom prst="rect">
            <a:avLst/>
          </a:prstGeom>
        </p:spPr>
      </p:pic>
      <p:sp>
        <p:nvSpPr>
          <p:cNvPr id="27" name="矩形 26"/>
          <p:cNvSpPr/>
          <p:nvPr/>
        </p:nvSpPr>
        <p:spPr>
          <a:xfrm>
            <a:off x="-1" y="1477936"/>
            <a:ext cx="1696916"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5.1</a:t>
            </a:r>
            <a:r>
              <a:rPr lang="zh-CN" altLang="en-US" smtClean="0"/>
              <a:t>节</a:t>
            </a:r>
            <a:r>
              <a:rPr lang="en-US" altLang="zh-CN" smtClean="0"/>
              <a:t> </a:t>
            </a:r>
            <a:r>
              <a:rPr lang="zh-CN" altLang="en-US" smtClean="0"/>
              <a:t>实时场景</a:t>
            </a:r>
            <a:endParaRPr lang="zh-CN" altLang="en-US" dirty="0" smtClean="0"/>
          </a:p>
        </p:txBody>
      </p:sp>
      <p:sp>
        <p:nvSpPr>
          <p:cNvPr id="8" name="圆角矩形 7"/>
          <p:cNvSpPr/>
          <p:nvPr/>
        </p:nvSpPr>
        <p:spPr>
          <a:xfrm>
            <a:off x="3382010" y="3007759"/>
            <a:ext cx="1224136" cy="11581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tLang="zh-CN" dirty="0" smtClean="0"/>
          </a:p>
          <a:p>
            <a:pPr algn="ctr"/>
            <a:r>
              <a:rPr lang="en-US" altLang="zh-CN" dirty="0"/>
              <a:t> </a:t>
            </a:r>
            <a:r>
              <a:rPr lang="en-US" altLang="zh-CN" dirty="0" smtClean="0"/>
              <a:t> </a:t>
            </a:r>
            <a:r>
              <a:rPr lang="zh-CN" altLang="en-US" dirty="0" smtClean="0"/>
              <a:t>数据源</a:t>
            </a:r>
            <a:endParaRPr lang="en-US" altLang="zh-CN" dirty="0" smtClean="0"/>
          </a:p>
          <a:p>
            <a:pPr algn="ctr"/>
            <a:r>
              <a:rPr lang="en-US" altLang="zh-CN" sz="1000" dirty="0" smtClean="0"/>
              <a:t>RDBMS</a:t>
            </a:r>
            <a:r>
              <a:rPr lang="zh-CN" altLang="en-US" sz="1000" dirty="0" smtClean="0"/>
              <a:t>表</a:t>
            </a:r>
            <a:endParaRPr lang="en-US" altLang="zh-CN" sz="1000" dirty="0" smtClean="0"/>
          </a:p>
          <a:p>
            <a:pPr algn="ctr"/>
            <a:r>
              <a:rPr lang="zh-CN" altLang="en-US" sz="1000" dirty="0" smtClean="0"/>
              <a:t>日志文件</a:t>
            </a:r>
            <a:endParaRPr lang="en-US" altLang="zh-CN" sz="1000" dirty="0" smtClean="0"/>
          </a:p>
          <a:p>
            <a:pPr algn="ctr"/>
            <a:r>
              <a:rPr lang="zh-CN" altLang="en-US" sz="1000" dirty="0" smtClean="0"/>
              <a:t>接口数据</a:t>
            </a:r>
            <a:endParaRPr lang="en-US" altLang="zh-CN" sz="1000" dirty="0" smtClean="0"/>
          </a:p>
          <a:p>
            <a:pPr algn="ctr"/>
            <a:endParaRPr lang="zh-CN" altLang="en-US" dirty="0"/>
          </a:p>
        </p:txBody>
      </p:sp>
      <p:sp>
        <p:nvSpPr>
          <p:cNvPr id="9" name="圆角矩形 8"/>
          <p:cNvSpPr/>
          <p:nvPr/>
        </p:nvSpPr>
        <p:spPr>
          <a:xfrm>
            <a:off x="5261610" y="3013710"/>
            <a:ext cx="1336675" cy="11518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数据通道</a:t>
            </a:r>
            <a:endParaRPr lang="en-US" altLang="zh-CN" dirty="0" smtClean="0"/>
          </a:p>
          <a:p>
            <a:pPr algn="ctr"/>
            <a:r>
              <a:rPr lang="en-US" altLang="zh-CN" sz="1600" dirty="0"/>
              <a:t>kafka</a:t>
            </a:r>
            <a:endParaRPr lang="en-US" altLang="zh-CN" sz="1600" dirty="0"/>
          </a:p>
          <a:p>
            <a:pPr algn="ctr"/>
            <a:r>
              <a:rPr lang="en-US" altLang="zh-CN" sz="1600" dirty="0"/>
              <a:t>pulsar</a:t>
            </a:r>
            <a:endParaRPr lang="en-US" altLang="zh-CN" sz="1600" dirty="0"/>
          </a:p>
        </p:txBody>
      </p:sp>
      <p:sp>
        <p:nvSpPr>
          <p:cNvPr id="10" name="圆角矩形 9"/>
          <p:cNvSpPr/>
          <p:nvPr/>
        </p:nvSpPr>
        <p:spPr>
          <a:xfrm>
            <a:off x="7355840" y="3013710"/>
            <a:ext cx="1515110" cy="11582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数据处理</a:t>
            </a:r>
            <a:endParaRPr lang="en-US" altLang="zh-CN" dirty="0" smtClean="0"/>
          </a:p>
          <a:p>
            <a:pPr algn="ctr"/>
            <a:r>
              <a:rPr lang="en-US" altLang="zh-CN" sz="1400" dirty="0" smtClean="0"/>
              <a:t>Flink</a:t>
            </a:r>
            <a:endParaRPr lang="en-US" altLang="zh-CN" sz="1400" dirty="0" smtClean="0"/>
          </a:p>
          <a:p>
            <a:pPr algn="ctr"/>
            <a:r>
              <a:rPr lang="en-US" altLang="zh-CN" sz="1400" dirty="0"/>
              <a:t>SparkStreaming</a:t>
            </a:r>
            <a:endParaRPr lang="en-US" altLang="zh-CN" sz="1400" dirty="0"/>
          </a:p>
          <a:p>
            <a:pPr algn="ctr"/>
            <a:r>
              <a:rPr lang="en-US" altLang="zh-CN" sz="1400" dirty="0" smtClean="0"/>
              <a:t>storm</a:t>
            </a:r>
            <a:endParaRPr lang="en-US" altLang="zh-CN" sz="1400" dirty="0" smtClean="0"/>
          </a:p>
        </p:txBody>
      </p:sp>
      <p:sp>
        <p:nvSpPr>
          <p:cNvPr id="11" name="圆角矩形 10"/>
          <p:cNvSpPr/>
          <p:nvPr/>
        </p:nvSpPr>
        <p:spPr>
          <a:xfrm>
            <a:off x="9808976" y="3013829"/>
            <a:ext cx="1368491" cy="11581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数据清洗</a:t>
            </a:r>
            <a:endParaRPr lang="en-US" altLang="zh-CN" dirty="0" smtClean="0"/>
          </a:p>
          <a:p>
            <a:pPr algn="ctr"/>
            <a:r>
              <a:rPr lang="en-US" altLang="zh-CN" sz="1400" dirty="0"/>
              <a:t>Flink ETL</a:t>
            </a:r>
            <a:endParaRPr lang="en-US" altLang="zh-CN" sz="1400" dirty="0"/>
          </a:p>
          <a:p>
            <a:pPr algn="ctr"/>
            <a:r>
              <a:rPr lang="en-US" altLang="zh-CN" sz="1400" dirty="0"/>
              <a:t>Spark ETL</a:t>
            </a:r>
            <a:endParaRPr lang="en-US" altLang="zh-CN" sz="1400" dirty="0"/>
          </a:p>
        </p:txBody>
      </p:sp>
      <p:sp>
        <p:nvSpPr>
          <p:cNvPr id="12" name="圆角矩形 11"/>
          <p:cNvSpPr/>
          <p:nvPr/>
        </p:nvSpPr>
        <p:spPr>
          <a:xfrm>
            <a:off x="2429510" y="4991948"/>
            <a:ext cx="1224136" cy="111381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BI</a:t>
            </a:r>
            <a:r>
              <a:rPr lang="zh-CN" altLang="en-US" dirty="0"/>
              <a:t>可视化</a:t>
            </a:r>
            <a:endParaRPr lang="zh-CN" altLang="en-US" dirty="0"/>
          </a:p>
        </p:txBody>
      </p:sp>
      <p:sp>
        <p:nvSpPr>
          <p:cNvPr id="13" name="圆角矩形 12"/>
          <p:cNvSpPr/>
          <p:nvPr/>
        </p:nvSpPr>
        <p:spPr>
          <a:xfrm>
            <a:off x="4536440" y="4991735"/>
            <a:ext cx="1375410" cy="11137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数据存储</a:t>
            </a:r>
            <a:endParaRPr lang="en-US" altLang="zh-CN" dirty="0" smtClean="0"/>
          </a:p>
          <a:p>
            <a:pPr algn="ctr"/>
            <a:r>
              <a:rPr lang="en-US" altLang="zh-CN" sz="1200" dirty="0"/>
              <a:t>Druid</a:t>
            </a:r>
            <a:br>
              <a:rPr lang="en-US" altLang="zh-CN" sz="1200" dirty="0"/>
            </a:br>
            <a:r>
              <a:rPr lang="en-US" altLang="zh-CN" sz="1200" dirty="0"/>
              <a:t>ES</a:t>
            </a:r>
            <a:br>
              <a:rPr lang="en-US" altLang="zh-CN" sz="1200" dirty="0"/>
            </a:br>
            <a:r>
              <a:rPr lang="en-US" altLang="zh-CN" sz="1200" dirty="0"/>
              <a:t>Redis</a:t>
            </a:r>
            <a:endParaRPr lang="en-US" altLang="zh-CN" sz="1200" dirty="0"/>
          </a:p>
        </p:txBody>
      </p:sp>
      <p:cxnSp>
        <p:nvCxnSpPr>
          <p:cNvPr id="16" name="直接箭头连接符 15"/>
          <p:cNvCxnSpPr>
            <a:stCxn id="10" idx="2"/>
            <a:endCxn id="19" idx="0"/>
          </p:cNvCxnSpPr>
          <p:nvPr/>
        </p:nvCxnSpPr>
        <p:spPr>
          <a:xfrm>
            <a:off x="8113171" y="4172029"/>
            <a:ext cx="635" cy="81978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a:stCxn id="19" idx="1"/>
            <a:endCxn id="13" idx="3"/>
          </p:cNvCxnSpPr>
          <p:nvPr/>
        </p:nvCxnSpPr>
        <p:spPr>
          <a:xfrm flipH="1">
            <a:off x="5912011" y="5548855"/>
            <a:ext cx="134302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直接箭头连接符 17"/>
          <p:cNvCxnSpPr>
            <a:stCxn id="13" idx="1"/>
            <a:endCxn id="12" idx="3"/>
          </p:cNvCxnSpPr>
          <p:nvPr/>
        </p:nvCxnSpPr>
        <p:spPr>
          <a:xfrm flipH="1">
            <a:off x="3653981" y="5548855"/>
            <a:ext cx="88265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 name="圆角矩形 18"/>
          <p:cNvSpPr/>
          <p:nvPr/>
        </p:nvSpPr>
        <p:spPr>
          <a:xfrm>
            <a:off x="7254875" y="4991735"/>
            <a:ext cx="1717675" cy="11137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数据指标统计</a:t>
            </a:r>
            <a:endParaRPr lang="en-US" altLang="zh-CN" dirty="0" smtClean="0"/>
          </a:p>
          <a:p>
            <a:pPr algn="ctr"/>
            <a:r>
              <a:rPr lang="en-US" altLang="zh-CN" sz="1600" dirty="0">
                <a:ea typeface="微软雅黑" panose="020B0503020204020204" charset="-122"/>
                <a:cs typeface="+mn-lt"/>
              </a:rPr>
              <a:t>Flink</a:t>
            </a:r>
            <a:endParaRPr lang="en-US" altLang="zh-CN" sz="1600" dirty="0">
              <a:ea typeface="微软雅黑" panose="020B0503020204020204" charset="-122"/>
              <a:cs typeface="+mn-lt"/>
            </a:endParaRPr>
          </a:p>
          <a:p>
            <a:pPr algn="ctr"/>
            <a:r>
              <a:rPr lang="en-US" altLang="zh-CN" sz="1600" dirty="0">
                <a:ea typeface="微软雅黑" panose="020B0503020204020204" charset="-122"/>
                <a:cs typeface="+mn-lt"/>
              </a:rPr>
              <a:t>SparkStreaming</a:t>
            </a:r>
            <a:endParaRPr lang="en-US" altLang="zh-CN" sz="1600" dirty="0">
              <a:ea typeface="微软雅黑" panose="020B0503020204020204" charset="-122"/>
              <a:cs typeface="+mn-lt"/>
            </a:endParaRPr>
          </a:p>
        </p:txBody>
      </p:sp>
      <p:cxnSp>
        <p:nvCxnSpPr>
          <p:cNvPr id="20" name="直接箭头连接符 19"/>
          <p:cNvCxnSpPr>
            <a:stCxn id="9" idx="3"/>
            <a:endCxn id="65" idx="2"/>
          </p:cNvCxnSpPr>
          <p:nvPr/>
        </p:nvCxnSpPr>
        <p:spPr>
          <a:xfrm flipV="1">
            <a:off x="6598285" y="3573145"/>
            <a:ext cx="407035" cy="165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8" idx="3"/>
            <a:endCxn id="9" idx="1"/>
          </p:cNvCxnSpPr>
          <p:nvPr/>
        </p:nvCxnSpPr>
        <p:spPr>
          <a:xfrm>
            <a:off x="4606146" y="3586859"/>
            <a:ext cx="655320" cy="25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2" name="TextBox 51"/>
          <p:cNvSpPr txBox="1"/>
          <p:nvPr/>
        </p:nvSpPr>
        <p:spPr>
          <a:xfrm>
            <a:off x="4309678" y="1869348"/>
            <a:ext cx="2822331" cy="368300"/>
          </a:xfrm>
          <a:prstGeom prst="rect">
            <a:avLst/>
          </a:prstGeom>
          <a:noFill/>
        </p:spPr>
        <p:txBody>
          <a:bodyPr wrap="square" rtlCol="0">
            <a:spAutoFit/>
          </a:bodyPr>
          <a:lstStyle/>
          <a:p>
            <a:r>
              <a:rPr lang="zh-CN" altLang="en-US" dirty="0" smtClean="0"/>
              <a:t>大数据实时场景工作流程</a:t>
            </a:r>
            <a:endParaRPr lang="zh-CN" altLang="en-US" dirty="0"/>
          </a:p>
        </p:txBody>
      </p:sp>
      <p:cxnSp>
        <p:nvCxnSpPr>
          <p:cNvPr id="1045" name="直接连接符 1044"/>
          <p:cNvCxnSpPr/>
          <p:nvPr/>
        </p:nvCxnSpPr>
        <p:spPr>
          <a:xfrm>
            <a:off x="4410123" y="2238680"/>
            <a:ext cx="2613874" cy="0"/>
          </a:xfrm>
          <a:prstGeom prst="line">
            <a:avLst/>
          </a:prstGeom>
        </p:spPr>
        <p:style>
          <a:lnRef idx="2">
            <a:schemeClr val="accent4"/>
          </a:lnRef>
          <a:fillRef idx="0">
            <a:schemeClr val="accent4"/>
          </a:fillRef>
          <a:effectRef idx="1">
            <a:schemeClr val="accent4"/>
          </a:effectRef>
          <a:fontRef idx="minor">
            <a:schemeClr val="tx1"/>
          </a:fontRef>
        </p:style>
      </p:cxnSp>
      <p:sp>
        <p:nvSpPr>
          <p:cNvPr id="1047" name="椭圆 1046"/>
          <p:cNvSpPr/>
          <p:nvPr/>
        </p:nvSpPr>
        <p:spPr>
          <a:xfrm>
            <a:off x="4809929" y="3402727"/>
            <a:ext cx="350694" cy="3510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mtClean="0">
                <a:solidFill>
                  <a:schemeClr val="tx1"/>
                </a:solidFill>
              </a:rPr>
              <a:t>1</a:t>
            </a:r>
            <a:endParaRPr lang="zh-CN" altLang="en-US">
              <a:solidFill>
                <a:schemeClr val="tx1"/>
              </a:solidFill>
            </a:endParaRPr>
          </a:p>
        </p:txBody>
      </p:sp>
      <p:sp>
        <p:nvSpPr>
          <p:cNvPr id="65" name="椭圆 64"/>
          <p:cNvSpPr/>
          <p:nvPr/>
        </p:nvSpPr>
        <p:spPr>
          <a:xfrm>
            <a:off x="7005337" y="3397461"/>
            <a:ext cx="350694" cy="3510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a:solidFill>
                  <a:schemeClr val="tx1"/>
                </a:solidFill>
              </a:rPr>
              <a:t>2</a:t>
            </a:r>
            <a:endParaRPr lang="zh-CN" altLang="en-US">
              <a:solidFill>
                <a:schemeClr val="tx1"/>
              </a:solidFill>
            </a:endParaRPr>
          </a:p>
        </p:txBody>
      </p:sp>
      <p:sp>
        <p:nvSpPr>
          <p:cNvPr id="66" name="椭圆 65"/>
          <p:cNvSpPr/>
          <p:nvPr/>
        </p:nvSpPr>
        <p:spPr>
          <a:xfrm>
            <a:off x="9458441" y="3410589"/>
            <a:ext cx="350694" cy="3510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mtClean="0">
                <a:solidFill>
                  <a:schemeClr val="tx1"/>
                </a:solidFill>
              </a:rPr>
              <a:t>3</a:t>
            </a:r>
            <a:endParaRPr lang="zh-CN" altLang="en-US">
              <a:solidFill>
                <a:schemeClr val="tx1"/>
              </a:solidFill>
            </a:endParaRPr>
          </a:p>
        </p:txBody>
      </p:sp>
      <p:sp>
        <p:nvSpPr>
          <p:cNvPr id="68" name="椭圆 67"/>
          <p:cNvSpPr/>
          <p:nvPr/>
        </p:nvSpPr>
        <p:spPr>
          <a:xfrm>
            <a:off x="7937824" y="4406313"/>
            <a:ext cx="350694" cy="3510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mtClean="0">
                <a:solidFill>
                  <a:schemeClr val="tx1"/>
                </a:solidFill>
              </a:rPr>
              <a:t>5</a:t>
            </a:r>
            <a:endParaRPr lang="zh-CN" altLang="en-US">
              <a:solidFill>
                <a:schemeClr val="tx1"/>
              </a:solidFill>
            </a:endParaRPr>
          </a:p>
        </p:txBody>
      </p:sp>
      <p:sp>
        <p:nvSpPr>
          <p:cNvPr id="69" name="椭圆 68"/>
          <p:cNvSpPr/>
          <p:nvPr/>
        </p:nvSpPr>
        <p:spPr>
          <a:xfrm>
            <a:off x="6407802" y="5373480"/>
            <a:ext cx="350694" cy="3510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a:solidFill>
                  <a:schemeClr val="tx1"/>
                </a:solidFill>
              </a:rPr>
              <a:t>6</a:t>
            </a:r>
            <a:endParaRPr lang="zh-CN" altLang="en-US">
              <a:solidFill>
                <a:schemeClr val="tx1"/>
              </a:solidFill>
            </a:endParaRPr>
          </a:p>
        </p:txBody>
      </p:sp>
      <p:sp>
        <p:nvSpPr>
          <p:cNvPr id="70" name="椭圆 69"/>
          <p:cNvSpPr/>
          <p:nvPr/>
        </p:nvSpPr>
        <p:spPr>
          <a:xfrm>
            <a:off x="3857429" y="5366496"/>
            <a:ext cx="350694" cy="3510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mtClean="0">
                <a:solidFill>
                  <a:schemeClr val="tx1"/>
                </a:solidFill>
              </a:rPr>
              <a:t>7</a:t>
            </a:r>
            <a:endParaRPr lang="zh-CN" altLang="en-US">
              <a:solidFill>
                <a:schemeClr val="tx1"/>
              </a:solidFill>
            </a:endParaRPr>
          </a:p>
        </p:txBody>
      </p:sp>
      <p:cxnSp>
        <p:nvCxnSpPr>
          <p:cNvPr id="2" name="直接箭头连接符 1"/>
          <p:cNvCxnSpPr>
            <a:stCxn id="10" idx="3"/>
          </p:cNvCxnSpPr>
          <p:nvPr/>
        </p:nvCxnSpPr>
        <p:spPr>
          <a:xfrm flipV="1">
            <a:off x="8870950" y="3581400"/>
            <a:ext cx="57785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肘形连接符 6"/>
          <p:cNvCxnSpPr/>
          <p:nvPr/>
        </p:nvCxnSpPr>
        <p:spPr>
          <a:xfrm rot="16200000" flipV="1">
            <a:off x="8247380" y="809625"/>
            <a:ext cx="3175" cy="4392930"/>
          </a:xfrm>
          <a:prstGeom prst="bentConnector3">
            <a:avLst>
              <a:gd name="adj1" fmla="val 7550000"/>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7956967" y="2584970"/>
            <a:ext cx="350694" cy="3510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a:solidFill>
                  <a:schemeClr val="tx1"/>
                </a:solidFill>
              </a:rPr>
              <a:t>4</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298939" y="57834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180955" y="57848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6.1</a:t>
            </a:r>
            <a:r>
              <a:rPr lang="zh-CN" altLang="en-US" smtClean="0"/>
              <a:t>节 </a:t>
            </a:r>
            <a:r>
              <a:rPr lang="en-US" altLang="zh-CN" smtClean="0"/>
              <a:t>Flink</a:t>
            </a:r>
            <a:r>
              <a:rPr lang="zh-CN" altLang="en-US" smtClean="0"/>
              <a:t>概述</a:t>
            </a:r>
            <a:endParaRPr lang="zh-CN" altLang="en-US" dirty="0" smtClean="0"/>
          </a:p>
        </p:txBody>
      </p:sp>
      <p:pic>
        <p:nvPicPr>
          <p:cNvPr id="16" name="图片 15" descr="flink-home-graphic"/>
          <p:cNvPicPr>
            <a:picLocks noChangeAspect="1"/>
          </p:cNvPicPr>
          <p:nvPr/>
        </p:nvPicPr>
        <p:blipFill>
          <a:blip r:embed="rId2"/>
          <a:stretch>
            <a:fillRect/>
          </a:stretch>
        </p:blipFill>
        <p:spPr>
          <a:xfrm>
            <a:off x="782955" y="2566035"/>
            <a:ext cx="10058400" cy="33000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410064" y="61517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6.1</a:t>
            </a:r>
            <a:r>
              <a:rPr lang="zh-CN" altLang="en-US" smtClean="0"/>
              <a:t>节 </a:t>
            </a:r>
            <a:r>
              <a:rPr lang="en-US" altLang="zh-CN" smtClean="0"/>
              <a:t>Flink</a:t>
            </a:r>
            <a:r>
              <a:rPr lang="zh-CN" altLang="en-US" smtClean="0"/>
              <a:t>组件结构</a:t>
            </a:r>
            <a:endParaRPr lang="zh-CN" altLang="en-US" dirty="0" smtClean="0"/>
          </a:p>
        </p:txBody>
      </p:sp>
      <p:pic>
        <p:nvPicPr>
          <p:cNvPr id="2" name="图片 1" descr="flink-architecture"/>
          <p:cNvPicPr>
            <a:picLocks noChangeAspect="1"/>
          </p:cNvPicPr>
          <p:nvPr/>
        </p:nvPicPr>
        <p:blipFill>
          <a:blip r:embed="rId2"/>
          <a:stretch>
            <a:fillRect/>
          </a:stretch>
        </p:blipFill>
        <p:spPr>
          <a:xfrm>
            <a:off x="2721610" y="2143125"/>
            <a:ext cx="8191500" cy="43497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565639" y="61517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079355" y="57848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6.1</a:t>
            </a:r>
            <a:r>
              <a:rPr lang="zh-CN" altLang="en-US" smtClean="0"/>
              <a:t>节 </a:t>
            </a:r>
            <a:r>
              <a:rPr lang="en-US" altLang="zh-CN" smtClean="0"/>
              <a:t>Flink</a:t>
            </a:r>
            <a:r>
              <a:rPr lang="zh-CN" altLang="en-US" smtClean="0"/>
              <a:t>流批一统</a:t>
            </a:r>
            <a:endParaRPr lang="zh-CN" altLang="en-US" dirty="0" smtClean="0"/>
          </a:p>
        </p:txBody>
      </p:sp>
      <p:pic>
        <p:nvPicPr>
          <p:cNvPr id="7" name="图片 6" descr="batch-process"/>
          <p:cNvPicPr>
            <a:picLocks noChangeAspect="1"/>
          </p:cNvPicPr>
          <p:nvPr/>
        </p:nvPicPr>
        <p:blipFill>
          <a:blip r:embed="rId2"/>
          <a:stretch>
            <a:fillRect/>
          </a:stretch>
        </p:blipFill>
        <p:spPr>
          <a:xfrm>
            <a:off x="2645410" y="2091690"/>
            <a:ext cx="7693025" cy="43275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438639" y="61517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028555" y="49085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6.1</a:t>
            </a:r>
            <a:r>
              <a:rPr lang="zh-CN" altLang="en-US" smtClean="0"/>
              <a:t>节 </a:t>
            </a:r>
            <a:r>
              <a:rPr lang="en-US" altLang="zh-CN" smtClean="0"/>
              <a:t>Flink</a:t>
            </a:r>
            <a:r>
              <a:rPr lang="zh-CN" altLang="en-US" smtClean="0"/>
              <a:t>框架功能</a:t>
            </a:r>
            <a:endParaRPr lang="zh-CN" altLang="en-US" dirty="0" smtClean="0"/>
          </a:p>
        </p:txBody>
      </p:sp>
      <p:sp>
        <p:nvSpPr>
          <p:cNvPr id="13" name="圆角矩形 12"/>
          <p:cNvSpPr/>
          <p:nvPr/>
        </p:nvSpPr>
        <p:spPr>
          <a:xfrm>
            <a:off x="1062990" y="3601720"/>
            <a:ext cx="2463165"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Flink</a:t>
            </a:r>
            <a:r>
              <a:rPr lang="zh-CN" altLang="zh-CN" sz="2400">
                <a:solidFill>
                  <a:schemeClr val="bg1"/>
                </a:solidFill>
                <a:effectLst>
                  <a:outerShdw blurRad="50800" dist="38100" dir="2700000" algn="tl" rotWithShape="0">
                    <a:prstClr val="black">
                      <a:alpha val="40000"/>
                    </a:prstClr>
                  </a:outerShdw>
                </a:effectLst>
              </a:rPr>
              <a:t>框架</a:t>
            </a:r>
            <a:endParaRPr lang="zh-CN" altLang="zh-CN" sz="2400">
              <a:solidFill>
                <a:schemeClr val="bg1"/>
              </a:solidFill>
              <a:effectLst>
                <a:outerShdw blurRad="50800" dist="38100" dir="2700000" algn="tl" rotWithShape="0">
                  <a:prstClr val="black">
                    <a:alpha val="40000"/>
                  </a:prstClr>
                </a:outerShdw>
              </a:effectLst>
            </a:endParaRPr>
          </a:p>
        </p:txBody>
      </p:sp>
      <p:sp>
        <p:nvSpPr>
          <p:cNvPr id="14" name="圆角矩形 13"/>
          <p:cNvSpPr/>
          <p:nvPr/>
        </p:nvSpPr>
        <p:spPr>
          <a:xfrm>
            <a:off x="4479925" y="1998980"/>
            <a:ext cx="6019165" cy="685800"/>
          </a:xfrm>
          <a:prstGeom prst="roundRect">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p>
            <a:pPr algn="ctr"/>
            <a:r>
              <a:rPr sz="2000">
                <a:solidFill>
                  <a:schemeClr val="bg1"/>
                </a:solidFill>
                <a:effectLst>
                  <a:outerShdw blurRad="50800" dist="38100" dir="2700000" algn="tl" rotWithShape="0">
                    <a:prstClr val="black">
                      <a:alpha val="40000"/>
                    </a:prstClr>
                  </a:outerShdw>
                </a:effectLst>
              </a:rPr>
              <a:t>统一的框架处理有界和无界两种数据流的能力</a:t>
            </a:r>
            <a:endParaRPr sz="2000">
              <a:solidFill>
                <a:schemeClr val="bg1"/>
              </a:solidFill>
              <a:effectLst>
                <a:outerShdw blurRad="50800" dist="38100" dir="2700000" algn="tl" rotWithShape="0">
                  <a:prstClr val="black">
                    <a:alpha val="40000"/>
                  </a:prstClr>
                </a:outerShdw>
              </a:effectLst>
            </a:endParaRPr>
          </a:p>
        </p:txBody>
      </p:sp>
      <p:sp>
        <p:nvSpPr>
          <p:cNvPr id="9" name="圆角矩形 8"/>
          <p:cNvSpPr/>
          <p:nvPr/>
        </p:nvSpPr>
        <p:spPr>
          <a:xfrm>
            <a:off x="4479925" y="3248660"/>
            <a:ext cx="6019165" cy="685800"/>
          </a:xfrm>
          <a:prstGeom prst="roundRect">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p>
            <a:pPr algn="ctr"/>
            <a:r>
              <a:rPr sz="2000">
                <a:solidFill>
                  <a:schemeClr val="bg1"/>
                </a:solidFill>
                <a:effectLst>
                  <a:outerShdw blurRad="50800" dist="38100" dir="2700000" algn="tl" rotWithShape="0">
                    <a:prstClr val="black">
                      <a:alpha val="40000"/>
                    </a:prstClr>
                  </a:outerShdw>
                </a:effectLst>
              </a:rPr>
              <a:t>支持多种资源调度器，包括 Yarn、Kubernetes</a:t>
            </a:r>
            <a:endParaRPr sz="2000">
              <a:solidFill>
                <a:schemeClr val="bg1"/>
              </a:solidFill>
              <a:effectLst>
                <a:outerShdw blurRad="50800" dist="38100" dir="2700000" algn="tl" rotWithShape="0">
                  <a:prstClr val="black">
                    <a:alpha val="40000"/>
                  </a:prstClr>
                </a:outerShdw>
              </a:effectLst>
            </a:endParaRPr>
          </a:p>
        </p:txBody>
      </p:sp>
      <p:sp>
        <p:nvSpPr>
          <p:cNvPr id="10" name="圆角矩形 9"/>
          <p:cNvSpPr/>
          <p:nvPr/>
        </p:nvSpPr>
        <p:spPr>
          <a:xfrm>
            <a:off x="4479925" y="4498340"/>
            <a:ext cx="6387465" cy="685800"/>
          </a:xfrm>
          <a:prstGeom prst="roundRect">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p>
            <a:pPr algn="ctr"/>
            <a:r>
              <a:rPr sz="2000">
                <a:solidFill>
                  <a:schemeClr val="bg1"/>
                </a:solidFill>
                <a:effectLst>
                  <a:outerShdw blurRad="50800" dist="38100" dir="2700000" algn="tl" rotWithShape="0">
                    <a:prstClr val="black">
                      <a:alpha val="40000"/>
                    </a:prstClr>
                  </a:outerShdw>
                </a:effectLst>
              </a:rPr>
              <a:t>极高的可伸缩性可伸缩性</a:t>
            </a:r>
            <a:r>
              <a:rPr lang="zh-CN" sz="2000">
                <a:solidFill>
                  <a:schemeClr val="bg1"/>
                </a:solidFill>
                <a:effectLst>
                  <a:outerShdw blurRad="50800" dist="38100" dir="2700000" algn="tl" rotWithShape="0">
                    <a:prstClr val="black">
                      <a:alpha val="40000"/>
                    </a:prstClr>
                  </a:outerShdw>
                </a:effectLst>
              </a:rPr>
              <a:t>，</a:t>
            </a:r>
            <a:r>
              <a:rPr sz="2000">
                <a:solidFill>
                  <a:schemeClr val="bg1"/>
                </a:solidFill>
                <a:effectLst>
                  <a:outerShdw blurRad="50800" dist="38100" dir="2700000" algn="tl" rotWithShape="0">
                    <a:prstClr val="black">
                      <a:alpha val="40000"/>
                    </a:prstClr>
                  </a:outerShdw>
                </a:effectLst>
              </a:rPr>
              <a:t>对于分布式系统十分重要</a:t>
            </a:r>
            <a:endParaRPr sz="2000">
              <a:solidFill>
                <a:schemeClr val="bg1"/>
              </a:solidFill>
              <a:effectLst>
                <a:outerShdw blurRad="50800" dist="38100" dir="2700000" algn="tl" rotWithShape="0">
                  <a:prstClr val="black">
                    <a:alpha val="40000"/>
                  </a:prstClr>
                </a:outerShdw>
              </a:effectLst>
            </a:endParaRPr>
          </a:p>
        </p:txBody>
      </p:sp>
      <p:sp>
        <p:nvSpPr>
          <p:cNvPr id="11" name="圆角矩形 10"/>
          <p:cNvSpPr/>
          <p:nvPr/>
        </p:nvSpPr>
        <p:spPr>
          <a:xfrm>
            <a:off x="4479925" y="5748020"/>
            <a:ext cx="6920230" cy="685800"/>
          </a:xfrm>
          <a:prstGeom prst="roundRect">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p>
            <a:pPr algn="ctr"/>
            <a:r>
              <a:rPr sz="2000">
                <a:solidFill>
                  <a:schemeClr val="bg1"/>
                </a:solidFill>
                <a:effectLst>
                  <a:outerShdw blurRad="50800" dist="38100" dir="2700000" algn="tl" rotWithShape="0">
                    <a:prstClr val="black">
                      <a:alpha val="40000"/>
                    </a:prstClr>
                  </a:outerShdw>
                </a:effectLst>
              </a:rPr>
              <a:t>极致的流式处理性能</a:t>
            </a:r>
            <a:r>
              <a:rPr lang="en-US" sz="2000">
                <a:solidFill>
                  <a:schemeClr val="bg1"/>
                </a:solidFill>
                <a:effectLst>
                  <a:outerShdw blurRad="50800" dist="38100" dir="2700000" algn="tl" rotWithShape="0">
                    <a:prstClr val="black">
                      <a:alpha val="40000"/>
                    </a:prstClr>
                  </a:outerShdw>
                </a:effectLst>
              </a:rPr>
              <a:t>(支持本地状态读取避免大量网络 IO)</a:t>
            </a:r>
            <a:endParaRPr lang="en-US" sz="2000">
              <a:solidFill>
                <a:schemeClr val="bg1"/>
              </a:solidFill>
              <a:effectLst>
                <a:outerShdw blurRad="50800" dist="38100" dir="2700000" algn="tl" rotWithShape="0">
                  <a:prstClr val="black">
                    <a:alpha val="40000"/>
                  </a:prstClr>
                </a:outerShdw>
              </a:effectLst>
            </a:endParaRPr>
          </a:p>
        </p:txBody>
      </p:sp>
      <p:cxnSp>
        <p:nvCxnSpPr>
          <p:cNvPr id="12" name="曲线连接符 11"/>
          <p:cNvCxnSpPr>
            <a:stCxn id="13" idx="0"/>
            <a:endCxn id="14" idx="1"/>
          </p:cNvCxnSpPr>
          <p:nvPr/>
        </p:nvCxnSpPr>
        <p:spPr>
          <a:xfrm rot="16200000">
            <a:off x="2757488" y="1879283"/>
            <a:ext cx="1259840" cy="218503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9" idx="1"/>
          </p:cNvCxnSpPr>
          <p:nvPr/>
        </p:nvCxnSpPr>
        <p:spPr>
          <a:xfrm flipV="1">
            <a:off x="3517265" y="3591560"/>
            <a:ext cx="962660" cy="129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3479165" y="4622800"/>
            <a:ext cx="1000760" cy="218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3" idx="2"/>
            <a:endCxn id="11" idx="1"/>
          </p:cNvCxnSpPr>
          <p:nvPr/>
        </p:nvCxnSpPr>
        <p:spPr>
          <a:xfrm rot="5400000" flipV="1">
            <a:off x="2669858" y="4280853"/>
            <a:ext cx="1435100" cy="218503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485629" y="61517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104755" y="49085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6.2</a:t>
            </a:r>
            <a:r>
              <a:rPr lang="zh-CN" altLang="en-US" smtClean="0"/>
              <a:t>节 </a:t>
            </a:r>
            <a:r>
              <a:rPr lang="en-US" altLang="zh-CN" smtClean="0"/>
              <a:t>Flink</a:t>
            </a:r>
            <a:r>
              <a:rPr lang="zh-CN" altLang="en-US" smtClean="0"/>
              <a:t>应用场景</a:t>
            </a:r>
            <a:endParaRPr lang="zh-CN" altLang="en-US" dirty="0" smtClean="0"/>
          </a:p>
        </p:txBody>
      </p:sp>
      <p:sp>
        <p:nvSpPr>
          <p:cNvPr id="13" name="圆角矩形 12"/>
          <p:cNvSpPr/>
          <p:nvPr/>
        </p:nvSpPr>
        <p:spPr>
          <a:xfrm>
            <a:off x="782955" y="3519170"/>
            <a:ext cx="2018665"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Flink</a:t>
            </a:r>
            <a:endParaRPr lang="en-US" altLang="zh-CN" sz="2400">
              <a:solidFill>
                <a:schemeClr val="bg1"/>
              </a:solidFill>
              <a:effectLst>
                <a:outerShdw blurRad="50800" dist="38100" dir="2700000" algn="tl" rotWithShape="0">
                  <a:prstClr val="black">
                    <a:alpha val="40000"/>
                  </a:prstClr>
                </a:outerShdw>
              </a:effectLst>
            </a:endParaRPr>
          </a:p>
          <a:p>
            <a:pPr algn="ctr"/>
            <a:r>
              <a:rPr lang="zh-CN" altLang="en-US" sz="2400">
                <a:solidFill>
                  <a:schemeClr val="bg1"/>
                </a:solidFill>
                <a:effectLst>
                  <a:outerShdw blurRad="50800" dist="38100" dir="2700000" algn="tl" rotWithShape="0">
                    <a:prstClr val="black">
                      <a:alpha val="40000"/>
                    </a:prstClr>
                  </a:outerShdw>
                </a:effectLst>
              </a:rPr>
              <a:t>应用场景</a:t>
            </a:r>
            <a:endParaRPr lang="zh-CN" altLang="en-US" sz="2400">
              <a:solidFill>
                <a:schemeClr val="bg1"/>
              </a:solidFill>
              <a:effectLst>
                <a:outerShdw blurRad="50800" dist="38100" dir="2700000" algn="tl" rotWithShape="0">
                  <a:prstClr val="black">
                    <a:alpha val="40000"/>
                  </a:prstClr>
                </a:outerShdw>
              </a:effectLst>
            </a:endParaRPr>
          </a:p>
        </p:txBody>
      </p:sp>
      <p:sp>
        <p:nvSpPr>
          <p:cNvPr id="14" name="圆角矩形 13"/>
          <p:cNvSpPr/>
          <p:nvPr/>
        </p:nvSpPr>
        <p:spPr>
          <a:xfrm>
            <a:off x="3945255" y="1863725"/>
            <a:ext cx="2513330" cy="914400"/>
          </a:xfrm>
          <a:prstGeom prst="roundRect">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p>
            <a:pPr algn="ctr"/>
            <a:r>
              <a:rPr sz="2000">
                <a:solidFill>
                  <a:schemeClr val="bg1"/>
                </a:solidFill>
                <a:effectLst>
                  <a:outerShdw blurRad="50800" dist="38100" dir="2700000" algn="tl" rotWithShape="0">
                    <a:prstClr val="black">
                      <a:alpha val="40000"/>
                    </a:prstClr>
                  </a:outerShdw>
                </a:effectLst>
              </a:rPr>
              <a:t>事件驱动型应用</a:t>
            </a:r>
            <a:endParaRPr sz="2000">
              <a:solidFill>
                <a:schemeClr val="bg1"/>
              </a:solidFill>
              <a:effectLst>
                <a:outerShdw blurRad="50800" dist="38100" dir="2700000" algn="tl" rotWithShape="0">
                  <a:prstClr val="black">
                    <a:alpha val="40000"/>
                  </a:prstClr>
                </a:outerShdw>
              </a:effectLst>
            </a:endParaRPr>
          </a:p>
        </p:txBody>
      </p:sp>
      <p:sp>
        <p:nvSpPr>
          <p:cNvPr id="2" name="圆角矩形 1"/>
          <p:cNvSpPr/>
          <p:nvPr/>
        </p:nvSpPr>
        <p:spPr>
          <a:xfrm>
            <a:off x="3945255" y="3589020"/>
            <a:ext cx="2513330" cy="914400"/>
          </a:xfrm>
          <a:prstGeom prst="roundRect">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000">
                <a:solidFill>
                  <a:schemeClr val="bg1"/>
                </a:solidFill>
                <a:effectLst>
                  <a:outerShdw blurRad="50800" dist="38100" dir="2700000" algn="tl" rotWithShape="0">
                    <a:prstClr val="black">
                      <a:alpha val="40000"/>
                    </a:prstClr>
                  </a:outerShdw>
                </a:effectLst>
              </a:rPr>
              <a:t>实时数据分析</a:t>
            </a:r>
            <a:endParaRPr lang="zh-CN" altLang="en-US" sz="2000">
              <a:solidFill>
                <a:schemeClr val="bg1"/>
              </a:solidFill>
              <a:effectLst>
                <a:outerShdw blurRad="50800" dist="38100" dir="2700000" algn="tl" rotWithShape="0">
                  <a:prstClr val="black">
                    <a:alpha val="40000"/>
                  </a:prstClr>
                </a:outerShdw>
              </a:effectLst>
            </a:endParaRPr>
          </a:p>
        </p:txBody>
      </p:sp>
      <p:sp>
        <p:nvSpPr>
          <p:cNvPr id="7" name="圆角矩形 6"/>
          <p:cNvSpPr/>
          <p:nvPr/>
        </p:nvSpPr>
        <p:spPr>
          <a:xfrm>
            <a:off x="3945255" y="5189220"/>
            <a:ext cx="2513330" cy="914400"/>
          </a:xfrm>
          <a:prstGeom prst="roundRect">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p>
            <a:pPr algn="ctr"/>
            <a:r>
              <a:rPr lang="zh-CN" sz="2000">
                <a:solidFill>
                  <a:schemeClr val="bg1"/>
                </a:solidFill>
                <a:effectLst>
                  <a:outerShdw blurRad="50800" dist="38100" dir="2700000" algn="tl" rotWithShape="0">
                    <a:prstClr val="black">
                      <a:alpha val="40000"/>
                    </a:prstClr>
                  </a:outerShdw>
                </a:effectLst>
              </a:rPr>
              <a:t>数据管道</a:t>
            </a:r>
            <a:endParaRPr lang="zh-CN" sz="2000">
              <a:solidFill>
                <a:schemeClr val="bg1"/>
              </a:solidFill>
              <a:effectLst>
                <a:outerShdw blurRad="50800" dist="38100" dir="2700000" algn="tl" rotWithShape="0">
                  <a:prstClr val="black">
                    <a:alpha val="40000"/>
                  </a:prstClr>
                </a:outerShdw>
              </a:effectLst>
            </a:endParaRPr>
          </a:p>
        </p:txBody>
      </p:sp>
      <p:sp>
        <p:nvSpPr>
          <p:cNvPr id="15" name="圆角矩形 14"/>
          <p:cNvSpPr/>
          <p:nvPr/>
        </p:nvSpPr>
        <p:spPr>
          <a:xfrm>
            <a:off x="7810500" y="149860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a:solidFill>
                  <a:schemeClr val="bg1"/>
                </a:solidFill>
                <a:effectLst>
                  <a:outerShdw blurRad="50800" dist="38100" dir="2700000" algn="tl" rotWithShape="0">
                    <a:prstClr val="black">
                      <a:alpha val="40000"/>
                    </a:prstClr>
                  </a:outerShdw>
                </a:effectLst>
              </a:rPr>
              <a:t>反欺诈</a:t>
            </a:r>
            <a:endParaRPr lang="zh-CN" altLang="en-US">
              <a:solidFill>
                <a:schemeClr val="bg1"/>
              </a:solidFill>
              <a:effectLst>
                <a:outerShdw blurRad="50800" dist="38100" dir="2700000" algn="tl" rotWithShape="0">
                  <a:prstClr val="black">
                    <a:alpha val="40000"/>
                  </a:prstClr>
                </a:outerShdw>
              </a:effectLst>
            </a:endParaRPr>
          </a:p>
        </p:txBody>
      </p:sp>
      <p:sp>
        <p:nvSpPr>
          <p:cNvPr id="17" name="圆角矩形 16"/>
          <p:cNvSpPr/>
          <p:nvPr/>
        </p:nvSpPr>
        <p:spPr>
          <a:xfrm>
            <a:off x="7810500" y="232410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a:solidFill>
                  <a:schemeClr val="bg1"/>
                </a:solidFill>
                <a:effectLst>
                  <a:outerShdw blurRad="50800" dist="38100" dir="2700000" algn="tl" rotWithShape="0">
                    <a:prstClr val="black">
                      <a:alpha val="40000"/>
                    </a:prstClr>
                  </a:outerShdw>
                </a:effectLst>
              </a:rPr>
              <a:t>异常检测</a:t>
            </a:r>
            <a:endParaRPr lang="zh-CN" altLang="en-US">
              <a:solidFill>
                <a:schemeClr val="bg1"/>
              </a:solidFill>
              <a:effectLst>
                <a:outerShdw blurRad="50800" dist="38100" dir="2700000" algn="tl" rotWithShape="0">
                  <a:prstClr val="black">
                    <a:alpha val="40000"/>
                  </a:prstClr>
                </a:outerShdw>
              </a:effectLst>
            </a:endParaRPr>
          </a:p>
        </p:txBody>
      </p:sp>
      <p:sp>
        <p:nvSpPr>
          <p:cNvPr id="18" name="圆角矩形 17"/>
          <p:cNvSpPr/>
          <p:nvPr/>
        </p:nvSpPr>
        <p:spPr>
          <a:xfrm>
            <a:off x="9731375" y="149860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a:solidFill>
                  <a:schemeClr val="bg1"/>
                </a:solidFill>
                <a:effectLst>
                  <a:outerShdw blurRad="50800" dist="38100" dir="2700000" algn="tl" rotWithShape="0">
                    <a:prstClr val="black">
                      <a:alpha val="40000"/>
                    </a:prstClr>
                  </a:outerShdw>
                </a:effectLst>
              </a:rPr>
              <a:t>规则报警</a:t>
            </a:r>
            <a:endParaRPr lang="zh-CN" altLang="en-US">
              <a:solidFill>
                <a:schemeClr val="bg1"/>
              </a:solidFill>
              <a:effectLst>
                <a:outerShdw blurRad="50800" dist="38100" dir="2700000" algn="tl" rotWithShape="0">
                  <a:prstClr val="black">
                    <a:alpha val="40000"/>
                  </a:prstClr>
                </a:outerShdw>
              </a:effectLst>
            </a:endParaRPr>
          </a:p>
        </p:txBody>
      </p:sp>
      <p:sp>
        <p:nvSpPr>
          <p:cNvPr id="19" name="圆角矩形 18"/>
          <p:cNvSpPr/>
          <p:nvPr/>
        </p:nvSpPr>
        <p:spPr>
          <a:xfrm>
            <a:off x="9731375" y="232410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a:solidFill>
                  <a:schemeClr val="bg1"/>
                </a:solidFill>
                <a:effectLst>
                  <a:outerShdw blurRad="50800" dist="38100" dir="2700000" algn="tl" rotWithShape="0">
                    <a:prstClr val="black">
                      <a:alpha val="40000"/>
                    </a:prstClr>
                  </a:outerShdw>
                </a:effectLst>
              </a:rPr>
              <a:t>流程检测</a:t>
            </a:r>
            <a:endParaRPr lang="zh-CN" altLang="en-US">
              <a:solidFill>
                <a:schemeClr val="bg1"/>
              </a:solidFill>
              <a:effectLst>
                <a:outerShdw blurRad="50800" dist="38100" dir="2700000" algn="tl" rotWithShape="0">
                  <a:prstClr val="black">
                    <a:alpha val="40000"/>
                  </a:prstClr>
                </a:outerShdw>
              </a:effectLst>
            </a:endParaRPr>
          </a:p>
        </p:txBody>
      </p:sp>
      <p:sp>
        <p:nvSpPr>
          <p:cNvPr id="20" name="圆角矩形 19"/>
          <p:cNvSpPr/>
          <p:nvPr/>
        </p:nvSpPr>
        <p:spPr>
          <a:xfrm>
            <a:off x="7810500" y="335026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sz="1600">
                <a:solidFill>
                  <a:schemeClr val="bg1"/>
                </a:solidFill>
                <a:effectLst>
                  <a:outerShdw blurRad="50800" dist="38100" dir="2700000" algn="tl" rotWithShape="0">
                    <a:prstClr val="black">
                      <a:alpha val="40000"/>
                    </a:prstClr>
                  </a:outerShdw>
                </a:effectLst>
              </a:rPr>
              <a:t>电信质量监控</a:t>
            </a:r>
            <a:endParaRPr lang="zh-CN" altLang="en-US" sz="1600">
              <a:solidFill>
                <a:schemeClr val="bg1"/>
              </a:solidFill>
              <a:effectLst>
                <a:outerShdw blurRad="50800" dist="38100" dir="2700000" algn="tl" rotWithShape="0">
                  <a:prstClr val="black">
                    <a:alpha val="40000"/>
                  </a:prstClr>
                </a:outerShdw>
              </a:effectLst>
            </a:endParaRPr>
          </a:p>
        </p:txBody>
      </p:sp>
      <p:sp>
        <p:nvSpPr>
          <p:cNvPr id="21" name="圆角矩形 20"/>
          <p:cNvSpPr/>
          <p:nvPr/>
        </p:nvSpPr>
        <p:spPr>
          <a:xfrm>
            <a:off x="7810500" y="415417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sz="1600">
                <a:solidFill>
                  <a:schemeClr val="bg1"/>
                </a:solidFill>
                <a:effectLst>
                  <a:outerShdw blurRad="50800" dist="38100" dir="2700000" algn="tl" rotWithShape="0">
                    <a:prstClr val="black">
                      <a:alpha val="40000"/>
                    </a:prstClr>
                  </a:outerShdw>
                </a:effectLst>
              </a:rPr>
              <a:t>用户实时行为</a:t>
            </a:r>
            <a:endParaRPr lang="zh-CN" altLang="en-US" sz="1600">
              <a:solidFill>
                <a:schemeClr val="bg1"/>
              </a:solidFill>
              <a:effectLst>
                <a:outerShdw blurRad="50800" dist="38100" dir="2700000" algn="tl" rotWithShape="0">
                  <a:prstClr val="black">
                    <a:alpha val="40000"/>
                  </a:prstClr>
                </a:outerShdw>
              </a:effectLst>
            </a:endParaRPr>
          </a:p>
        </p:txBody>
      </p:sp>
      <p:sp>
        <p:nvSpPr>
          <p:cNvPr id="22" name="圆角矩形 21"/>
          <p:cNvSpPr/>
          <p:nvPr/>
        </p:nvSpPr>
        <p:spPr>
          <a:xfrm>
            <a:off x="9731375" y="335026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sz="1600">
                <a:solidFill>
                  <a:schemeClr val="bg1"/>
                </a:solidFill>
                <a:effectLst>
                  <a:outerShdw blurRad="50800" dist="38100" dir="2700000" algn="tl" rotWithShape="0">
                    <a:prstClr val="black">
                      <a:alpha val="40000"/>
                    </a:prstClr>
                  </a:outerShdw>
                </a:effectLst>
              </a:rPr>
              <a:t>新品上线效果</a:t>
            </a:r>
            <a:endParaRPr lang="zh-CN" altLang="en-US" sz="1600">
              <a:solidFill>
                <a:schemeClr val="bg1"/>
              </a:solidFill>
              <a:effectLst>
                <a:outerShdw blurRad="50800" dist="38100" dir="2700000" algn="tl" rotWithShape="0">
                  <a:prstClr val="black">
                    <a:alpha val="40000"/>
                  </a:prstClr>
                </a:outerShdw>
              </a:effectLst>
            </a:endParaRPr>
          </a:p>
        </p:txBody>
      </p:sp>
      <p:sp>
        <p:nvSpPr>
          <p:cNvPr id="23" name="圆角矩形 22"/>
          <p:cNvSpPr/>
          <p:nvPr/>
        </p:nvSpPr>
        <p:spPr>
          <a:xfrm>
            <a:off x="9731375" y="415417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sz="1600">
                <a:solidFill>
                  <a:schemeClr val="bg1"/>
                </a:solidFill>
                <a:effectLst>
                  <a:outerShdw blurRad="50800" dist="38100" dir="2700000" algn="tl" rotWithShape="0">
                    <a:prstClr val="black">
                      <a:alpha val="40000"/>
                    </a:prstClr>
                  </a:outerShdw>
                </a:effectLst>
              </a:rPr>
              <a:t>热门产品排名</a:t>
            </a:r>
            <a:endParaRPr lang="zh-CN" altLang="en-US" sz="1600">
              <a:solidFill>
                <a:schemeClr val="bg1"/>
              </a:solidFill>
              <a:effectLst>
                <a:outerShdw blurRad="50800" dist="38100" dir="2700000" algn="tl" rotWithShape="0">
                  <a:prstClr val="black">
                    <a:alpha val="40000"/>
                  </a:prstClr>
                </a:outerShdw>
              </a:effectLst>
            </a:endParaRPr>
          </a:p>
        </p:txBody>
      </p:sp>
      <p:sp>
        <p:nvSpPr>
          <p:cNvPr id="24" name="圆角矩形 23"/>
          <p:cNvSpPr/>
          <p:nvPr/>
        </p:nvSpPr>
        <p:spPr>
          <a:xfrm>
            <a:off x="7810500" y="535432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sz="1600">
                <a:solidFill>
                  <a:schemeClr val="bg1"/>
                </a:solidFill>
                <a:effectLst>
                  <a:outerShdw blurRad="50800" dist="38100" dir="2700000" algn="tl" rotWithShape="0">
                    <a:prstClr val="black">
                      <a:alpha val="40000"/>
                    </a:prstClr>
                  </a:outerShdw>
                </a:effectLst>
              </a:rPr>
              <a:t>数据实时采集</a:t>
            </a:r>
            <a:endParaRPr lang="zh-CN" altLang="en-US" sz="1600">
              <a:solidFill>
                <a:schemeClr val="bg1"/>
              </a:solidFill>
              <a:effectLst>
                <a:outerShdw blurRad="50800" dist="38100" dir="2700000" algn="tl" rotWithShape="0">
                  <a:prstClr val="black">
                    <a:alpha val="40000"/>
                  </a:prstClr>
                </a:outerShdw>
              </a:effectLst>
            </a:endParaRPr>
          </a:p>
        </p:txBody>
      </p:sp>
      <p:sp>
        <p:nvSpPr>
          <p:cNvPr id="26" name="圆角矩形 25"/>
          <p:cNvSpPr/>
          <p:nvPr/>
        </p:nvSpPr>
        <p:spPr>
          <a:xfrm>
            <a:off x="9731375" y="5354320"/>
            <a:ext cx="1562735" cy="584200"/>
          </a:xfrm>
          <a:prstGeom prst="roundRect">
            <a:avLst/>
          </a:prstGeom>
        </p:spPr>
        <p:style>
          <a:lnRef idx="1">
            <a:schemeClr val="accent6"/>
          </a:lnRef>
          <a:fillRef idx="2">
            <a:schemeClr val="accent6"/>
          </a:fillRef>
          <a:effectRef idx="1">
            <a:schemeClr val="accent6"/>
          </a:effectRef>
          <a:fontRef idx="minor">
            <a:schemeClr val="dk1"/>
          </a:fontRef>
        </p:style>
        <p:txBody>
          <a:bodyPr vert="horz" rtlCol="0" anchor="ctr"/>
          <a:p>
            <a:pPr algn="ctr"/>
            <a:r>
              <a:rPr lang="zh-CN" altLang="en-US" sz="1600">
                <a:solidFill>
                  <a:schemeClr val="bg1"/>
                </a:solidFill>
                <a:effectLst>
                  <a:outerShdw blurRad="50800" dist="38100" dir="2700000" algn="tl" rotWithShape="0">
                    <a:prstClr val="black">
                      <a:alpha val="40000"/>
                    </a:prstClr>
                  </a:outerShdw>
                </a:effectLst>
              </a:rPr>
              <a:t>实时数仓</a:t>
            </a:r>
            <a:r>
              <a:rPr lang="en-US" altLang="zh-CN" sz="1600">
                <a:solidFill>
                  <a:schemeClr val="bg1"/>
                </a:solidFill>
                <a:effectLst>
                  <a:outerShdw blurRad="50800" dist="38100" dir="2700000" algn="tl" rotWithShape="0">
                    <a:prstClr val="black">
                      <a:alpha val="40000"/>
                    </a:prstClr>
                  </a:outerShdw>
                </a:effectLst>
              </a:rPr>
              <a:t>ETL</a:t>
            </a:r>
            <a:endParaRPr lang="en-US" altLang="zh-CN" sz="1600">
              <a:solidFill>
                <a:schemeClr val="bg1"/>
              </a:solidFill>
              <a:effectLst>
                <a:outerShdw blurRad="50800" dist="38100" dir="2700000" algn="tl" rotWithShape="0">
                  <a:prstClr val="black">
                    <a:alpha val="40000"/>
                  </a:prstClr>
                </a:outerShdw>
              </a:effectLst>
            </a:endParaRPr>
          </a:p>
        </p:txBody>
      </p:sp>
      <p:cxnSp>
        <p:nvCxnSpPr>
          <p:cNvPr id="29" name="直接箭头连接符 28"/>
          <p:cNvCxnSpPr>
            <a:stCxn id="13" idx="3"/>
            <a:endCxn id="2" idx="1"/>
          </p:cNvCxnSpPr>
          <p:nvPr/>
        </p:nvCxnSpPr>
        <p:spPr>
          <a:xfrm>
            <a:off x="2801620" y="4046220"/>
            <a:ext cx="1143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0"/>
            <a:endCxn id="14" idx="1"/>
          </p:cNvCxnSpPr>
          <p:nvPr/>
        </p:nvCxnSpPr>
        <p:spPr>
          <a:xfrm flipV="1">
            <a:off x="1792605" y="2320925"/>
            <a:ext cx="2152650" cy="1198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 idx="2"/>
            <a:endCxn id="7" idx="1"/>
          </p:cNvCxnSpPr>
          <p:nvPr/>
        </p:nvCxnSpPr>
        <p:spPr>
          <a:xfrm>
            <a:off x="1792605" y="4573270"/>
            <a:ext cx="2152650" cy="1073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4" idx="3"/>
          </p:cNvCxnSpPr>
          <p:nvPr/>
        </p:nvCxnSpPr>
        <p:spPr>
          <a:xfrm flipV="1">
            <a:off x="6458585" y="2311400"/>
            <a:ext cx="114808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 idx="3"/>
          </p:cNvCxnSpPr>
          <p:nvPr/>
        </p:nvCxnSpPr>
        <p:spPr>
          <a:xfrm flipV="1">
            <a:off x="6458585" y="4038600"/>
            <a:ext cx="110998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3"/>
          </p:cNvCxnSpPr>
          <p:nvPr/>
        </p:nvCxnSpPr>
        <p:spPr>
          <a:xfrm flipV="1">
            <a:off x="6458585" y="5638800"/>
            <a:ext cx="119888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540239" y="61517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117455" y="49085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6.3</a:t>
            </a:r>
            <a:r>
              <a:rPr lang="zh-CN" altLang="en-US" smtClean="0"/>
              <a:t>节 </a:t>
            </a:r>
            <a:r>
              <a:rPr lang="en-US" altLang="zh-CN" smtClean="0"/>
              <a:t>Flink</a:t>
            </a:r>
            <a:r>
              <a:rPr lang="zh-CN" altLang="en-US" smtClean="0"/>
              <a:t>主要概念</a:t>
            </a:r>
            <a:endParaRPr lang="zh-CN" altLang="en-US" dirty="0" smtClean="0"/>
          </a:p>
        </p:txBody>
      </p:sp>
      <p:pic>
        <p:nvPicPr>
          <p:cNvPr id="2" name="图片 1" descr="OIP"/>
          <p:cNvPicPr>
            <a:picLocks noChangeAspect="1"/>
          </p:cNvPicPr>
          <p:nvPr/>
        </p:nvPicPr>
        <p:blipFill>
          <a:blip r:embed="rId2"/>
          <a:stretch>
            <a:fillRect/>
          </a:stretch>
        </p:blipFill>
        <p:spPr>
          <a:xfrm>
            <a:off x="4709160" y="3898900"/>
            <a:ext cx="2447925" cy="1524000"/>
          </a:xfrm>
          <a:prstGeom prst="rect">
            <a:avLst/>
          </a:prstGeom>
        </p:spPr>
      </p:pic>
      <p:sp>
        <p:nvSpPr>
          <p:cNvPr id="7" name="圆角矩形 6"/>
          <p:cNvSpPr/>
          <p:nvPr/>
        </p:nvSpPr>
        <p:spPr>
          <a:xfrm>
            <a:off x="935355" y="4292600"/>
            <a:ext cx="1816100"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Checkpoint</a:t>
            </a:r>
            <a:endParaRPr lang="en-US" altLang="zh-CN" sz="2400">
              <a:solidFill>
                <a:schemeClr val="bg1"/>
              </a:solidFill>
              <a:effectLst>
                <a:outerShdw blurRad="50800" dist="38100" dir="2700000" algn="tl" rotWithShape="0">
                  <a:prstClr val="black">
                    <a:alpha val="40000"/>
                  </a:prstClr>
                </a:outerShdw>
              </a:effectLst>
            </a:endParaRPr>
          </a:p>
          <a:p>
            <a:pPr algn="ctr"/>
            <a:r>
              <a:rPr lang="zh-CN" altLang="en-US" sz="2400">
                <a:solidFill>
                  <a:schemeClr val="bg1"/>
                </a:solidFill>
                <a:effectLst>
                  <a:outerShdw blurRad="50800" dist="38100" dir="2700000" algn="tl" rotWithShape="0">
                    <a:prstClr val="black">
                      <a:alpha val="40000"/>
                    </a:prstClr>
                  </a:outerShdw>
                </a:effectLst>
              </a:rPr>
              <a:t>检查点</a:t>
            </a:r>
            <a:endParaRPr lang="zh-CN" altLang="en-US" sz="2400">
              <a:solidFill>
                <a:schemeClr val="bg1"/>
              </a:solidFill>
              <a:effectLst>
                <a:outerShdw blurRad="50800" dist="38100" dir="2700000" algn="tl" rotWithShape="0">
                  <a:prstClr val="black">
                    <a:alpha val="40000"/>
                  </a:prstClr>
                </a:outerShdw>
              </a:effectLst>
            </a:endParaRPr>
          </a:p>
        </p:txBody>
      </p:sp>
      <p:sp>
        <p:nvSpPr>
          <p:cNvPr id="13" name="圆角矩形 12"/>
          <p:cNvSpPr/>
          <p:nvPr/>
        </p:nvSpPr>
        <p:spPr>
          <a:xfrm>
            <a:off x="2751455" y="2293620"/>
            <a:ext cx="1816100"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Time</a:t>
            </a:r>
            <a:endParaRPr lang="en-US" altLang="zh-CN" sz="2400">
              <a:solidFill>
                <a:schemeClr val="bg1"/>
              </a:solidFill>
              <a:effectLst>
                <a:outerShdw blurRad="50800" dist="38100" dir="2700000" algn="tl" rotWithShape="0">
                  <a:prstClr val="black">
                    <a:alpha val="40000"/>
                  </a:prstClr>
                </a:outerShdw>
              </a:effectLst>
            </a:endParaRPr>
          </a:p>
          <a:p>
            <a:pPr algn="ctr"/>
            <a:r>
              <a:rPr lang="zh-CN" altLang="en-US" sz="2400">
                <a:solidFill>
                  <a:schemeClr val="bg1"/>
                </a:solidFill>
                <a:effectLst>
                  <a:outerShdw blurRad="50800" dist="38100" dir="2700000" algn="tl" rotWithShape="0">
                    <a:prstClr val="black">
                      <a:alpha val="40000"/>
                    </a:prstClr>
                  </a:outerShdw>
                </a:effectLst>
              </a:rPr>
              <a:t>时间语义</a:t>
            </a:r>
            <a:endParaRPr lang="zh-CN" altLang="en-US" sz="2400">
              <a:solidFill>
                <a:schemeClr val="bg1"/>
              </a:solidFill>
              <a:effectLst>
                <a:outerShdw blurRad="50800" dist="38100" dir="2700000" algn="tl" rotWithShape="0">
                  <a:prstClr val="black">
                    <a:alpha val="40000"/>
                  </a:prstClr>
                </a:outerShdw>
              </a:effectLst>
            </a:endParaRPr>
          </a:p>
        </p:txBody>
      </p:sp>
      <p:sp>
        <p:nvSpPr>
          <p:cNvPr id="14" name="圆角矩形 13"/>
          <p:cNvSpPr/>
          <p:nvPr/>
        </p:nvSpPr>
        <p:spPr>
          <a:xfrm>
            <a:off x="7298690" y="2293620"/>
            <a:ext cx="1816100"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State</a:t>
            </a:r>
            <a:endParaRPr lang="en-US" altLang="zh-CN" sz="2400">
              <a:solidFill>
                <a:schemeClr val="bg1"/>
              </a:solidFill>
              <a:effectLst>
                <a:outerShdw blurRad="50800" dist="38100" dir="2700000" algn="tl" rotWithShape="0">
                  <a:prstClr val="black">
                    <a:alpha val="40000"/>
                  </a:prstClr>
                </a:outerShdw>
              </a:effectLst>
            </a:endParaRPr>
          </a:p>
          <a:p>
            <a:pPr algn="ctr"/>
            <a:r>
              <a:rPr lang="zh-CN" altLang="en-US" sz="2400">
                <a:solidFill>
                  <a:schemeClr val="bg1"/>
                </a:solidFill>
                <a:effectLst>
                  <a:outerShdw blurRad="50800" dist="38100" dir="2700000" algn="tl" rotWithShape="0">
                    <a:prstClr val="black">
                      <a:alpha val="40000"/>
                    </a:prstClr>
                  </a:outerShdw>
                </a:effectLst>
              </a:rPr>
              <a:t>状态维护</a:t>
            </a:r>
            <a:endParaRPr lang="zh-CN" altLang="en-US" sz="2400">
              <a:solidFill>
                <a:schemeClr val="bg1"/>
              </a:solidFill>
              <a:effectLst>
                <a:outerShdw blurRad="50800" dist="38100" dir="2700000" algn="tl" rotWithShape="0">
                  <a:prstClr val="black">
                    <a:alpha val="40000"/>
                  </a:prstClr>
                </a:outerShdw>
              </a:effectLst>
            </a:endParaRPr>
          </a:p>
        </p:txBody>
      </p:sp>
      <p:sp>
        <p:nvSpPr>
          <p:cNvPr id="15" name="圆角矩形 14"/>
          <p:cNvSpPr/>
          <p:nvPr/>
        </p:nvSpPr>
        <p:spPr>
          <a:xfrm>
            <a:off x="9114790" y="4292600"/>
            <a:ext cx="1816100"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Window</a:t>
            </a:r>
            <a:endParaRPr lang="en-US" altLang="zh-CN" sz="2400">
              <a:solidFill>
                <a:schemeClr val="bg1"/>
              </a:solidFill>
              <a:effectLst>
                <a:outerShdw blurRad="50800" dist="38100" dir="2700000" algn="tl" rotWithShape="0">
                  <a:prstClr val="black">
                    <a:alpha val="40000"/>
                  </a:prstClr>
                </a:outerShdw>
              </a:effectLst>
            </a:endParaRPr>
          </a:p>
          <a:p>
            <a:pPr algn="ctr"/>
            <a:r>
              <a:rPr lang="zh-CN" altLang="en-US" sz="2400">
                <a:solidFill>
                  <a:schemeClr val="bg1"/>
                </a:solidFill>
                <a:effectLst>
                  <a:outerShdw blurRad="50800" dist="38100" dir="2700000" algn="tl" rotWithShape="0">
                    <a:prstClr val="black">
                      <a:alpha val="40000"/>
                    </a:prstClr>
                  </a:outerShdw>
                </a:effectLst>
              </a:rPr>
              <a:t>窗口统计</a:t>
            </a:r>
            <a:endParaRPr lang="zh-CN" altLang="en-US" sz="2400">
              <a:solidFill>
                <a:schemeClr val="bg1"/>
              </a:solidFill>
              <a:effectLst>
                <a:outerShdw blurRad="50800" dist="38100" dir="2700000" algn="tl" rotWithShape="0">
                  <a:prstClr val="black">
                    <a:alpha val="40000"/>
                  </a:prstClr>
                </a:outerShdw>
              </a:effectLst>
            </a:endParaRPr>
          </a:p>
        </p:txBody>
      </p:sp>
      <p:sp>
        <p:nvSpPr>
          <p:cNvPr id="16" name="右箭头 15"/>
          <p:cNvSpPr/>
          <p:nvPr/>
        </p:nvSpPr>
        <p:spPr>
          <a:xfrm rot="10800000">
            <a:off x="3500755" y="4572000"/>
            <a:ext cx="1066800" cy="4953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7157085" y="4584700"/>
            <a:ext cx="1066800" cy="4953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rot="19500000">
            <a:off x="6186170" y="3535680"/>
            <a:ext cx="1066800" cy="4953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12240000">
            <a:off x="4356100" y="3601720"/>
            <a:ext cx="1066800" cy="4953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0"/>
            <a:ext cx="12191999" cy="5060581"/>
          </a:xfrm>
          <a:custGeom>
            <a:avLst/>
            <a:gdLst>
              <a:gd name="connsiteX0" fmla="*/ 0 w 12191999"/>
              <a:gd name="connsiteY0" fmla="*/ 0 h 5060581"/>
              <a:gd name="connsiteX1" fmla="*/ 5486400 w 12191999"/>
              <a:gd name="connsiteY1" fmla="*/ 0 h 5060581"/>
              <a:gd name="connsiteX2" fmla="*/ 5486400 w 12191999"/>
              <a:gd name="connsiteY2" fmla="*/ 1 h 5060581"/>
              <a:gd name="connsiteX3" fmla="*/ 12191999 w 12191999"/>
              <a:gd name="connsiteY3" fmla="*/ 1 h 5060581"/>
              <a:gd name="connsiteX4" fmla="*/ 12191999 w 12191999"/>
              <a:gd name="connsiteY4" fmla="*/ 4787035 h 5060581"/>
              <a:gd name="connsiteX5" fmla="*/ 5486399 w 12191999"/>
              <a:gd name="connsiteY5" fmla="*/ 4110699 h 5060581"/>
              <a:gd name="connsiteX6" fmla="*/ 5486399 w 12191999"/>
              <a:gd name="connsiteY6" fmla="*/ 4110699 h 5060581"/>
              <a:gd name="connsiteX7" fmla="*/ 5237095 w 12191999"/>
              <a:gd name="connsiteY7" fmla="*/ 4115165 h 5060581"/>
              <a:gd name="connsiteX8" fmla="*/ 0 w 12191999"/>
              <a:gd name="connsiteY8" fmla="*/ 4787035 h 50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5060581">
                <a:moveTo>
                  <a:pt x="0" y="0"/>
                </a:moveTo>
                <a:lnTo>
                  <a:pt x="5486400" y="0"/>
                </a:lnTo>
                <a:lnTo>
                  <a:pt x="5486400" y="1"/>
                </a:lnTo>
                <a:lnTo>
                  <a:pt x="12191999" y="1"/>
                </a:lnTo>
                <a:lnTo>
                  <a:pt x="12191999" y="4787035"/>
                </a:lnTo>
                <a:cubicBezTo>
                  <a:pt x="8839199" y="5676951"/>
                  <a:pt x="8839199" y="4110699"/>
                  <a:pt x="5486399" y="4110699"/>
                </a:cubicBezTo>
                <a:lnTo>
                  <a:pt x="5486399" y="4110699"/>
                </a:lnTo>
                <a:lnTo>
                  <a:pt x="5237095" y="4115165"/>
                </a:lnTo>
                <a:cubicBezTo>
                  <a:pt x="2740521" y="4206191"/>
                  <a:pt x="2657475" y="5649141"/>
                  <a:pt x="0" y="4787035"/>
                </a:cubicBezTo>
                <a:close/>
              </a:path>
            </a:pathLst>
          </a:custGeom>
          <a:gradFill>
            <a:gsLst>
              <a:gs pos="83000">
                <a:srgbClr val="A0C8EF"/>
              </a:gs>
              <a:gs pos="36000">
                <a:srgbClr val="3084CE"/>
              </a:gs>
              <a:gs pos="3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25450" y="5505450"/>
            <a:ext cx="381000" cy="381000"/>
          </a:xfrm>
          <a:prstGeom prst="ellipse">
            <a:avLst/>
          </a:prstGeom>
          <a:gradFill>
            <a:gsLst>
              <a:gs pos="0">
                <a:srgbClr val="A0C8EF"/>
              </a:gs>
              <a:gs pos="55000">
                <a:srgbClr val="3184CE"/>
              </a:gs>
              <a:gs pos="91000">
                <a:srgbClr val="4472C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6578600" y="4514850"/>
            <a:ext cx="381000" cy="381000"/>
          </a:xfrm>
          <a:prstGeom prst="ellipse">
            <a:avLst/>
          </a:prstGeom>
          <a:gradFill>
            <a:gsLst>
              <a:gs pos="87000">
                <a:srgbClr val="A0C8EF"/>
              </a:gs>
              <a:gs pos="44000">
                <a:srgbClr val="3688D0"/>
              </a:gs>
              <a:gs pos="0">
                <a:srgbClr val="4472C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124620" y="136616"/>
            <a:ext cx="381000" cy="381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8"/>
          <p:cNvSpPr txBox="1"/>
          <p:nvPr/>
        </p:nvSpPr>
        <p:spPr>
          <a:xfrm>
            <a:off x="425450" y="1487170"/>
            <a:ext cx="4646295" cy="276860"/>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非常时期，</a:t>
            </a:r>
            <a:r>
              <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通过网络让</a:t>
            </a:r>
            <a:r>
              <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我们相聚在一起</a:t>
            </a:r>
            <a:endPar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pic>
        <p:nvPicPr>
          <p:cNvPr id="7" name="图片 6" descr="千锋教育LOGO集合-33"/>
          <p:cNvPicPr>
            <a:picLocks noChangeAspect="1"/>
          </p:cNvPicPr>
          <p:nvPr/>
        </p:nvPicPr>
        <p:blipFill>
          <a:blip r:embed="rId2"/>
          <a:stretch>
            <a:fillRect/>
          </a:stretch>
        </p:blipFill>
        <p:spPr>
          <a:xfrm>
            <a:off x="302895" y="290195"/>
            <a:ext cx="1778000" cy="831850"/>
          </a:xfrm>
          <a:prstGeom prst="rect">
            <a:avLst/>
          </a:prstGeom>
        </p:spPr>
      </p:pic>
      <p:sp>
        <p:nvSpPr>
          <p:cNvPr id="2" name="TextBox 8"/>
          <p:cNvSpPr txBox="1"/>
          <p:nvPr/>
        </p:nvSpPr>
        <p:spPr>
          <a:xfrm>
            <a:off x="425450" y="2099945"/>
            <a:ext cx="4646295" cy="276860"/>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停课不停学，我必领先一步！</a:t>
            </a:r>
            <a:endPar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3" name="TextBox 8"/>
          <p:cNvSpPr txBox="1"/>
          <p:nvPr/>
        </p:nvSpPr>
        <p:spPr>
          <a:xfrm>
            <a:off x="425450" y="2712720"/>
            <a:ext cx="4646295" cy="276860"/>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逆战，待到疫情解除时，我必笑傲群芳！</a:t>
            </a:r>
            <a:endPar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4" name="TextBox 8"/>
          <p:cNvSpPr txBox="1"/>
          <p:nvPr/>
        </p:nvSpPr>
        <p:spPr>
          <a:xfrm>
            <a:off x="425450" y="3290570"/>
            <a:ext cx="2444750" cy="276860"/>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武汉加油！中国加油！</a:t>
            </a:r>
            <a:endPar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6" name="TextBox 8"/>
          <p:cNvSpPr txBox="1"/>
          <p:nvPr/>
        </p:nvSpPr>
        <p:spPr>
          <a:xfrm>
            <a:off x="425450" y="3954145"/>
            <a:ext cx="2444750" cy="276860"/>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加油！加油！加油！</a:t>
            </a:r>
            <a:endPar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533889" y="61517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133330" y="49085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6.3 </a:t>
            </a:r>
            <a:r>
              <a:rPr lang="zh-CN" altLang="en-US" smtClean="0"/>
              <a:t>节 时间语义</a:t>
            </a:r>
            <a:endParaRPr lang="en-US" altLang="zh-CN" dirty="0" smtClean="0"/>
          </a:p>
        </p:txBody>
      </p:sp>
      <p:sp>
        <p:nvSpPr>
          <p:cNvPr id="13" name="圆角矩形 12"/>
          <p:cNvSpPr/>
          <p:nvPr/>
        </p:nvSpPr>
        <p:spPr>
          <a:xfrm>
            <a:off x="782955" y="3423920"/>
            <a:ext cx="1816100"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Time</a:t>
            </a:r>
            <a:endParaRPr lang="en-US" altLang="zh-CN" sz="2400">
              <a:solidFill>
                <a:schemeClr val="bg1"/>
              </a:solidFill>
              <a:effectLst>
                <a:outerShdw blurRad="50800" dist="38100" dir="2700000" algn="tl" rotWithShape="0">
                  <a:prstClr val="black">
                    <a:alpha val="40000"/>
                  </a:prstClr>
                </a:outerShdw>
              </a:effectLst>
            </a:endParaRPr>
          </a:p>
          <a:p>
            <a:pPr algn="ctr"/>
            <a:r>
              <a:rPr lang="zh-CN" altLang="en-US" sz="2400">
                <a:solidFill>
                  <a:schemeClr val="bg1"/>
                </a:solidFill>
                <a:effectLst>
                  <a:outerShdw blurRad="50800" dist="38100" dir="2700000" algn="tl" rotWithShape="0">
                    <a:prstClr val="black">
                      <a:alpha val="40000"/>
                    </a:prstClr>
                  </a:outerShdw>
                </a:effectLst>
              </a:rPr>
              <a:t>时间语义</a:t>
            </a:r>
            <a:endParaRPr lang="zh-CN" altLang="en-US" sz="2400">
              <a:solidFill>
                <a:schemeClr val="bg1"/>
              </a:solidFill>
              <a:effectLst>
                <a:outerShdw blurRad="50800" dist="38100" dir="2700000" algn="tl" rotWithShape="0">
                  <a:prstClr val="black">
                    <a:alpha val="40000"/>
                  </a:prstClr>
                </a:outerShdw>
              </a:effectLst>
            </a:endParaRPr>
          </a:p>
        </p:txBody>
      </p:sp>
      <p:sp>
        <p:nvSpPr>
          <p:cNvPr id="14" name="圆角矩形 13"/>
          <p:cNvSpPr/>
          <p:nvPr/>
        </p:nvSpPr>
        <p:spPr>
          <a:xfrm>
            <a:off x="3349625" y="2052320"/>
            <a:ext cx="3302635"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EventTime </a:t>
            </a:r>
            <a:r>
              <a:rPr lang="zh-CN" altLang="en-US" sz="2400">
                <a:solidFill>
                  <a:schemeClr val="bg1"/>
                </a:solidFill>
                <a:effectLst>
                  <a:outerShdw blurRad="50800" dist="38100" dir="2700000" algn="tl" rotWithShape="0">
                    <a:prstClr val="black">
                      <a:alpha val="40000"/>
                    </a:prstClr>
                  </a:outerShdw>
                </a:effectLst>
              </a:rPr>
              <a:t>事件时间</a:t>
            </a:r>
            <a:endParaRPr lang="zh-CN" altLang="en-US" sz="2400">
              <a:solidFill>
                <a:schemeClr val="bg1"/>
              </a:solidFill>
              <a:effectLst>
                <a:outerShdw blurRad="50800" dist="38100" dir="2700000" algn="tl" rotWithShape="0">
                  <a:prstClr val="black">
                    <a:alpha val="40000"/>
                  </a:prstClr>
                </a:outerShdw>
              </a:effectLst>
            </a:endParaRPr>
          </a:p>
        </p:txBody>
      </p:sp>
      <p:sp>
        <p:nvSpPr>
          <p:cNvPr id="2" name="圆角矩形 1"/>
          <p:cNvSpPr/>
          <p:nvPr/>
        </p:nvSpPr>
        <p:spPr>
          <a:xfrm>
            <a:off x="3349625" y="3608070"/>
            <a:ext cx="3302635"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IngestionTime </a:t>
            </a:r>
            <a:r>
              <a:rPr lang="zh-CN" altLang="en-US" sz="2400">
                <a:solidFill>
                  <a:schemeClr val="bg1"/>
                </a:solidFill>
                <a:effectLst>
                  <a:outerShdw blurRad="50800" dist="38100" dir="2700000" algn="tl" rotWithShape="0">
                    <a:prstClr val="black">
                      <a:alpha val="40000"/>
                    </a:prstClr>
                  </a:outerShdw>
                </a:effectLst>
              </a:rPr>
              <a:t>摄取</a:t>
            </a:r>
            <a:r>
              <a:rPr lang="zh-CN" altLang="en-US" sz="2400">
                <a:solidFill>
                  <a:schemeClr val="bg1"/>
                </a:solidFill>
                <a:effectLst>
                  <a:outerShdw blurRad="50800" dist="38100" dir="2700000" algn="tl" rotWithShape="0">
                    <a:prstClr val="black">
                      <a:alpha val="40000"/>
                    </a:prstClr>
                  </a:outerShdw>
                </a:effectLst>
              </a:rPr>
              <a:t>时间</a:t>
            </a:r>
            <a:endParaRPr lang="zh-CN" altLang="en-US" sz="2400">
              <a:solidFill>
                <a:schemeClr val="bg1"/>
              </a:solidFill>
              <a:effectLst>
                <a:outerShdw blurRad="50800" dist="38100" dir="2700000" algn="tl" rotWithShape="0">
                  <a:prstClr val="black">
                    <a:alpha val="40000"/>
                  </a:prstClr>
                </a:outerShdw>
              </a:effectLst>
            </a:endParaRPr>
          </a:p>
        </p:txBody>
      </p:sp>
      <p:sp>
        <p:nvSpPr>
          <p:cNvPr id="8" name="圆角矩形 7"/>
          <p:cNvSpPr/>
          <p:nvPr/>
        </p:nvSpPr>
        <p:spPr>
          <a:xfrm>
            <a:off x="3349625" y="5163820"/>
            <a:ext cx="3302635"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ProcessTime </a:t>
            </a:r>
            <a:r>
              <a:rPr lang="zh-CN" altLang="en-US" sz="2400">
                <a:solidFill>
                  <a:schemeClr val="bg1"/>
                </a:solidFill>
                <a:effectLst>
                  <a:outerShdw blurRad="50800" dist="38100" dir="2700000" algn="tl" rotWithShape="0">
                    <a:prstClr val="black">
                      <a:alpha val="40000"/>
                    </a:prstClr>
                  </a:outerShdw>
                </a:effectLst>
              </a:rPr>
              <a:t>处理</a:t>
            </a:r>
            <a:r>
              <a:rPr lang="zh-CN" altLang="en-US" sz="2400">
                <a:solidFill>
                  <a:schemeClr val="bg1"/>
                </a:solidFill>
                <a:effectLst>
                  <a:outerShdw blurRad="50800" dist="38100" dir="2700000" algn="tl" rotWithShape="0">
                    <a:prstClr val="black">
                      <a:alpha val="40000"/>
                    </a:prstClr>
                  </a:outerShdw>
                </a:effectLst>
              </a:rPr>
              <a:t>时间</a:t>
            </a:r>
            <a:endParaRPr lang="zh-CN" altLang="en-US" sz="2400">
              <a:solidFill>
                <a:schemeClr val="bg1"/>
              </a:solidFill>
              <a:effectLst>
                <a:outerShdw blurRad="50800" dist="38100" dir="2700000" algn="tl" rotWithShape="0">
                  <a:prstClr val="black">
                    <a:alpha val="40000"/>
                  </a:prstClr>
                </a:outerShdw>
              </a:effectLst>
            </a:endParaRPr>
          </a:p>
        </p:txBody>
      </p:sp>
      <p:sp>
        <p:nvSpPr>
          <p:cNvPr id="9" name="圆角矩形 8"/>
          <p:cNvSpPr/>
          <p:nvPr/>
        </p:nvSpPr>
        <p:spPr>
          <a:xfrm>
            <a:off x="7957185" y="2052320"/>
            <a:ext cx="3822700" cy="685800"/>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a:solidFill>
                  <a:schemeClr val="bg1"/>
                </a:solidFill>
                <a:effectLst>
                  <a:outerShdw blurRad="50800" dist="38100" dir="2700000" algn="tl" rotWithShape="0">
                    <a:prstClr val="black">
                      <a:alpha val="40000"/>
                    </a:prstClr>
                  </a:outerShdw>
                </a:effectLst>
              </a:rPr>
              <a:t>事件发生时间</a:t>
            </a:r>
            <a:endParaRPr lang="zh-CN" altLang="en-US" sz="2400">
              <a:solidFill>
                <a:schemeClr val="bg1"/>
              </a:solidFill>
              <a:effectLst>
                <a:outerShdw blurRad="50800" dist="38100" dir="2700000" algn="tl" rotWithShape="0">
                  <a:prstClr val="black">
                    <a:alpha val="40000"/>
                  </a:prstClr>
                </a:outerShdw>
              </a:effectLst>
            </a:endParaRPr>
          </a:p>
        </p:txBody>
      </p:sp>
      <p:sp>
        <p:nvSpPr>
          <p:cNvPr id="10" name="圆角矩形 9"/>
          <p:cNvSpPr/>
          <p:nvPr/>
        </p:nvSpPr>
        <p:spPr>
          <a:xfrm>
            <a:off x="7957185" y="3608070"/>
            <a:ext cx="3822700" cy="685800"/>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solidFill>
                  <a:schemeClr val="bg1"/>
                </a:solidFill>
                <a:effectLst>
                  <a:outerShdw blurRad="50800" dist="38100" dir="2700000" algn="tl" rotWithShape="0">
                    <a:prstClr val="black">
                      <a:alpha val="40000"/>
                    </a:prstClr>
                  </a:outerShdw>
                </a:effectLst>
              </a:rPr>
              <a:t>数据摄取时间</a:t>
            </a:r>
            <a:r>
              <a:rPr lang="en-US" altLang="zh-CN">
                <a:solidFill>
                  <a:schemeClr val="bg1"/>
                </a:solidFill>
                <a:effectLst>
                  <a:outerShdw blurRad="50800" dist="38100" dir="2700000" algn="tl" rotWithShape="0">
                    <a:prstClr val="black">
                      <a:alpha val="40000"/>
                    </a:prstClr>
                  </a:outerShdw>
                </a:effectLst>
              </a:rPr>
              <a:t>(</a:t>
            </a:r>
            <a:r>
              <a:rPr lang="zh-CN" altLang="en-US">
                <a:solidFill>
                  <a:schemeClr val="bg1"/>
                </a:solidFill>
                <a:effectLst>
                  <a:outerShdw blurRad="50800" dist="38100" dir="2700000" algn="tl" rotWithShape="0">
                    <a:prstClr val="black">
                      <a:alpha val="40000"/>
                    </a:prstClr>
                  </a:outerShdw>
                </a:effectLst>
              </a:rPr>
              <a:t>进入</a:t>
            </a:r>
            <a:r>
              <a:rPr lang="en-US" altLang="zh-CN">
                <a:solidFill>
                  <a:schemeClr val="bg1"/>
                </a:solidFill>
                <a:effectLst>
                  <a:outerShdw blurRad="50800" dist="38100" dir="2700000" algn="tl" rotWithShape="0">
                    <a:prstClr val="black">
                      <a:alpha val="40000"/>
                    </a:prstClr>
                  </a:outerShdw>
                </a:effectLst>
              </a:rPr>
              <a:t>Flink</a:t>
            </a:r>
            <a:r>
              <a:rPr lang="zh-CN" altLang="en-US">
                <a:solidFill>
                  <a:schemeClr val="bg1"/>
                </a:solidFill>
                <a:effectLst>
                  <a:outerShdw blurRad="50800" dist="38100" dir="2700000" algn="tl" rotWithShape="0">
                    <a:prstClr val="black">
                      <a:alpha val="40000"/>
                    </a:prstClr>
                  </a:outerShdw>
                </a:effectLst>
              </a:rPr>
              <a:t>系统时间</a:t>
            </a:r>
            <a:r>
              <a:rPr lang="en-US" altLang="zh-CN">
                <a:solidFill>
                  <a:schemeClr val="bg1"/>
                </a:solidFill>
                <a:effectLst>
                  <a:outerShdw blurRad="50800" dist="38100" dir="2700000" algn="tl" rotWithShape="0">
                    <a:prstClr val="black">
                      <a:alpha val="40000"/>
                    </a:prstClr>
                  </a:outerShdw>
                </a:effectLst>
              </a:rPr>
              <a:t>)</a:t>
            </a:r>
            <a:endParaRPr lang="en-US" altLang="zh-CN">
              <a:solidFill>
                <a:schemeClr val="bg1"/>
              </a:solidFill>
              <a:effectLst>
                <a:outerShdw blurRad="50800" dist="38100" dir="2700000" algn="tl" rotWithShape="0">
                  <a:prstClr val="black">
                    <a:alpha val="40000"/>
                  </a:prstClr>
                </a:outerShdw>
              </a:effectLst>
            </a:endParaRPr>
          </a:p>
        </p:txBody>
      </p:sp>
      <p:sp>
        <p:nvSpPr>
          <p:cNvPr id="11" name="圆角矩形 10"/>
          <p:cNvSpPr/>
          <p:nvPr/>
        </p:nvSpPr>
        <p:spPr>
          <a:xfrm>
            <a:off x="7957185" y="5163820"/>
            <a:ext cx="3822700" cy="685800"/>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a:solidFill>
                  <a:schemeClr val="bg1"/>
                </a:solidFill>
                <a:effectLst>
                  <a:outerShdw blurRad="50800" dist="38100" dir="2700000" algn="tl" rotWithShape="0">
                    <a:prstClr val="black">
                      <a:alpha val="40000"/>
                    </a:prstClr>
                  </a:outerShdw>
                </a:effectLst>
              </a:rPr>
              <a:t>任务执行节点的系统时间</a:t>
            </a:r>
            <a:endParaRPr lang="zh-CN" altLang="en-US" sz="2400">
              <a:solidFill>
                <a:schemeClr val="bg1"/>
              </a:solidFill>
              <a:effectLst>
                <a:outerShdw blurRad="50800" dist="38100" dir="2700000" algn="tl" rotWithShape="0">
                  <a:prstClr val="black">
                    <a:alpha val="40000"/>
                  </a:prstClr>
                </a:outerShdw>
              </a:effectLst>
            </a:endParaRPr>
          </a:p>
        </p:txBody>
      </p:sp>
      <p:cxnSp>
        <p:nvCxnSpPr>
          <p:cNvPr id="12" name="直接箭头连接符 11"/>
          <p:cNvCxnSpPr>
            <a:stCxn id="13" idx="3"/>
            <a:endCxn id="2" idx="1"/>
          </p:cNvCxnSpPr>
          <p:nvPr/>
        </p:nvCxnSpPr>
        <p:spPr>
          <a:xfrm>
            <a:off x="2599055" y="3950970"/>
            <a:ext cx="7505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0"/>
            <a:endCxn id="14" idx="1"/>
          </p:cNvCxnSpPr>
          <p:nvPr/>
        </p:nvCxnSpPr>
        <p:spPr>
          <a:xfrm flipV="1">
            <a:off x="1691005" y="2395220"/>
            <a:ext cx="165862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8" idx="1"/>
          </p:cNvCxnSpPr>
          <p:nvPr/>
        </p:nvCxnSpPr>
        <p:spPr>
          <a:xfrm>
            <a:off x="1691005" y="4478020"/>
            <a:ext cx="165862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3"/>
            <a:endCxn id="9" idx="1"/>
          </p:cNvCxnSpPr>
          <p:nvPr/>
        </p:nvCxnSpPr>
        <p:spPr>
          <a:xfrm>
            <a:off x="6652260" y="2395220"/>
            <a:ext cx="13049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3"/>
            <a:endCxn id="10" idx="1"/>
          </p:cNvCxnSpPr>
          <p:nvPr/>
        </p:nvCxnSpPr>
        <p:spPr>
          <a:xfrm>
            <a:off x="6652260" y="3950970"/>
            <a:ext cx="13049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11" idx="1"/>
          </p:cNvCxnSpPr>
          <p:nvPr/>
        </p:nvCxnSpPr>
        <p:spPr>
          <a:xfrm>
            <a:off x="6652260" y="5506720"/>
            <a:ext cx="13049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935" y="0"/>
            <a:ext cx="12813665"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622300" y="403225"/>
            <a:ext cx="12813030" cy="94615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113176" y="61517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257155" y="490855"/>
            <a:ext cx="1646555" cy="770890"/>
          </a:xfrm>
          <a:prstGeom prst="rect">
            <a:avLst/>
          </a:prstGeom>
        </p:spPr>
      </p:pic>
      <p:sp>
        <p:nvSpPr>
          <p:cNvPr id="27" name="矩形 26"/>
          <p:cNvSpPr/>
          <p:nvPr/>
        </p:nvSpPr>
        <p:spPr>
          <a:xfrm>
            <a:off x="-62230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6.3</a:t>
            </a:r>
            <a:r>
              <a:rPr lang="zh-CN" altLang="en-US" smtClean="0"/>
              <a:t>节 窗口统计</a:t>
            </a:r>
            <a:endParaRPr lang="zh-CN" altLang="en-US" dirty="0" smtClean="0"/>
          </a:p>
        </p:txBody>
      </p:sp>
      <p:sp>
        <p:nvSpPr>
          <p:cNvPr id="15" name="圆角矩形 14"/>
          <p:cNvSpPr/>
          <p:nvPr/>
        </p:nvSpPr>
        <p:spPr>
          <a:xfrm>
            <a:off x="3454400" y="1731645"/>
            <a:ext cx="2184400" cy="4724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solidFill>
                  <a:schemeClr val="bg1"/>
                </a:solidFill>
                <a:effectLst>
                  <a:outerShdw blurRad="50800" dist="38100" dir="2700000" algn="tl" rotWithShape="0">
                    <a:prstClr val="black">
                      <a:alpha val="40000"/>
                    </a:prstClr>
                  </a:outerShdw>
                </a:effectLst>
              </a:rPr>
              <a:t>触发器</a:t>
            </a:r>
            <a:r>
              <a:rPr lang="en-US" altLang="zh-CN">
                <a:solidFill>
                  <a:schemeClr val="bg1"/>
                </a:solidFill>
                <a:effectLst>
                  <a:outerShdw blurRad="50800" dist="38100" dir="2700000" algn="tl" rotWithShape="0">
                    <a:prstClr val="black">
                      <a:alpha val="40000"/>
                    </a:prstClr>
                  </a:outerShdw>
                </a:effectLst>
              </a:rPr>
              <a:t>trigger</a:t>
            </a:r>
            <a:endParaRPr lang="en-US" altLang="zh-CN">
              <a:solidFill>
                <a:schemeClr val="bg1"/>
              </a:solidFill>
              <a:effectLst>
                <a:outerShdw blurRad="50800" dist="38100" dir="2700000" algn="tl" rotWithShape="0">
                  <a:prstClr val="black">
                    <a:alpha val="40000"/>
                  </a:prstClr>
                </a:outerShdw>
              </a:effectLst>
            </a:endParaRPr>
          </a:p>
        </p:txBody>
      </p:sp>
      <p:sp>
        <p:nvSpPr>
          <p:cNvPr id="9" name="圆角矩形 8"/>
          <p:cNvSpPr/>
          <p:nvPr/>
        </p:nvSpPr>
        <p:spPr>
          <a:xfrm>
            <a:off x="-419735" y="3401695"/>
            <a:ext cx="1346835" cy="11182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000">
                <a:solidFill>
                  <a:schemeClr val="bg1"/>
                </a:solidFill>
                <a:effectLst>
                  <a:outerShdw blurRad="50800" dist="38100" dir="2700000" algn="tl" rotWithShape="0">
                    <a:prstClr val="black">
                      <a:alpha val="40000"/>
                    </a:prstClr>
                  </a:outerShdw>
                </a:effectLst>
              </a:rPr>
              <a:t>Window</a:t>
            </a:r>
            <a:endParaRPr lang="en-US" altLang="zh-CN" sz="2000">
              <a:solidFill>
                <a:schemeClr val="bg1"/>
              </a:solidFill>
              <a:effectLst>
                <a:outerShdw blurRad="50800" dist="38100" dir="2700000" algn="tl" rotWithShape="0">
                  <a:prstClr val="black">
                    <a:alpha val="40000"/>
                  </a:prstClr>
                </a:outerShdw>
              </a:effectLst>
            </a:endParaRPr>
          </a:p>
          <a:p>
            <a:pPr algn="ctr"/>
            <a:r>
              <a:rPr lang="zh-CN" altLang="en-US" sz="2000">
                <a:solidFill>
                  <a:schemeClr val="bg1"/>
                </a:solidFill>
                <a:effectLst>
                  <a:outerShdw blurRad="50800" dist="38100" dir="2700000" algn="tl" rotWithShape="0">
                    <a:prstClr val="black">
                      <a:alpha val="40000"/>
                    </a:prstClr>
                  </a:outerShdw>
                </a:effectLst>
              </a:rPr>
              <a:t>窗口统计</a:t>
            </a:r>
            <a:endParaRPr lang="zh-CN" altLang="en-US" sz="2000">
              <a:solidFill>
                <a:schemeClr val="bg1"/>
              </a:solidFill>
              <a:effectLst>
                <a:outerShdw blurRad="50800" dist="38100" dir="2700000" algn="tl" rotWithShape="0">
                  <a:prstClr val="black">
                    <a:alpha val="40000"/>
                  </a:prstClr>
                </a:outerShdw>
              </a:effectLst>
            </a:endParaRPr>
          </a:p>
        </p:txBody>
      </p:sp>
      <p:sp>
        <p:nvSpPr>
          <p:cNvPr id="11" name="圆角矩形 10"/>
          <p:cNvSpPr/>
          <p:nvPr/>
        </p:nvSpPr>
        <p:spPr>
          <a:xfrm>
            <a:off x="3454400" y="2686050"/>
            <a:ext cx="2184400" cy="4724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solidFill>
                  <a:schemeClr val="bg1"/>
                </a:solidFill>
                <a:effectLst>
                  <a:outerShdw blurRad="50800" dist="38100" dir="2700000" algn="tl" rotWithShape="0">
                    <a:prstClr val="black">
                      <a:alpha val="40000"/>
                    </a:prstClr>
                  </a:outerShdw>
                </a:effectLst>
              </a:rPr>
              <a:t>逻辑处理</a:t>
            </a:r>
            <a:r>
              <a:rPr lang="en-US" altLang="zh-CN">
                <a:solidFill>
                  <a:schemeClr val="bg1"/>
                </a:solidFill>
                <a:effectLst>
                  <a:outerShdw blurRad="50800" dist="38100" dir="2700000" algn="tl" rotWithShape="0">
                    <a:prstClr val="black">
                      <a:alpha val="40000"/>
                    </a:prstClr>
                  </a:outerShdw>
                </a:effectLst>
              </a:rPr>
              <a:t>Proccess</a:t>
            </a:r>
            <a:endParaRPr lang="en-US" altLang="zh-CN">
              <a:solidFill>
                <a:schemeClr val="bg1"/>
              </a:solidFill>
              <a:effectLst>
                <a:outerShdw blurRad="50800" dist="38100" dir="2700000" algn="tl" rotWithShape="0">
                  <a:prstClr val="black">
                    <a:alpha val="40000"/>
                  </a:prstClr>
                </a:outerShdw>
              </a:effectLst>
            </a:endParaRPr>
          </a:p>
        </p:txBody>
      </p:sp>
      <p:grpSp>
        <p:nvGrpSpPr>
          <p:cNvPr id="28" name="组合 27"/>
          <p:cNvGrpSpPr/>
          <p:nvPr/>
        </p:nvGrpSpPr>
        <p:grpSpPr>
          <a:xfrm>
            <a:off x="3454400" y="3724275"/>
            <a:ext cx="2438400" cy="2418080"/>
            <a:chOff x="5440" y="5529"/>
            <a:chExt cx="3840" cy="3808"/>
          </a:xfrm>
        </p:grpSpPr>
        <p:sp>
          <p:nvSpPr>
            <p:cNvPr id="12" name="圆角矩形 11"/>
            <p:cNvSpPr/>
            <p:nvPr/>
          </p:nvSpPr>
          <p:spPr>
            <a:xfrm>
              <a:off x="5440" y="5529"/>
              <a:ext cx="3440" cy="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solidFill>
                    <a:schemeClr val="bg1"/>
                  </a:solidFill>
                  <a:effectLst>
                    <a:outerShdw blurRad="50800" dist="38100" dir="2700000" algn="tl" rotWithShape="0">
                      <a:prstClr val="black">
                        <a:alpha val="40000"/>
                      </a:prstClr>
                    </a:outerShdw>
                  </a:effectLst>
                </a:rPr>
                <a:t>数据剔除</a:t>
              </a:r>
              <a:r>
                <a:rPr lang="en-US" altLang="zh-CN">
                  <a:solidFill>
                    <a:schemeClr val="bg1"/>
                  </a:solidFill>
                  <a:effectLst>
                    <a:outerShdw blurRad="50800" dist="38100" dir="2700000" algn="tl" rotWithShape="0">
                      <a:prstClr val="black">
                        <a:alpha val="40000"/>
                      </a:prstClr>
                    </a:outerShdw>
                  </a:effectLst>
                </a:rPr>
                <a:t>evictor</a:t>
              </a:r>
              <a:endParaRPr lang="en-US" altLang="zh-CN">
                <a:solidFill>
                  <a:schemeClr val="bg1"/>
                </a:solidFill>
                <a:effectLst>
                  <a:outerShdw blurRad="50800" dist="38100" dir="2700000" algn="tl" rotWithShape="0">
                    <a:prstClr val="black">
                      <a:alpha val="40000"/>
                    </a:prstClr>
                  </a:outerShdw>
                </a:effectLst>
              </a:endParaRPr>
            </a:p>
          </p:txBody>
        </p:sp>
        <p:sp>
          <p:nvSpPr>
            <p:cNvPr id="20" name="圆角矩形 19"/>
            <p:cNvSpPr/>
            <p:nvPr/>
          </p:nvSpPr>
          <p:spPr>
            <a:xfrm>
              <a:off x="5440" y="7112"/>
              <a:ext cx="3440" cy="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solidFill>
                    <a:schemeClr val="bg1"/>
                  </a:solidFill>
                  <a:effectLst>
                    <a:outerShdw blurRad="50800" dist="38100" dir="2700000" algn="tl" rotWithShape="0">
                      <a:prstClr val="black">
                        <a:alpha val="40000"/>
                      </a:prstClr>
                    </a:outerShdw>
                  </a:effectLst>
                </a:rPr>
                <a:t>数据延迟</a:t>
              </a:r>
              <a:r>
                <a:rPr lang="en-US" altLang="zh-CN">
                  <a:solidFill>
                    <a:schemeClr val="bg1"/>
                  </a:solidFill>
                  <a:effectLst>
                    <a:outerShdw blurRad="50800" dist="38100" dir="2700000" algn="tl" rotWithShape="0">
                      <a:prstClr val="black">
                        <a:alpha val="40000"/>
                      </a:prstClr>
                    </a:outerShdw>
                  </a:effectLst>
                </a:rPr>
                <a:t>Lateness</a:t>
              </a:r>
              <a:endParaRPr lang="en-US" altLang="zh-CN">
                <a:solidFill>
                  <a:schemeClr val="bg1"/>
                </a:solidFill>
                <a:effectLst>
                  <a:outerShdw blurRad="50800" dist="38100" dir="2700000" algn="tl" rotWithShape="0">
                    <a:prstClr val="black">
                      <a:alpha val="40000"/>
                    </a:prstClr>
                  </a:outerShdw>
                </a:effectLst>
              </a:endParaRPr>
            </a:p>
          </p:txBody>
        </p:sp>
        <p:sp>
          <p:nvSpPr>
            <p:cNvPr id="21" name="圆角矩形 20"/>
            <p:cNvSpPr/>
            <p:nvPr/>
          </p:nvSpPr>
          <p:spPr>
            <a:xfrm>
              <a:off x="5440" y="8593"/>
              <a:ext cx="3840" cy="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solidFill>
                    <a:schemeClr val="bg1"/>
                  </a:solidFill>
                  <a:effectLst>
                    <a:outerShdw blurRad="50800" dist="38100" dir="2700000" algn="tl" rotWithShape="0">
                      <a:prstClr val="black">
                        <a:alpha val="40000"/>
                      </a:prstClr>
                    </a:outerShdw>
                  </a:effectLst>
                </a:rPr>
                <a:t>测流输出</a:t>
              </a:r>
              <a:r>
                <a:rPr lang="en-US" altLang="zh-CN">
                  <a:solidFill>
                    <a:schemeClr val="bg1"/>
                  </a:solidFill>
                  <a:effectLst>
                    <a:outerShdw blurRad="50800" dist="38100" dir="2700000" algn="tl" rotWithShape="0">
                      <a:prstClr val="black">
                        <a:alpha val="40000"/>
                      </a:prstClr>
                    </a:outerShdw>
                  </a:effectLst>
                </a:rPr>
                <a:t>SideOutput</a:t>
              </a:r>
              <a:endParaRPr lang="en-US" altLang="zh-CN">
                <a:solidFill>
                  <a:schemeClr val="bg1"/>
                </a:solidFill>
                <a:effectLst>
                  <a:outerShdw blurRad="50800" dist="38100" dir="2700000" algn="tl" rotWithShape="0">
                    <a:prstClr val="black">
                      <a:alpha val="40000"/>
                    </a:prstClr>
                  </a:outerShdw>
                </a:effectLst>
              </a:endParaRPr>
            </a:p>
          </p:txBody>
        </p:sp>
      </p:grpSp>
      <p:cxnSp>
        <p:nvCxnSpPr>
          <p:cNvPr id="22" name="直接箭头连接符 21"/>
          <p:cNvCxnSpPr>
            <a:stCxn id="9" idx="0"/>
            <a:endCxn id="8" idx="1"/>
          </p:cNvCxnSpPr>
          <p:nvPr/>
        </p:nvCxnSpPr>
        <p:spPr>
          <a:xfrm flipV="1">
            <a:off x="254000" y="2828290"/>
            <a:ext cx="1236345" cy="573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0" idx="1"/>
          </p:cNvCxnSpPr>
          <p:nvPr/>
        </p:nvCxnSpPr>
        <p:spPr>
          <a:xfrm>
            <a:off x="254000" y="4519930"/>
            <a:ext cx="1236345" cy="44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左中括号 23"/>
          <p:cNvSpPr/>
          <p:nvPr/>
        </p:nvSpPr>
        <p:spPr>
          <a:xfrm>
            <a:off x="2781300" y="2025015"/>
            <a:ext cx="673100" cy="384937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圆角矩形 7"/>
          <p:cNvSpPr/>
          <p:nvPr/>
        </p:nvSpPr>
        <p:spPr>
          <a:xfrm>
            <a:off x="1490345" y="2497455"/>
            <a:ext cx="1487170" cy="6610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600">
                <a:solidFill>
                  <a:schemeClr val="bg1"/>
                </a:solidFill>
                <a:effectLst>
                  <a:outerShdw blurRad="50800" dist="38100" dir="2700000" algn="tl" rotWithShape="0">
                    <a:prstClr val="black">
                      <a:alpha val="40000"/>
                    </a:prstClr>
                  </a:outerShdw>
                </a:effectLst>
              </a:rPr>
              <a:t>Keyby</a:t>
            </a:r>
            <a:endParaRPr lang="en-US" altLang="zh-CN" sz="1600">
              <a:solidFill>
                <a:schemeClr val="bg1"/>
              </a:solidFill>
              <a:effectLst>
                <a:outerShdw blurRad="50800" dist="38100" dir="2700000" algn="tl" rotWithShape="0">
                  <a:prstClr val="black">
                    <a:alpha val="40000"/>
                  </a:prstClr>
                </a:outerShdw>
              </a:effectLst>
            </a:endParaRPr>
          </a:p>
          <a:p>
            <a:pPr algn="ctr"/>
            <a:r>
              <a:rPr lang="zh-CN" altLang="en-US" sz="1600">
                <a:solidFill>
                  <a:schemeClr val="bg1"/>
                </a:solidFill>
                <a:effectLst>
                  <a:outerShdw blurRad="50800" dist="38100" dir="2700000" algn="tl" rotWithShape="0">
                    <a:prstClr val="black">
                      <a:alpha val="40000"/>
                    </a:prstClr>
                  </a:outerShdw>
                </a:effectLst>
              </a:rPr>
              <a:t>数据分组</a:t>
            </a:r>
            <a:endParaRPr lang="zh-CN" altLang="en-US" sz="1600">
              <a:solidFill>
                <a:schemeClr val="bg1"/>
              </a:solidFill>
              <a:effectLst>
                <a:outerShdw blurRad="50800" dist="38100" dir="2700000" algn="tl" rotWithShape="0">
                  <a:prstClr val="black">
                    <a:alpha val="40000"/>
                  </a:prstClr>
                </a:outerShdw>
              </a:effectLst>
            </a:endParaRPr>
          </a:p>
        </p:txBody>
      </p:sp>
      <p:sp>
        <p:nvSpPr>
          <p:cNvPr id="10" name="圆角矩形 9"/>
          <p:cNvSpPr/>
          <p:nvPr/>
        </p:nvSpPr>
        <p:spPr>
          <a:xfrm>
            <a:off x="1490345" y="4641850"/>
            <a:ext cx="1487805" cy="648335"/>
          </a:xfrm>
          <a:prstGeom prst="roundRect">
            <a:avLst/>
          </a:prstGeom>
          <a:solidFill>
            <a:schemeClr val="bg2">
              <a:lumMod val="75000"/>
            </a:schemeClr>
          </a:solidFill>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600">
                <a:solidFill>
                  <a:schemeClr val="bg1"/>
                </a:solidFill>
                <a:effectLst>
                  <a:outerShdw blurRad="50800" dist="38100" dir="2700000" algn="tl" rotWithShape="0">
                    <a:prstClr val="black">
                      <a:alpha val="40000"/>
                    </a:prstClr>
                  </a:outerShdw>
                </a:effectLst>
              </a:rPr>
              <a:t>非</a:t>
            </a:r>
            <a:r>
              <a:rPr lang="en-US" altLang="zh-CN" sz="1600">
                <a:solidFill>
                  <a:schemeClr val="bg1"/>
                </a:solidFill>
                <a:effectLst>
                  <a:outerShdw blurRad="50800" dist="38100" dir="2700000" algn="tl" rotWithShape="0">
                    <a:prstClr val="black">
                      <a:alpha val="40000"/>
                    </a:prstClr>
                  </a:outerShdw>
                </a:effectLst>
              </a:rPr>
              <a:t>Keyby</a:t>
            </a:r>
            <a:endParaRPr lang="en-US" altLang="zh-CN" sz="1600">
              <a:solidFill>
                <a:schemeClr val="bg1"/>
              </a:solidFill>
              <a:effectLst>
                <a:outerShdw blurRad="50800" dist="38100" dir="2700000" algn="tl" rotWithShape="0">
                  <a:prstClr val="black">
                    <a:alpha val="40000"/>
                  </a:prstClr>
                </a:outerShdw>
              </a:effectLst>
            </a:endParaRPr>
          </a:p>
          <a:p>
            <a:pPr algn="ctr"/>
            <a:r>
              <a:rPr lang="zh-CN" altLang="en-US" sz="1600">
                <a:solidFill>
                  <a:schemeClr val="bg1"/>
                </a:solidFill>
                <a:effectLst>
                  <a:outerShdw blurRad="50800" dist="38100" dir="2700000" algn="tl" rotWithShape="0">
                    <a:prstClr val="black">
                      <a:alpha val="40000"/>
                    </a:prstClr>
                  </a:outerShdw>
                </a:effectLst>
              </a:rPr>
              <a:t>数据分组</a:t>
            </a:r>
            <a:endParaRPr lang="zh-CN" altLang="en-US" sz="1600">
              <a:solidFill>
                <a:schemeClr val="bg1"/>
              </a:solidFill>
              <a:effectLst>
                <a:outerShdw blurRad="50800" dist="38100" dir="2700000" algn="tl" rotWithShape="0">
                  <a:prstClr val="black">
                    <a:alpha val="40000"/>
                  </a:prstClr>
                </a:outerShdw>
              </a:effectLst>
            </a:endParaRPr>
          </a:p>
        </p:txBody>
      </p:sp>
      <p:pic>
        <p:nvPicPr>
          <p:cNvPr id="26" name="图片 25" descr="flink_window_api"/>
          <p:cNvPicPr>
            <a:picLocks noChangeAspect="1"/>
          </p:cNvPicPr>
          <p:nvPr/>
        </p:nvPicPr>
        <p:blipFill>
          <a:blip r:embed="rId2"/>
          <a:stretch>
            <a:fillRect/>
          </a:stretch>
        </p:blipFill>
        <p:spPr>
          <a:xfrm>
            <a:off x="6066155" y="2204085"/>
            <a:ext cx="5949315" cy="36703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452609" y="61517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053955" y="49085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6.3</a:t>
            </a:r>
            <a:r>
              <a:rPr lang="zh-CN" altLang="en-US" smtClean="0"/>
              <a:t>节 状态维护</a:t>
            </a:r>
            <a:endParaRPr lang="zh-CN" altLang="en-US" dirty="0" smtClean="0"/>
          </a:p>
        </p:txBody>
      </p:sp>
      <p:sp>
        <p:nvSpPr>
          <p:cNvPr id="14" name="圆角矩形 13"/>
          <p:cNvSpPr/>
          <p:nvPr/>
        </p:nvSpPr>
        <p:spPr>
          <a:xfrm>
            <a:off x="719455" y="3188970"/>
            <a:ext cx="1816100"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State</a:t>
            </a:r>
            <a:endParaRPr lang="en-US" altLang="zh-CN" sz="2400">
              <a:solidFill>
                <a:schemeClr val="bg1"/>
              </a:solidFill>
              <a:effectLst>
                <a:outerShdw blurRad="50800" dist="38100" dir="2700000" algn="tl" rotWithShape="0">
                  <a:prstClr val="black">
                    <a:alpha val="40000"/>
                  </a:prstClr>
                </a:outerShdw>
              </a:effectLst>
            </a:endParaRPr>
          </a:p>
          <a:p>
            <a:pPr algn="ctr"/>
            <a:r>
              <a:rPr lang="zh-CN" altLang="en-US" sz="2400">
                <a:solidFill>
                  <a:schemeClr val="bg1"/>
                </a:solidFill>
                <a:effectLst>
                  <a:outerShdw blurRad="50800" dist="38100" dir="2700000" algn="tl" rotWithShape="0">
                    <a:prstClr val="black">
                      <a:alpha val="40000"/>
                    </a:prstClr>
                  </a:outerShdw>
                </a:effectLst>
              </a:rPr>
              <a:t>状态维护</a:t>
            </a:r>
            <a:endParaRPr lang="zh-CN" altLang="en-US" sz="2400">
              <a:solidFill>
                <a:schemeClr val="bg1"/>
              </a:solidFill>
              <a:effectLst>
                <a:outerShdw blurRad="50800" dist="38100" dir="2700000" algn="tl" rotWithShape="0">
                  <a:prstClr val="black">
                    <a:alpha val="40000"/>
                  </a:prstClr>
                </a:outerShdw>
              </a:effectLst>
            </a:endParaRPr>
          </a:p>
        </p:txBody>
      </p:sp>
      <p:sp>
        <p:nvSpPr>
          <p:cNvPr id="8" name="圆角矩形 7"/>
          <p:cNvSpPr/>
          <p:nvPr/>
        </p:nvSpPr>
        <p:spPr>
          <a:xfrm>
            <a:off x="2936875" y="2098675"/>
            <a:ext cx="1866900" cy="9271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a:t>Keyed State</a:t>
            </a:r>
            <a:endParaRPr lang="en-US" altLang="zh-CN"/>
          </a:p>
        </p:txBody>
      </p:sp>
      <p:sp>
        <p:nvSpPr>
          <p:cNvPr id="9" name="圆角矩形 8"/>
          <p:cNvSpPr/>
          <p:nvPr/>
        </p:nvSpPr>
        <p:spPr>
          <a:xfrm>
            <a:off x="2936875" y="4406900"/>
            <a:ext cx="1866900" cy="9271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t>Operator State</a:t>
            </a:r>
            <a:endParaRPr lang="en-US" altLang="zh-CN"/>
          </a:p>
        </p:txBody>
      </p:sp>
      <p:sp>
        <p:nvSpPr>
          <p:cNvPr id="10" name="圆角矩形 9"/>
          <p:cNvSpPr/>
          <p:nvPr/>
        </p:nvSpPr>
        <p:spPr>
          <a:xfrm>
            <a:off x="5540375" y="2098675"/>
            <a:ext cx="4266565" cy="9271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a:t>KeyedStream</a:t>
            </a:r>
            <a:endParaRPr lang="en-US" altLang="zh-CN"/>
          </a:p>
        </p:txBody>
      </p:sp>
      <p:sp>
        <p:nvSpPr>
          <p:cNvPr id="11" name="圆角矩形 10"/>
          <p:cNvSpPr/>
          <p:nvPr/>
        </p:nvSpPr>
        <p:spPr>
          <a:xfrm>
            <a:off x="5654675" y="3441700"/>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t>ValueState</a:t>
            </a:r>
            <a:endParaRPr lang="en-US" altLang="zh-CN"/>
          </a:p>
        </p:txBody>
      </p:sp>
      <p:sp>
        <p:nvSpPr>
          <p:cNvPr id="12" name="圆角矩形 11"/>
          <p:cNvSpPr/>
          <p:nvPr/>
        </p:nvSpPr>
        <p:spPr>
          <a:xfrm>
            <a:off x="5654675" y="4195445"/>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t>ListState</a:t>
            </a:r>
            <a:endParaRPr lang="en-US" altLang="zh-CN"/>
          </a:p>
        </p:txBody>
      </p:sp>
      <p:sp>
        <p:nvSpPr>
          <p:cNvPr id="16" name="圆角矩形 15"/>
          <p:cNvSpPr/>
          <p:nvPr/>
        </p:nvSpPr>
        <p:spPr>
          <a:xfrm>
            <a:off x="5654675" y="4949190"/>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t>ReducingState</a:t>
            </a:r>
            <a:endParaRPr lang="en-US" altLang="zh-CN"/>
          </a:p>
        </p:txBody>
      </p:sp>
      <p:sp>
        <p:nvSpPr>
          <p:cNvPr id="17" name="圆角矩形 16"/>
          <p:cNvSpPr/>
          <p:nvPr/>
        </p:nvSpPr>
        <p:spPr>
          <a:xfrm>
            <a:off x="5654675" y="5702935"/>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t>MapState</a:t>
            </a:r>
            <a:endParaRPr lang="en-US" altLang="zh-CN"/>
          </a:p>
        </p:txBody>
      </p:sp>
      <p:sp>
        <p:nvSpPr>
          <p:cNvPr id="18" name="圆角矩形 17"/>
          <p:cNvSpPr/>
          <p:nvPr/>
        </p:nvSpPr>
        <p:spPr>
          <a:xfrm>
            <a:off x="7825740" y="4950460"/>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t>FoldingState</a:t>
            </a:r>
            <a:endParaRPr lang="en-US" altLang="zh-CN"/>
          </a:p>
        </p:txBody>
      </p:sp>
      <p:cxnSp>
        <p:nvCxnSpPr>
          <p:cNvPr id="19" name="曲线连接符 18"/>
          <p:cNvCxnSpPr>
            <a:stCxn id="9" idx="0"/>
            <a:endCxn id="11" idx="1"/>
          </p:cNvCxnSpPr>
          <p:nvPr/>
        </p:nvCxnSpPr>
        <p:spPr>
          <a:xfrm rot="16200000">
            <a:off x="4417060" y="3169285"/>
            <a:ext cx="690880" cy="178435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9" idx="2"/>
            <a:endCxn id="17" idx="1"/>
          </p:cNvCxnSpPr>
          <p:nvPr/>
        </p:nvCxnSpPr>
        <p:spPr>
          <a:xfrm rot="5400000" flipV="1">
            <a:off x="4441190" y="4763135"/>
            <a:ext cx="643255" cy="178435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10" idx="1"/>
          </p:cNvCxnSpPr>
          <p:nvPr/>
        </p:nvCxnSpPr>
        <p:spPr>
          <a:xfrm>
            <a:off x="4803775" y="2562225"/>
            <a:ext cx="73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825740" y="3441700"/>
            <a:ext cx="1866900" cy="5486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a:t>“</a:t>
            </a:r>
            <a:r>
              <a:rPr lang="zh-CN" altLang="en-US"/>
              <a:t>单值</a:t>
            </a:r>
            <a:r>
              <a:rPr lang="en-US" altLang="zh-CN"/>
              <a:t>”</a:t>
            </a:r>
            <a:r>
              <a:rPr lang="zh-CN" altLang="en-US"/>
              <a:t>更新</a:t>
            </a:r>
            <a:endParaRPr lang="zh-CN" altLang="en-US"/>
          </a:p>
        </p:txBody>
      </p:sp>
      <p:sp>
        <p:nvSpPr>
          <p:cNvPr id="23" name="圆角矩形 22"/>
          <p:cNvSpPr/>
          <p:nvPr/>
        </p:nvSpPr>
        <p:spPr>
          <a:xfrm>
            <a:off x="7825740" y="4195445"/>
            <a:ext cx="1866900" cy="5486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元素列表</a:t>
            </a:r>
            <a:endParaRPr lang="zh-CN" altLang="en-US"/>
          </a:p>
        </p:txBody>
      </p:sp>
      <p:sp>
        <p:nvSpPr>
          <p:cNvPr id="24" name="圆角矩形 23"/>
          <p:cNvSpPr/>
          <p:nvPr/>
        </p:nvSpPr>
        <p:spPr>
          <a:xfrm>
            <a:off x="10053955" y="4950460"/>
            <a:ext cx="1866900" cy="5486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聚合计算</a:t>
            </a:r>
            <a:endParaRPr lang="zh-CN" altLang="en-US"/>
          </a:p>
        </p:txBody>
      </p:sp>
      <p:sp>
        <p:nvSpPr>
          <p:cNvPr id="25" name="圆角矩形 24"/>
          <p:cNvSpPr/>
          <p:nvPr/>
        </p:nvSpPr>
        <p:spPr>
          <a:xfrm>
            <a:off x="7825740" y="5702935"/>
            <a:ext cx="1866900" cy="5486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a:t>KV</a:t>
            </a:r>
            <a:r>
              <a:rPr lang="zh-CN" altLang="en-US"/>
              <a:t>字典</a:t>
            </a:r>
            <a:endParaRPr lang="zh-CN" altLang="en-US"/>
          </a:p>
        </p:txBody>
      </p:sp>
      <p:cxnSp>
        <p:nvCxnSpPr>
          <p:cNvPr id="26" name="直接箭头连接符 25"/>
          <p:cNvCxnSpPr>
            <a:stCxn id="11" idx="3"/>
            <a:endCxn id="22" idx="1"/>
          </p:cNvCxnSpPr>
          <p:nvPr/>
        </p:nvCxnSpPr>
        <p:spPr>
          <a:xfrm>
            <a:off x="7521575" y="3716020"/>
            <a:ext cx="304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521575" y="4469765"/>
            <a:ext cx="304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9749790" y="5224780"/>
            <a:ext cx="304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521575" y="5977255"/>
            <a:ext cx="304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349739" y="57834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9952355" y="57848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6.3</a:t>
            </a:r>
            <a:r>
              <a:rPr lang="zh-CN" altLang="en-US" smtClean="0"/>
              <a:t>节 状态维护示例</a:t>
            </a:r>
            <a:endParaRPr lang="zh-CN" altLang="en-US" dirty="0" smtClean="0"/>
          </a:p>
        </p:txBody>
      </p:sp>
      <p:pic>
        <p:nvPicPr>
          <p:cNvPr id="2" name="图片 1" descr="flink_state"/>
          <p:cNvPicPr>
            <a:picLocks noChangeAspect="1"/>
          </p:cNvPicPr>
          <p:nvPr/>
        </p:nvPicPr>
        <p:blipFill>
          <a:blip r:embed="rId2"/>
          <a:stretch>
            <a:fillRect/>
          </a:stretch>
        </p:blipFill>
        <p:spPr>
          <a:xfrm>
            <a:off x="2375535" y="1990725"/>
            <a:ext cx="6514465" cy="44291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349739" y="578342"/>
            <a:ext cx="3311720" cy="521970"/>
          </a:xfrm>
          <a:prstGeom prst="rect">
            <a:avLst/>
          </a:prstGeom>
          <a:noFill/>
        </p:spPr>
        <p:txBody>
          <a:bodyPr wrap="square" rtlCol="0">
            <a:spAutoFit/>
          </a:bodyPr>
          <a:lstStyle/>
          <a:p>
            <a:r>
              <a:rPr lang="zh-CN" altLang="en-US" sz="2800" b="1">
                <a:solidFill>
                  <a:schemeClr val="bg1"/>
                </a:solidFill>
              </a:rPr>
              <a:t>第六</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9952355" y="57848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6.3</a:t>
            </a:r>
            <a:r>
              <a:rPr lang="zh-CN" altLang="en-US" smtClean="0"/>
              <a:t>节 检查点</a:t>
            </a:r>
            <a:endParaRPr lang="zh-CN" altLang="en-US" dirty="0" smtClean="0"/>
          </a:p>
        </p:txBody>
      </p:sp>
      <p:sp>
        <p:nvSpPr>
          <p:cNvPr id="7" name="圆角矩形 6"/>
          <p:cNvSpPr/>
          <p:nvPr/>
        </p:nvSpPr>
        <p:spPr>
          <a:xfrm>
            <a:off x="700405" y="3340100"/>
            <a:ext cx="1816100" cy="1054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400">
                <a:solidFill>
                  <a:schemeClr val="bg1"/>
                </a:solidFill>
                <a:effectLst>
                  <a:outerShdw blurRad="50800" dist="38100" dir="2700000" algn="tl" rotWithShape="0">
                    <a:prstClr val="black">
                      <a:alpha val="40000"/>
                    </a:prstClr>
                  </a:outerShdw>
                </a:effectLst>
              </a:rPr>
              <a:t>Checkpoint</a:t>
            </a:r>
            <a:endParaRPr lang="en-US" altLang="zh-CN" sz="2400">
              <a:solidFill>
                <a:schemeClr val="bg1"/>
              </a:solidFill>
              <a:effectLst>
                <a:outerShdw blurRad="50800" dist="38100" dir="2700000" algn="tl" rotWithShape="0">
                  <a:prstClr val="black">
                    <a:alpha val="40000"/>
                  </a:prstClr>
                </a:outerShdw>
              </a:effectLst>
            </a:endParaRPr>
          </a:p>
          <a:p>
            <a:pPr algn="ctr"/>
            <a:r>
              <a:rPr lang="zh-CN" altLang="en-US" sz="2400">
                <a:solidFill>
                  <a:schemeClr val="bg1"/>
                </a:solidFill>
                <a:effectLst>
                  <a:outerShdw blurRad="50800" dist="38100" dir="2700000" algn="tl" rotWithShape="0">
                    <a:prstClr val="black">
                      <a:alpha val="40000"/>
                    </a:prstClr>
                  </a:outerShdw>
                </a:effectLst>
              </a:rPr>
              <a:t>检查点</a:t>
            </a:r>
            <a:endParaRPr lang="zh-CN" altLang="en-US" sz="2400">
              <a:solidFill>
                <a:schemeClr val="bg1"/>
              </a:solidFill>
              <a:effectLst>
                <a:outerShdw blurRad="50800" dist="38100" dir="2700000" algn="tl" rotWithShape="0">
                  <a:prstClr val="black">
                    <a:alpha val="40000"/>
                  </a:prstClr>
                </a:outerShdw>
              </a:effectLst>
            </a:endParaRPr>
          </a:p>
        </p:txBody>
      </p:sp>
      <p:sp>
        <p:nvSpPr>
          <p:cNvPr id="11" name="圆角矩形 10"/>
          <p:cNvSpPr/>
          <p:nvPr/>
        </p:nvSpPr>
        <p:spPr>
          <a:xfrm>
            <a:off x="3241675" y="2235200"/>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t>分布式快照</a:t>
            </a:r>
            <a:endParaRPr lang="zh-CN" altLang="en-US"/>
          </a:p>
        </p:txBody>
      </p:sp>
      <p:sp>
        <p:nvSpPr>
          <p:cNvPr id="2" name="圆角矩形 1"/>
          <p:cNvSpPr/>
          <p:nvPr/>
        </p:nvSpPr>
        <p:spPr>
          <a:xfrm>
            <a:off x="3241675" y="3162300"/>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t>故障保存</a:t>
            </a:r>
            <a:endParaRPr lang="zh-CN" altLang="en-US"/>
          </a:p>
        </p:txBody>
      </p:sp>
      <p:sp>
        <p:nvSpPr>
          <p:cNvPr id="8" name="圆角矩形 7"/>
          <p:cNvSpPr/>
          <p:nvPr/>
        </p:nvSpPr>
        <p:spPr>
          <a:xfrm>
            <a:off x="3241675" y="5016500"/>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t>一致性语义</a:t>
            </a:r>
            <a:endParaRPr lang="zh-CN" altLang="en-US"/>
          </a:p>
        </p:txBody>
      </p:sp>
      <p:sp>
        <p:nvSpPr>
          <p:cNvPr id="9" name="圆角矩形 8"/>
          <p:cNvSpPr/>
          <p:nvPr/>
        </p:nvSpPr>
        <p:spPr>
          <a:xfrm>
            <a:off x="3241675" y="4089400"/>
            <a:ext cx="186690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t>数据重发</a:t>
            </a:r>
            <a:endParaRPr lang="zh-CN" altLang="en-US"/>
          </a:p>
        </p:txBody>
      </p:sp>
      <p:sp>
        <p:nvSpPr>
          <p:cNvPr id="10" name="左中括号 9"/>
          <p:cNvSpPr/>
          <p:nvPr/>
        </p:nvSpPr>
        <p:spPr>
          <a:xfrm>
            <a:off x="2619375" y="2355850"/>
            <a:ext cx="622300" cy="30226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pic>
        <p:nvPicPr>
          <p:cNvPr id="12" name="图片 11" descr="flink_checkpoint"/>
          <p:cNvPicPr>
            <a:picLocks noChangeAspect="1"/>
          </p:cNvPicPr>
          <p:nvPr/>
        </p:nvPicPr>
        <p:blipFill>
          <a:blip r:embed="rId2"/>
          <a:stretch>
            <a:fillRect/>
          </a:stretch>
        </p:blipFill>
        <p:spPr>
          <a:xfrm>
            <a:off x="5412105" y="2235200"/>
            <a:ext cx="6614795" cy="33591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349739" y="578342"/>
            <a:ext cx="3311720" cy="521970"/>
          </a:xfrm>
          <a:prstGeom prst="rect">
            <a:avLst/>
          </a:prstGeom>
          <a:noFill/>
        </p:spPr>
        <p:txBody>
          <a:bodyPr wrap="square" rtlCol="0">
            <a:spAutoFit/>
          </a:bodyPr>
          <a:lstStyle/>
          <a:p>
            <a:r>
              <a:rPr lang="zh-CN" altLang="en-US" sz="2800" b="1">
                <a:solidFill>
                  <a:schemeClr val="bg1"/>
                </a:solidFill>
              </a:rPr>
              <a:t>第七</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9952355" y="57848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7.1</a:t>
            </a:r>
            <a:r>
              <a:rPr lang="zh-CN" altLang="en-US" smtClean="0"/>
              <a:t>节 </a:t>
            </a:r>
            <a:r>
              <a:rPr lang="en-US" altLang="zh-CN" smtClean="0"/>
              <a:t>Flink</a:t>
            </a:r>
            <a:r>
              <a:rPr lang="zh-CN" altLang="en-US" smtClean="0"/>
              <a:t>流处理模型</a:t>
            </a:r>
            <a:r>
              <a:rPr lang="en-US" altLang="zh-CN" smtClean="0"/>
              <a:t>DAG</a:t>
            </a:r>
            <a:endParaRPr lang="en-US" altLang="zh-CN" dirty="0" smtClean="0"/>
          </a:p>
        </p:txBody>
      </p:sp>
      <p:sp>
        <p:nvSpPr>
          <p:cNvPr id="11" name="椭圆 10"/>
          <p:cNvSpPr/>
          <p:nvPr/>
        </p:nvSpPr>
        <p:spPr>
          <a:xfrm>
            <a:off x="548005" y="2621915"/>
            <a:ext cx="1237615" cy="1252220"/>
          </a:xfrm>
          <a:prstGeom prst="ellipse">
            <a:avLst/>
          </a:prstGeom>
          <a:effectLst/>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effectLst>
                  <a:outerShdw blurRad="50800" dist="38100" dir="2700000" algn="tl" rotWithShape="0">
                    <a:prstClr val="black">
                      <a:alpha val="40000"/>
                    </a:prstClr>
                  </a:outerShdw>
                </a:effectLst>
              </a:rPr>
              <a:t>source</a:t>
            </a:r>
            <a:endParaRPr lang="en-US" altLang="zh-CN">
              <a:effectLst>
                <a:outerShdw blurRad="50800" dist="38100" dir="2700000" algn="tl" rotWithShape="0">
                  <a:prstClr val="black">
                    <a:alpha val="40000"/>
                  </a:prstClr>
                </a:outerShdw>
              </a:effectLst>
            </a:endParaRPr>
          </a:p>
          <a:p>
            <a:pPr algn="ctr"/>
            <a:r>
              <a:rPr lang="zh-CN" altLang="zh-CN">
                <a:effectLst>
                  <a:outerShdw blurRad="50800" dist="38100" dir="2700000" algn="tl" rotWithShape="0">
                    <a:prstClr val="black">
                      <a:alpha val="40000"/>
                    </a:prstClr>
                  </a:outerShdw>
                </a:effectLst>
              </a:rPr>
              <a:t>数据源</a:t>
            </a:r>
            <a:endParaRPr lang="zh-CN" altLang="zh-CN">
              <a:effectLst>
                <a:outerShdw blurRad="50800" dist="38100" dir="2700000" algn="tl" rotWithShape="0">
                  <a:prstClr val="black">
                    <a:alpha val="40000"/>
                  </a:prstClr>
                </a:outerShdw>
              </a:effectLst>
            </a:endParaRPr>
          </a:p>
        </p:txBody>
      </p:sp>
      <p:sp>
        <p:nvSpPr>
          <p:cNvPr id="12" name="椭圆 11"/>
          <p:cNvSpPr/>
          <p:nvPr/>
        </p:nvSpPr>
        <p:spPr>
          <a:xfrm>
            <a:off x="2634615" y="4635500"/>
            <a:ext cx="1870710" cy="19602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effectLst>
                  <a:outerShdw blurRad="50800" dist="38100" dir="2700000" algn="tl" rotWithShape="0">
                    <a:prstClr val="black">
                      <a:alpha val="40000"/>
                    </a:prstClr>
                  </a:outerShdw>
                </a:effectLst>
              </a:rPr>
              <a:t>datastream</a:t>
            </a:r>
            <a:endParaRPr lang="en-US" altLang="zh-CN">
              <a:effectLst>
                <a:outerShdw blurRad="50800" dist="38100" dir="2700000" algn="tl" rotWithShape="0">
                  <a:prstClr val="black">
                    <a:alpha val="40000"/>
                  </a:prstClr>
                </a:outerShdw>
              </a:effectLst>
            </a:endParaRPr>
          </a:p>
          <a:p>
            <a:pPr algn="ctr"/>
            <a:r>
              <a:rPr lang="zh-CN" altLang="zh-CN">
                <a:effectLst>
                  <a:outerShdw blurRad="50800" dist="38100" dir="2700000" algn="tl" rotWithShape="0">
                    <a:prstClr val="black">
                      <a:alpha val="40000"/>
                    </a:prstClr>
                  </a:outerShdw>
                </a:effectLst>
              </a:rPr>
              <a:t>数据流</a:t>
            </a:r>
            <a:endParaRPr lang="zh-CN" altLang="zh-CN">
              <a:effectLst>
                <a:outerShdw blurRad="50800" dist="38100" dir="2700000" algn="tl" rotWithShape="0">
                  <a:prstClr val="black">
                    <a:alpha val="40000"/>
                  </a:prstClr>
                </a:outerShdw>
              </a:effectLst>
            </a:endParaRPr>
          </a:p>
        </p:txBody>
      </p:sp>
      <p:sp>
        <p:nvSpPr>
          <p:cNvPr id="14" name="椭圆 13"/>
          <p:cNvSpPr/>
          <p:nvPr/>
        </p:nvSpPr>
        <p:spPr>
          <a:xfrm>
            <a:off x="8714740" y="4763770"/>
            <a:ext cx="1237615" cy="12522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a:effectLst>
                  <a:outerShdw blurRad="50800" dist="38100" dir="2700000" algn="tl" rotWithShape="0">
                    <a:prstClr val="black">
                      <a:alpha val="40000"/>
                    </a:prstClr>
                  </a:outerShdw>
                </a:effectLst>
              </a:rPr>
              <a:t>sink</a:t>
            </a:r>
            <a:endParaRPr lang="en-US" altLang="zh-CN">
              <a:effectLst>
                <a:outerShdw blurRad="50800" dist="38100" dir="2700000" algn="tl" rotWithShape="0">
                  <a:prstClr val="black">
                    <a:alpha val="40000"/>
                  </a:prstClr>
                </a:outerShdw>
              </a:effectLst>
            </a:endParaRPr>
          </a:p>
          <a:p>
            <a:pPr algn="ctr"/>
            <a:r>
              <a:rPr lang="zh-CN" altLang="zh-CN">
                <a:effectLst>
                  <a:outerShdw blurRad="50800" dist="38100" dir="2700000" algn="tl" rotWithShape="0">
                    <a:prstClr val="black">
                      <a:alpha val="40000"/>
                    </a:prstClr>
                  </a:outerShdw>
                </a:effectLst>
              </a:rPr>
              <a:t>数据汇</a:t>
            </a:r>
            <a:endParaRPr lang="zh-CN" altLang="zh-CN">
              <a:effectLst>
                <a:outerShdw blurRad="50800" dist="38100" dir="2700000" algn="tl" rotWithShape="0">
                  <a:prstClr val="black">
                    <a:alpha val="40000"/>
                  </a:prstClr>
                </a:outerShdw>
              </a:effectLst>
            </a:endParaRPr>
          </a:p>
        </p:txBody>
      </p:sp>
      <p:sp>
        <p:nvSpPr>
          <p:cNvPr id="15" name="椭圆 14"/>
          <p:cNvSpPr/>
          <p:nvPr/>
        </p:nvSpPr>
        <p:spPr>
          <a:xfrm>
            <a:off x="2635885" y="2267903"/>
            <a:ext cx="1870710" cy="19602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effectLst>
                  <a:outerShdw blurRad="50800" dist="38100" dir="2700000" algn="tl" rotWithShape="0">
                    <a:prstClr val="black">
                      <a:alpha val="40000"/>
                    </a:prstClr>
                  </a:outerShdw>
                </a:effectLst>
              </a:rPr>
              <a:t>datastream</a:t>
            </a:r>
            <a:endParaRPr lang="en-US" altLang="zh-CN">
              <a:effectLst>
                <a:outerShdw blurRad="50800" dist="38100" dir="2700000" algn="tl" rotWithShape="0">
                  <a:prstClr val="black">
                    <a:alpha val="40000"/>
                  </a:prstClr>
                </a:outerShdw>
              </a:effectLst>
            </a:endParaRPr>
          </a:p>
          <a:p>
            <a:pPr algn="ctr"/>
            <a:r>
              <a:rPr lang="zh-CN" altLang="zh-CN">
                <a:effectLst>
                  <a:outerShdw blurRad="50800" dist="38100" dir="2700000" algn="tl" rotWithShape="0">
                    <a:prstClr val="black">
                      <a:alpha val="40000"/>
                    </a:prstClr>
                  </a:outerShdw>
                </a:effectLst>
              </a:rPr>
              <a:t>数据流</a:t>
            </a:r>
            <a:endParaRPr lang="zh-CN" altLang="zh-CN">
              <a:effectLst>
                <a:outerShdw blurRad="50800" dist="38100" dir="2700000" algn="tl" rotWithShape="0">
                  <a:prstClr val="black">
                    <a:alpha val="40000"/>
                  </a:prstClr>
                </a:outerShdw>
              </a:effectLst>
            </a:endParaRPr>
          </a:p>
        </p:txBody>
      </p:sp>
      <p:sp>
        <p:nvSpPr>
          <p:cNvPr id="16" name="文本框 15"/>
          <p:cNvSpPr txBox="1"/>
          <p:nvPr/>
        </p:nvSpPr>
        <p:spPr>
          <a:xfrm>
            <a:off x="8194675" y="2145665"/>
            <a:ext cx="2278380" cy="368300"/>
          </a:xfrm>
          <a:prstGeom prst="rect">
            <a:avLst/>
          </a:prstGeom>
          <a:noFill/>
        </p:spPr>
        <p:txBody>
          <a:bodyPr wrap="square" rtlCol="0">
            <a:spAutoFit/>
          </a:bodyPr>
          <a:p>
            <a:r>
              <a:rPr lang="zh-CN" altLang="en-US" i="1">
                <a:latin typeface="微软雅黑" panose="020B0503020204020204" charset="-122"/>
                <a:ea typeface="微软雅黑" panose="020B0503020204020204" charset="-122"/>
                <a:cs typeface="微软雅黑" panose="020B0503020204020204" charset="-122"/>
              </a:rPr>
              <a:t>逻辑计算模型</a:t>
            </a:r>
            <a:r>
              <a:rPr lang="en-US" altLang="zh-CN" i="1">
                <a:latin typeface="微软雅黑" panose="020B0503020204020204" charset="-122"/>
                <a:ea typeface="微软雅黑" panose="020B0503020204020204" charset="-122"/>
                <a:cs typeface="微软雅黑" panose="020B0503020204020204" charset="-122"/>
              </a:rPr>
              <a:t>DAG</a:t>
            </a:r>
            <a:endParaRPr lang="en-US" altLang="zh-CN" i="1">
              <a:latin typeface="微软雅黑" panose="020B0503020204020204" charset="-122"/>
              <a:ea typeface="微软雅黑" panose="020B0503020204020204" charset="-122"/>
              <a:cs typeface="微软雅黑" panose="020B0503020204020204" charset="-122"/>
            </a:endParaRPr>
          </a:p>
        </p:txBody>
      </p:sp>
      <p:cxnSp>
        <p:nvCxnSpPr>
          <p:cNvPr id="17" name="直接箭头连接符 16"/>
          <p:cNvCxnSpPr>
            <a:stCxn id="11" idx="6"/>
            <a:endCxn id="15" idx="2"/>
          </p:cNvCxnSpPr>
          <p:nvPr/>
        </p:nvCxnSpPr>
        <p:spPr>
          <a:xfrm>
            <a:off x="1785620" y="3248025"/>
            <a:ext cx="85026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1" idx="4"/>
            <a:endCxn id="12" idx="2"/>
          </p:cNvCxnSpPr>
          <p:nvPr/>
        </p:nvCxnSpPr>
        <p:spPr>
          <a:xfrm rot="5400000" flipV="1">
            <a:off x="1029970" y="4011295"/>
            <a:ext cx="1741805" cy="14674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5297805" y="3345498"/>
            <a:ext cx="1870710" cy="19602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effectLst>
                  <a:outerShdw blurRad="50800" dist="38100" dir="2700000" algn="tl" rotWithShape="0">
                    <a:prstClr val="black">
                      <a:alpha val="40000"/>
                    </a:prstClr>
                  </a:outerShdw>
                </a:effectLst>
              </a:rPr>
              <a:t>datastream</a:t>
            </a:r>
            <a:endParaRPr lang="en-US" altLang="zh-CN">
              <a:effectLst>
                <a:outerShdw blurRad="50800" dist="38100" dir="2700000" algn="tl" rotWithShape="0">
                  <a:prstClr val="black">
                    <a:alpha val="40000"/>
                  </a:prstClr>
                </a:outerShdw>
              </a:effectLst>
            </a:endParaRPr>
          </a:p>
          <a:p>
            <a:pPr algn="ctr"/>
            <a:r>
              <a:rPr lang="zh-CN" altLang="zh-CN">
                <a:effectLst>
                  <a:outerShdw blurRad="50800" dist="38100" dir="2700000" algn="tl" rotWithShape="0">
                    <a:prstClr val="black">
                      <a:alpha val="40000"/>
                    </a:prstClr>
                  </a:outerShdw>
                </a:effectLst>
              </a:rPr>
              <a:t>数据流</a:t>
            </a:r>
            <a:endParaRPr lang="zh-CN" altLang="zh-CN">
              <a:effectLst>
                <a:outerShdw blurRad="50800" dist="38100" dir="2700000" algn="tl" rotWithShape="0">
                  <a:prstClr val="black">
                    <a:alpha val="40000"/>
                  </a:prstClr>
                </a:outerShdw>
              </a:effectLst>
            </a:endParaRPr>
          </a:p>
        </p:txBody>
      </p:sp>
      <p:cxnSp>
        <p:nvCxnSpPr>
          <p:cNvPr id="22" name="肘形连接符 21"/>
          <p:cNvCxnSpPr>
            <a:stCxn id="12" idx="6"/>
            <a:endCxn id="20" idx="4"/>
          </p:cNvCxnSpPr>
          <p:nvPr/>
        </p:nvCxnSpPr>
        <p:spPr>
          <a:xfrm flipV="1">
            <a:off x="4505325" y="5306060"/>
            <a:ext cx="1727835" cy="3098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5" idx="6"/>
            <a:endCxn id="20" idx="0"/>
          </p:cNvCxnSpPr>
          <p:nvPr/>
        </p:nvCxnSpPr>
        <p:spPr>
          <a:xfrm>
            <a:off x="4506595" y="3248025"/>
            <a:ext cx="1726565" cy="977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0" idx="6"/>
            <a:endCxn id="14" idx="0"/>
          </p:cNvCxnSpPr>
          <p:nvPr/>
        </p:nvCxnSpPr>
        <p:spPr>
          <a:xfrm>
            <a:off x="7168515" y="4325620"/>
            <a:ext cx="2165350" cy="4381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892550" y="4267200"/>
            <a:ext cx="1297305" cy="368300"/>
          </a:xfrm>
          <a:prstGeom prst="rect">
            <a:avLst/>
          </a:prstGeom>
          <a:noFill/>
        </p:spPr>
        <p:txBody>
          <a:bodyPr wrap="square" rtlCol="0">
            <a:spAutoFit/>
          </a:bodyPr>
          <a:p>
            <a:r>
              <a:rPr lang="en-US" altLang="zh-CN"/>
              <a:t>operation</a:t>
            </a:r>
            <a:endParaRPr lang="en-US" altLang="zh-CN"/>
          </a:p>
        </p:txBody>
      </p:sp>
      <p:sp>
        <p:nvSpPr>
          <p:cNvPr id="26" name="文本框 25"/>
          <p:cNvSpPr txBox="1"/>
          <p:nvPr/>
        </p:nvSpPr>
        <p:spPr>
          <a:xfrm>
            <a:off x="1562100" y="4267200"/>
            <a:ext cx="1297305" cy="368300"/>
          </a:xfrm>
          <a:prstGeom prst="rect">
            <a:avLst/>
          </a:prstGeom>
          <a:noFill/>
        </p:spPr>
        <p:txBody>
          <a:bodyPr wrap="square" rtlCol="0">
            <a:spAutoFit/>
          </a:bodyPr>
          <a:p>
            <a:r>
              <a:rPr lang="en-US" altLang="zh-CN"/>
              <a:t>operation</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349739" y="578342"/>
            <a:ext cx="3311720" cy="521970"/>
          </a:xfrm>
          <a:prstGeom prst="rect">
            <a:avLst/>
          </a:prstGeom>
          <a:noFill/>
        </p:spPr>
        <p:txBody>
          <a:bodyPr wrap="square" rtlCol="0">
            <a:spAutoFit/>
          </a:bodyPr>
          <a:lstStyle/>
          <a:p>
            <a:r>
              <a:rPr lang="zh-CN" altLang="en-US" sz="2800" b="1">
                <a:solidFill>
                  <a:schemeClr val="bg1"/>
                </a:solidFill>
              </a:rPr>
              <a:t>第七</a:t>
            </a:r>
            <a:r>
              <a:rPr lang="zh-CN" altLang="en-US" sz="2800" b="1" smtClean="0">
                <a:solidFill>
                  <a:schemeClr val="bg1"/>
                </a:solidFill>
              </a:rPr>
              <a:t>章 </a:t>
            </a:r>
            <a:r>
              <a:rPr lang="en-US" altLang="zh-CN" sz="2800" b="1" smtClean="0">
                <a:solidFill>
                  <a:schemeClr val="bg1"/>
                </a:solidFill>
              </a:rPr>
              <a:t>Flink</a:t>
            </a:r>
            <a:r>
              <a:rPr lang="zh-CN" altLang="en-US" sz="2800" b="1" smtClean="0">
                <a:solidFill>
                  <a:schemeClr val="bg1"/>
                </a:solidFill>
              </a:rPr>
              <a:t>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9952355" y="578485"/>
            <a:ext cx="1646555" cy="770890"/>
          </a:xfrm>
          <a:prstGeom prst="rect">
            <a:avLst/>
          </a:prstGeom>
        </p:spPr>
      </p:pic>
      <p:sp>
        <p:nvSpPr>
          <p:cNvPr id="27" name="矩形 26"/>
          <p:cNvSpPr/>
          <p:nvPr/>
        </p:nvSpPr>
        <p:spPr>
          <a:xfrm>
            <a:off x="-2" y="1477936"/>
            <a:ext cx="2936633"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7.2 </a:t>
            </a:r>
            <a:r>
              <a:rPr lang="zh-CN" altLang="en-US" smtClean="0"/>
              <a:t>节 上下文环境</a:t>
            </a:r>
            <a:endParaRPr lang="zh-CN" altLang="en-US" dirty="0" smtClean="0"/>
          </a:p>
        </p:txBody>
      </p:sp>
      <p:sp>
        <p:nvSpPr>
          <p:cNvPr id="7" name="平行四边形 6"/>
          <p:cNvSpPr/>
          <p:nvPr/>
        </p:nvSpPr>
        <p:spPr>
          <a:xfrm>
            <a:off x="349885" y="3338195"/>
            <a:ext cx="1192530" cy="110172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Client</a:t>
            </a:r>
            <a:endParaRPr lang="en-US" altLang="zh-CN"/>
          </a:p>
        </p:txBody>
      </p:sp>
      <p:pic>
        <p:nvPicPr>
          <p:cNvPr id="8" name="图片 7" descr="OIP"/>
          <p:cNvPicPr>
            <a:picLocks noChangeAspect="1"/>
          </p:cNvPicPr>
          <p:nvPr/>
        </p:nvPicPr>
        <p:blipFill>
          <a:blip r:embed="rId2"/>
          <a:stretch>
            <a:fillRect/>
          </a:stretch>
        </p:blipFill>
        <p:spPr>
          <a:xfrm>
            <a:off x="2427605" y="3126740"/>
            <a:ext cx="2447925" cy="1524000"/>
          </a:xfrm>
          <a:prstGeom prst="rect">
            <a:avLst/>
          </a:prstGeom>
        </p:spPr>
      </p:pic>
      <p:cxnSp>
        <p:nvCxnSpPr>
          <p:cNvPr id="9" name="直接箭头连接符 8"/>
          <p:cNvCxnSpPr/>
          <p:nvPr/>
        </p:nvCxnSpPr>
        <p:spPr>
          <a:xfrm flipV="1">
            <a:off x="1676400" y="3888740"/>
            <a:ext cx="10229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07255" y="2145665"/>
            <a:ext cx="6428740" cy="3969385"/>
          </a:xfrm>
          <a:prstGeom prst="rect">
            <a:avLst/>
          </a:prstGeom>
          <a:noFill/>
        </p:spPr>
        <p:txBody>
          <a:bodyPr wrap="square" rtlCol="0">
            <a:spAutoFit/>
          </a:bodyPr>
          <a:p>
            <a:r>
              <a:rPr lang="zh-CN" altLang="en-US"/>
              <a:t>//构建flink批处理上下文对象</a:t>
            </a:r>
            <a:endParaRPr lang="zh-CN" altLang="en-US"/>
          </a:p>
          <a:p>
            <a:r>
              <a:rPr lang="en-US" altLang="zh-CN"/>
              <a:t>val </a:t>
            </a:r>
            <a:r>
              <a:rPr lang="zh-CN" altLang="en-US"/>
              <a:t>env = StreamExecutionEnvironment.getExecutionEnvironment</a:t>
            </a:r>
            <a:endParaRPr lang="zh-CN" altLang="en-US"/>
          </a:p>
          <a:p>
            <a:endParaRPr lang="zh-CN" altLang="en-US"/>
          </a:p>
          <a:p>
            <a:r>
              <a:rPr lang="zh-CN" altLang="en-US"/>
              <a:t>//设置执行并行度</a:t>
            </a:r>
            <a:endParaRPr lang="zh-CN" altLang="en-US"/>
          </a:p>
          <a:p>
            <a:r>
              <a:rPr lang="zh-CN" altLang="en-US"/>
              <a:t>env.setParallelism(QRealTimeConstant.DEF_LOCAL_PARALLELISM)</a:t>
            </a:r>
            <a:endParaRPr lang="zh-CN" altLang="en-US"/>
          </a:p>
          <a:p>
            <a:endParaRPr lang="zh-CN" altLang="en-US"/>
          </a:p>
          <a:p>
            <a:r>
              <a:rPr lang="zh-CN" altLang="en-US"/>
              <a:t>//开启checkpoint</a:t>
            </a:r>
            <a:endParaRPr lang="zh-CN" altLang="en-US"/>
          </a:p>
          <a:p>
            <a:r>
              <a:rPr lang="zh-CN" altLang="en-US"/>
              <a:t>env.enableCheckpointing(checkPointInterval, CheckpointingMode.EXACTLY_ONCE)</a:t>
            </a:r>
            <a:endParaRPr lang="zh-CN" altLang="en-US"/>
          </a:p>
          <a:p>
            <a:endParaRPr lang="zh-CN" altLang="en-US"/>
          </a:p>
          <a:p>
            <a:r>
              <a:rPr lang="zh-CN" altLang="en-US"/>
              <a:t>//flink服务重启机制</a:t>
            </a:r>
            <a:endParaRPr lang="zh-CN" altLang="en-US"/>
          </a:p>
          <a:p>
            <a:r>
              <a:rPr lang="zh-CN" altLang="en-US"/>
              <a:t>env.setRestartStrategy(RestartStrategies.fixedDelayRestart(QRealTimeConstant.RESTART_ATTEMPTS,QRealTimeConstant.RESTART_DELAY_BETWEEN_ATTEMPTS))</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7.3.1 </a:t>
            </a:r>
            <a:r>
              <a:rPr lang="zh-CN" altLang="en-US" smtClean="0"/>
              <a:t>节 实时数据</a:t>
            </a:r>
            <a:r>
              <a:rPr lang="en-US" altLang="zh-CN" smtClean="0"/>
              <a:t>ETL</a:t>
            </a:r>
            <a:endParaRPr lang="en-US" altLang="zh-CN" dirty="0" smtClean="0"/>
          </a:p>
        </p:txBody>
      </p:sp>
      <p:pic>
        <p:nvPicPr>
          <p:cNvPr id="3" name="图片 2" descr="flink_operator"/>
          <p:cNvPicPr>
            <a:picLocks noChangeAspect="1"/>
          </p:cNvPicPr>
          <p:nvPr/>
        </p:nvPicPr>
        <p:blipFill>
          <a:blip r:embed="rId2"/>
          <a:stretch>
            <a:fillRect/>
          </a:stretch>
        </p:blipFill>
        <p:spPr>
          <a:xfrm>
            <a:off x="2429510" y="1863725"/>
            <a:ext cx="8096885" cy="455422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7.3.2 </a:t>
            </a:r>
            <a:r>
              <a:rPr lang="zh-CN" altLang="en-US" smtClean="0"/>
              <a:t>节 实时数据</a:t>
            </a:r>
            <a:r>
              <a:rPr lang="en-US" altLang="zh-CN" smtClean="0"/>
              <a:t>ETL</a:t>
            </a:r>
            <a:endParaRPr lang="en-US" altLang="zh-CN" dirty="0" smtClean="0"/>
          </a:p>
        </p:txBody>
      </p:sp>
      <p:sp>
        <p:nvSpPr>
          <p:cNvPr id="2" name="文本框 1"/>
          <p:cNvSpPr txBox="1"/>
          <p:nvPr/>
        </p:nvSpPr>
        <p:spPr>
          <a:xfrm>
            <a:off x="444500" y="2051050"/>
            <a:ext cx="3175000" cy="4615815"/>
          </a:xfrm>
          <a:prstGeom prst="rect">
            <a:avLst/>
          </a:prstGeom>
          <a:noFill/>
        </p:spPr>
        <p:txBody>
          <a:bodyPr wrap="square" rtlCol="0">
            <a:spAutoFit/>
          </a:bodyPr>
          <a:p>
            <a:r>
              <a:rPr lang="zh-CN" altLang="en-US" sz="1400"/>
              <a:t>用户页面浏览日志（原始数据）：</a:t>
            </a:r>
            <a:endParaRPr lang="zh-CN" altLang="en-US" sz="1400"/>
          </a:p>
          <a:p>
            <a:r>
              <a:rPr lang="zh-CN" altLang="en-US" sz="1400"/>
              <a:t>{</a:t>
            </a:r>
            <a:endParaRPr lang="zh-CN" altLang="en-US" sz="1400"/>
          </a:p>
          <a:p>
            <a:r>
              <a:rPr lang="zh-CN" altLang="en-US" sz="1400"/>
              <a:t>    "os": "1",</a:t>
            </a:r>
            <a:endParaRPr lang="zh-CN" altLang="en-US" sz="1400"/>
          </a:p>
          <a:p>
            <a:r>
              <a:rPr lang="zh-CN" altLang="en-US" sz="1400"/>
              <a:t>    "lonitude": "115.27267",</a:t>
            </a:r>
            <a:endParaRPr lang="zh-CN" altLang="en-US" sz="1400"/>
          </a:p>
          <a:p>
            <a:r>
              <a:rPr lang="zh-CN" altLang="en-US" sz="1400"/>
              <a:t>    "userRegion": "130533",</a:t>
            </a:r>
            <a:endParaRPr lang="zh-CN" altLang="en-US" sz="1400"/>
          </a:p>
          <a:p>
            <a:r>
              <a:rPr lang="zh-CN" altLang="en-US" sz="1400"/>
              <a:t>    "latitude": "36.90133",</a:t>
            </a:r>
            <a:endParaRPr lang="zh-CN" altLang="en-US" sz="1400"/>
          </a:p>
          <a:p>
            <a:r>
              <a:rPr lang="zh-CN" altLang="en-US" sz="1400"/>
              <a:t>    "eventType": "01",</a:t>
            </a:r>
            <a:endParaRPr lang="zh-CN" altLang="en-US" sz="1400"/>
          </a:p>
          <a:p>
            <a:r>
              <a:rPr lang="zh-CN" altLang="en-US" sz="1400"/>
              <a:t>    "userID": "85662",</a:t>
            </a:r>
            <a:endParaRPr lang="zh-CN" altLang="en-US" sz="1400"/>
          </a:p>
          <a:p>
            <a:r>
              <a:rPr lang="zh-CN" altLang="en-US" sz="1400"/>
              <a:t>    "sid": "20200103153500jdjqx",</a:t>
            </a:r>
            <a:endParaRPr lang="zh-CN" altLang="en-US" sz="1400"/>
          </a:p>
          <a:p>
            <a:r>
              <a:rPr lang="zh-CN" altLang="en-US" sz="1400"/>
              <a:t>    "manufacturer": "09",</a:t>
            </a:r>
            <a:endParaRPr lang="zh-CN" altLang="en-US" sz="1400"/>
          </a:p>
          <a:p>
            <a:r>
              <a:rPr lang="zh-CN" altLang="en-US" sz="1400"/>
              <a:t>    "duration": "38",</a:t>
            </a:r>
            <a:endParaRPr lang="zh-CN" altLang="en-US" sz="1400"/>
          </a:p>
          <a:p>
            <a:r>
              <a:rPr lang="zh-CN" altLang="en-US" sz="1400"/>
              <a:t>    "ct": "1578036900000",</a:t>
            </a:r>
            <a:endParaRPr lang="zh-CN" altLang="en-US" sz="1400"/>
          </a:p>
          <a:p>
            <a:r>
              <a:rPr lang="zh-CN" altLang="en-US" sz="1400"/>
              <a:t>    "carrier": "3",</a:t>
            </a:r>
            <a:endParaRPr lang="zh-CN" altLang="en-US" sz="1400"/>
          </a:p>
          <a:p>
            <a:r>
              <a:rPr lang="zh-CN" altLang="en-US" sz="1400"/>
              <a:t>    "userRegionIP": "27.32.4.174",</a:t>
            </a:r>
            <a:endParaRPr lang="zh-CN" altLang="en-US" sz="1400"/>
          </a:p>
          <a:p>
            <a:r>
              <a:rPr lang="zh-CN" altLang="en-US" sz="1400"/>
              <a:t>    "userDeviceType": "9",</a:t>
            </a:r>
            <a:endParaRPr lang="zh-CN" altLang="en-US" sz="1400"/>
          </a:p>
          <a:p>
            <a:r>
              <a:rPr lang="zh-CN" altLang="en-US" sz="1400"/>
              <a:t>    "KAFKA_ID": "a4hm6akmmj",</a:t>
            </a:r>
            <a:endParaRPr lang="zh-CN" altLang="en-US" sz="1400"/>
          </a:p>
          <a:p>
            <a:r>
              <a:rPr lang="zh-CN" altLang="en-US" sz="1400"/>
              <a:t>    "action": "08",</a:t>
            </a:r>
            <a:endParaRPr lang="zh-CN" altLang="en-US" sz="1400"/>
          </a:p>
          <a:p>
            <a:r>
              <a:rPr lang="zh-CN" altLang="en-US" sz="1400"/>
              <a:t>    "userDevice": "51822",</a:t>
            </a:r>
            <a:endParaRPr lang="zh-CN" altLang="en-US" sz="1400"/>
          </a:p>
          <a:p>
            <a:r>
              <a:rPr lang="zh-CN" altLang="en-US" sz="1400"/>
              <a:t>    "networkType": "1",</a:t>
            </a:r>
            <a:endParaRPr lang="zh-CN" altLang="en-US" sz="1400"/>
          </a:p>
          <a:p>
            <a:r>
              <a:rPr lang="zh-CN" altLang="en-US" sz="1400"/>
              <a:t>    "exts": "{"targetID":"P1"}"</a:t>
            </a:r>
            <a:endParaRPr lang="zh-CN" altLang="en-US" sz="1400"/>
          </a:p>
          <a:p>
            <a:r>
              <a:rPr lang="zh-CN" altLang="en-US" sz="1400"/>
              <a:t>}</a:t>
            </a:r>
            <a:endParaRPr lang="zh-CN" altLang="en-US" sz="1400"/>
          </a:p>
        </p:txBody>
      </p:sp>
      <p:grpSp>
        <p:nvGrpSpPr>
          <p:cNvPr id="30" name="组合 29"/>
          <p:cNvGrpSpPr/>
          <p:nvPr/>
        </p:nvGrpSpPr>
        <p:grpSpPr>
          <a:xfrm>
            <a:off x="3428365" y="2870835"/>
            <a:ext cx="4247515" cy="2263140"/>
            <a:chOff x="8879" y="4180"/>
            <a:chExt cx="8469" cy="4704"/>
          </a:xfrm>
        </p:grpSpPr>
        <p:sp>
          <p:nvSpPr>
            <p:cNvPr id="5" name="圆角矩形 4"/>
            <p:cNvSpPr/>
            <p:nvPr/>
          </p:nvSpPr>
          <p:spPr>
            <a:xfrm>
              <a:off x="8879" y="4180"/>
              <a:ext cx="3000" cy="15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原始数据</a:t>
              </a:r>
              <a:endParaRPr lang="zh-CN" altLang="en-US"/>
            </a:p>
          </p:txBody>
        </p:sp>
        <p:sp>
          <p:nvSpPr>
            <p:cNvPr id="8" name="圆角矩形 7"/>
            <p:cNvSpPr/>
            <p:nvPr/>
          </p:nvSpPr>
          <p:spPr>
            <a:xfrm>
              <a:off x="8879" y="7364"/>
              <a:ext cx="3000" cy="15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事实数据</a:t>
              </a:r>
              <a:endParaRPr lang="zh-CN" altLang="en-US"/>
            </a:p>
          </p:txBody>
        </p:sp>
        <p:sp>
          <p:nvSpPr>
            <p:cNvPr id="26" name="圆角矩形 25"/>
            <p:cNvSpPr/>
            <p:nvPr/>
          </p:nvSpPr>
          <p:spPr>
            <a:xfrm>
              <a:off x="12990" y="4482"/>
              <a:ext cx="4359" cy="428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 name="圆角矩形 15"/>
            <p:cNvSpPr/>
            <p:nvPr/>
          </p:nvSpPr>
          <p:spPr>
            <a:xfrm>
              <a:off x="13679" y="4980"/>
              <a:ext cx="3000" cy="72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去噪</a:t>
              </a:r>
              <a:endParaRPr lang="zh-CN" altLang="en-US"/>
            </a:p>
          </p:txBody>
        </p:sp>
        <p:sp>
          <p:nvSpPr>
            <p:cNvPr id="21" name="圆角矩形 20"/>
            <p:cNvSpPr/>
            <p:nvPr/>
          </p:nvSpPr>
          <p:spPr>
            <a:xfrm>
              <a:off x="13679" y="6172"/>
              <a:ext cx="3000" cy="72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规范</a:t>
              </a:r>
              <a:endParaRPr lang="zh-CN" altLang="en-US"/>
            </a:p>
          </p:txBody>
        </p:sp>
        <p:sp>
          <p:nvSpPr>
            <p:cNvPr id="24" name="圆角矩形 23"/>
            <p:cNvSpPr/>
            <p:nvPr/>
          </p:nvSpPr>
          <p:spPr>
            <a:xfrm>
              <a:off x="13679" y="7364"/>
              <a:ext cx="3000" cy="72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拆分</a:t>
              </a:r>
              <a:endParaRPr lang="zh-CN" altLang="en-US"/>
            </a:p>
          </p:txBody>
        </p:sp>
        <p:cxnSp>
          <p:nvCxnSpPr>
            <p:cNvPr id="27" name="肘形连接符 26"/>
            <p:cNvCxnSpPr>
              <a:stCxn id="5" idx="0"/>
              <a:endCxn id="26" idx="0"/>
            </p:cNvCxnSpPr>
            <p:nvPr/>
          </p:nvCxnSpPr>
          <p:spPr>
            <a:xfrm rot="16200000" flipH="1">
              <a:off x="12624" y="1936"/>
              <a:ext cx="302" cy="4791"/>
            </a:xfrm>
            <a:prstGeom prst="bentConnector3">
              <a:avLst>
                <a:gd name="adj1" fmla="val -1243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2"/>
              <a:endCxn id="8" idx="2"/>
            </p:cNvCxnSpPr>
            <p:nvPr/>
          </p:nvCxnSpPr>
          <p:spPr>
            <a:xfrm rot="5400000">
              <a:off x="12714" y="6428"/>
              <a:ext cx="120" cy="4791"/>
            </a:xfrm>
            <a:prstGeom prst="bentConnector3">
              <a:avLst>
                <a:gd name="adj1" fmla="val 41208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8267700" y="2051050"/>
            <a:ext cx="3175000" cy="4399915"/>
          </a:xfrm>
          <a:prstGeom prst="rect">
            <a:avLst/>
          </a:prstGeom>
          <a:noFill/>
        </p:spPr>
        <p:txBody>
          <a:bodyPr wrap="square" rtlCol="0">
            <a:spAutoFit/>
          </a:bodyPr>
          <a:p>
            <a:r>
              <a:rPr lang="zh-CN" altLang="en-US" sz="1400"/>
              <a:t>用户页面浏览日志</a:t>
            </a:r>
            <a:r>
              <a:rPr lang="en-US" altLang="zh-CN" sz="1400"/>
              <a:t>(</a:t>
            </a:r>
            <a:r>
              <a:rPr lang="zh-CN" altLang="en-US" sz="1400"/>
              <a:t>事实数据</a:t>
            </a:r>
            <a:r>
              <a:rPr lang="en-US" altLang="zh-CN" sz="1400"/>
              <a:t>)</a:t>
            </a:r>
            <a:r>
              <a:rPr lang="zh-CN" altLang="en-US" sz="1400"/>
              <a:t>：</a:t>
            </a:r>
            <a:endParaRPr lang="zh-CN" altLang="en-US" sz="1400"/>
          </a:p>
          <a:p>
            <a:r>
              <a:rPr lang="zh-CN" altLang="en-US" sz="1400"/>
              <a:t>{</a:t>
            </a:r>
            <a:endParaRPr lang="zh-CN" altLang="en-US" sz="1400"/>
          </a:p>
          <a:p>
            <a:r>
              <a:rPr lang="zh-CN" altLang="en-US" sz="1400"/>
              <a:t>    "os": "1",</a:t>
            </a:r>
            <a:endParaRPr lang="zh-CN" altLang="en-US" sz="1400"/>
          </a:p>
          <a:p>
            <a:r>
              <a:rPr lang="zh-CN" altLang="en-US" sz="1400"/>
              <a:t>    "lonitude": "115.27267",</a:t>
            </a:r>
            <a:endParaRPr lang="zh-CN" altLang="en-US" sz="1400"/>
          </a:p>
          <a:p>
            <a:r>
              <a:rPr lang="zh-CN" altLang="en-US" sz="1400"/>
              <a:t>    "userRegion": "130533",</a:t>
            </a:r>
            <a:endParaRPr lang="zh-CN" altLang="en-US" sz="1400"/>
          </a:p>
          <a:p>
            <a:r>
              <a:rPr lang="zh-CN" altLang="en-US" sz="1400"/>
              <a:t>    "latitude": "36.90133",</a:t>
            </a:r>
            <a:endParaRPr lang="zh-CN" altLang="en-US" sz="1400"/>
          </a:p>
          <a:p>
            <a:r>
              <a:rPr lang="zh-CN" altLang="en-US" sz="1400"/>
              <a:t>    "eventType": "01",</a:t>
            </a:r>
            <a:endParaRPr lang="zh-CN" altLang="en-US" sz="1400"/>
          </a:p>
          <a:p>
            <a:r>
              <a:rPr lang="zh-CN" altLang="en-US" sz="1400"/>
              <a:t>    "userID": "85662",</a:t>
            </a:r>
            <a:endParaRPr lang="zh-CN" altLang="en-US" sz="1400"/>
          </a:p>
          <a:p>
            <a:r>
              <a:rPr lang="zh-CN" altLang="en-US" sz="1400"/>
              <a:t>    "sid": "20200103153500jdjqx",</a:t>
            </a:r>
            <a:endParaRPr lang="zh-CN" altLang="en-US" sz="1400"/>
          </a:p>
          <a:p>
            <a:r>
              <a:rPr lang="zh-CN" altLang="en-US" sz="1400"/>
              <a:t>    "manufacturer": "09",</a:t>
            </a:r>
            <a:endParaRPr lang="zh-CN" altLang="en-US" sz="1400"/>
          </a:p>
          <a:p>
            <a:r>
              <a:rPr lang="zh-CN" altLang="en-US" sz="1400"/>
              <a:t>    "duration": "38",</a:t>
            </a:r>
            <a:endParaRPr lang="zh-CN" altLang="en-US" sz="1400"/>
          </a:p>
          <a:p>
            <a:r>
              <a:rPr lang="zh-CN" altLang="en-US" sz="1400"/>
              <a:t>    "ct": "1578036900000",</a:t>
            </a:r>
            <a:endParaRPr lang="zh-CN" altLang="en-US" sz="1400"/>
          </a:p>
          <a:p>
            <a:r>
              <a:rPr lang="zh-CN" altLang="en-US" sz="1400"/>
              <a:t>    "carrier": "3",</a:t>
            </a:r>
            <a:endParaRPr lang="zh-CN" altLang="en-US" sz="1400"/>
          </a:p>
          <a:p>
            <a:r>
              <a:rPr lang="zh-CN" altLang="en-US" sz="1400"/>
              <a:t>    "userRegionIP": "27.32.4.174",</a:t>
            </a:r>
            <a:endParaRPr lang="zh-CN" altLang="en-US" sz="1400"/>
          </a:p>
          <a:p>
            <a:r>
              <a:rPr lang="zh-CN" altLang="en-US" sz="1400"/>
              <a:t>    "userDeviceType": "9",</a:t>
            </a:r>
            <a:endParaRPr lang="zh-CN" altLang="en-US" sz="1400"/>
          </a:p>
          <a:p>
            <a:r>
              <a:rPr lang="zh-CN" altLang="en-US" sz="1400"/>
              <a:t>      "action": "08",</a:t>
            </a:r>
            <a:endParaRPr lang="zh-CN" altLang="en-US" sz="1400"/>
          </a:p>
          <a:p>
            <a:r>
              <a:rPr lang="zh-CN" altLang="en-US" sz="1400"/>
              <a:t>    "userDevice": "51822",</a:t>
            </a:r>
            <a:endParaRPr lang="zh-CN" altLang="en-US" sz="1400"/>
          </a:p>
          <a:p>
            <a:r>
              <a:rPr lang="zh-CN" altLang="en-US" sz="1400"/>
              <a:t>    "networkType": "1",</a:t>
            </a:r>
            <a:endParaRPr lang="zh-CN" altLang="en-US" sz="1400"/>
          </a:p>
          <a:p>
            <a:r>
              <a:rPr lang="zh-CN" altLang="en-US" sz="1400"/>
              <a:t>    "targetID":"P1"</a:t>
            </a:r>
            <a:endParaRPr lang="zh-CN" altLang="en-US" sz="1400"/>
          </a:p>
          <a:p>
            <a:r>
              <a:rPr lang="zh-CN" altLang="en-US" sz="1400"/>
              <a:t>}</a:t>
            </a:r>
            <a:endParaRPr lang="zh-CN" alt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7.4.1 </a:t>
            </a:r>
            <a:r>
              <a:rPr lang="zh-CN" altLang="en-US" smtClean="0"/>
              <a:t>节 维度数据提取</a:t>
            </a:r>
            <a:endParaRPr lang="en-US" altLang="zh-CN" dirty="0" smtClean="0"/>
          </a:p>
        </p:txBody>
      </p:sp>
      <p:sp>
        <p:nvSpPr>
          <p:cNvPr id="11" name="圆角矩形 10"/>
          <p:cNvSpPr/>
          <p:nvPr/>
        </p:nvSpPr>
        <p:spPr>
          <a:xfrm>
            <a:off x="5568315" y="3461385"/>
            <a:ext cx="1690370" cy="12522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effectLst>
                  <a:outerShdw blurRad="50800" dist="38100" dir="5400000" algn="t" rotWithShape="0">
                    <a:schemeClr val="bg1">
                      <a:alpha val="40000"/>
                    </a:schemeClr>
                  </a:outerShdw>
                </a:effectLst>
              </a:rPr>
              <a:t>数据流</a:t>
            </a:r>
            <a:endParaRPr lang="zh-CN" altLang="en-US">
              <a:effectLst>
                <a:outerShdw blurRad="50800" dist="38100" dir="5400000" algn="t" rotWithShape="0">
                  <a:schemeClr val="bg1">
                    <a:alpha val="40000"/>
                  </a:schemeClr>
                </a:outerShdw>
              </a:effectLst>
            </a:endParaRPr>
          </a:p>
        </p:txBody>
      </p:sp>
      <p:sp>
        <p:nvSpPr>
          <p:cNvPr id="13" name="流程图: 磁盘 12"/>
          <p:cNvSpPr/>
          <p:nvPr/>
        </p:nvSpPr>
        <p:spPr>
          <a:xfrm>
            <a:off x="527685" y="3340100"/>
            <a:ext cx="965200" cy="137350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MYSQL</a:t>
            </a:r>
            <a:endParaRPr lang="en-US" altLang="zh-CN"/>
          </a:p>
        </p:txBody>
      </p:sp>
      <p:sp>
        <p:nvSpPr>
          <p:cNvPr id="12" name="文本框 11"/>
          <p:cNvSpPr txBox="1"/>
          <p:nvPr/>
        </p:nvSpPr>
        <p:spPr>
          <a:xfrm>
            <a:off x="5704205" y="4822825"/>
            <a:ext cx="1418590" cy="368300"/>
          </a:xfrm>
          <a:prstGeom prst="rect">
            <a:avLst/>
          </a:prstGeom>
          <a:noFill/>
        </p:spPr>
        <p:txBody>
          <a:bodyPr wrap="square" rtlCol="0">
            <a:spAutoFit/>
          </a:bodyPr>
          <a:p>
            <a:r>
              <a:rPr lang="en-US" altLang="zh-CN"/>
              <a:t>Data</a:t>
            </a:r>
            <a:r>
              <a:rPr lang="zh-CN" altLang="en-US"/>
              <a:t>Stream</a:t>
            </a:r>
            <a:endParaRPr lang="zh-CN" altLang="en-US"/>
          </a:p>
        </p:txBody>
      </p:sp>
      <p:sp>
        <p:nvSpPr>
          <p:cNvPr id="14" name="文本框 13"/>
          <p:cNvSpPr txBox="1"/>
          <p:nvPr/>
        </p:nvSpPr>
        <p:spPr>
          <a:xfrm>
            <a:off x="1492885" y="3843020"/>
            <a:ext cx="937260" cy="645160"/>
          </a:xfrm>
          <a:prstGeom prst="rect">
            <a:avLst/>
          </a:prstGeom>
          <a:noFill/>
        </p:spPr>
        <p:txBody>
          <a:bodyPr wrap="square" rtlCol="0">
            <a:spAutoFit/>
          </a:bodyPr>
          <a:p>
            <a:r>
              <a:rPr lang="en-US" altLang="zh-CN"/>
              <a:t>MYSQL</a:t>
            </a:r>
            <a:endParaRPr lang="en-US" altLang="zh-CN"/>
          </a:p>
          <a:p>
            <a:r>
              <a:rPr lang="zh-CN" altLang="en-US"/>
              <a:t>数据源</a:t>
            </a:r>
            <a:endParaRPr lang="zh-CN" altLang="en-US"/>
          </a:p>
        </p:txBody>
      </p:sp>
      <p:sp>
        <p:nvSpPr>
          <p:cNvPr id="17" name="矩形 16"/>
          <p:cNvSpPr/>
          <p:nvPr/>
        </p:nvSpPr>
        <p:spPr>
          <a:xfrm>
            <a:off x="2617470" y="2236470"/>
            <a:ext cx="1690370" cy="482600"/>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r>
              <a:rPr lang="zh-CN" altLang="en-US" sz="1600">
                <a:effectLst>
                  <a:outerShdw blurRad="50800" dist="38100" dir="5400000" algn="t" rotWithShape="0">
                    <a:schemeClr val="bg1">
                      <a:alpha val="40000"/>
                    </a:schemeClr>
                  </a:outerShdw>
                </a:effectLst>
              </a:rPr>
              <a:t>JDBCInputFormat</a:t>
            </a:r>
            <a:endParaRPr lang="zh-CN" altLang="en-US" sz="1600">
              <a:effectLst>
                <a:outerShdw blurRad="50800" dist="38100" dir="5400000" algn="t" rotWithShape="0">
                  <a:schemeClr val="bg1">
                    <a:alpha val="40000"/>
                  </a:schemeClr>
                </a:outerShdw>
              </a:effectLst>
            </a:endParaRPr>
          </a:p>
        </p:txBody>
      </p:sp>
      <p:sp>
        <p:nvSpPr>
          <p:cNvPr id="18" name="矩形 17"/>
          <p:cNvSpPr/>
          <p:nvPr/>
        </p:nvSpPr>
        <p:spPr>
          <a:xfrm>
            <a:off x="2617470" y="5502275"/>
            <a:ext cx="1690370" cy="48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600"/>
              <a:t>RichFunction</a:t>
            </a:r>
            <a:endParaRPr lang="en-US" altLang="zh-CN" sz="1600"/>
          </a:p>
        </p:txBody>
      </p:sp>
      <p:sp>
        <p:nvSpPr>
          <p:cNvPr id="20" name="文本框 19"/>
          <p:cNvSpPr txBox="1"/>
          <p:nvPr/>
        </p:nvSpPr>
        <p:spPr>
          <a:xfrm>
            <a:off x="9212580" y="4822825"/>
            <a:ext cx="1901825" cy="368300"/>
          </a:xfrm>
          <a:prstGeom prst="rect">
            <a:avLst/>
          </a:prstGeom>
          <a:noFill/>
        </p:spPr>
        <p:txBody>
          <a:bodyPr wrap="square" rtlCol="0">
            <a:spAutoFit/>
          </a:bodyPr>
          <a:p>
            <a:r>
              <a:rPr lang="zh-CN" altLang="en-US"/>
              <a:t>BroadcastStream</a:t>
            </a:r>
            <a:endParaRPr lang="zh-CN" altLang="en-US"/>
          </a:p>
        </p:txBody>
      </p:sp>
      <p:sp>
        <p:nvSpPr>
          <p:cNvPr id="21" name="圆角矩形 20"/>
          <p:cNvSpPr/>
          <p:nvPr/>
        </p:nvSpPr>
        <p:spPr>
          <a:xfrm>
            <a:off x="9317990" y="3461385"/>
            <a:ext cx="1690370" cy="12522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effectLst>
                  <a:outerShdw blurRad="50800" dist="38100" dir="5400000" algn="t" rotWithShape="0">
                    <a:schemeClr val="bg1">
                      <a:alpha val="40000"/>
                    </a:schemeClr>
                  </a:outerShdw>
                </a:effectLst>
              </a:rPr>
              <a:t>广播流</a:t>
            </a:r>
            <a:endParaRPr lang="zh-CN" altLang="en-US">
              <a:effectLst>
                <a:outerShdw blurRad="50800" dist="38100" dir="5400000" algn="t" rotWithShape="0">
                  <a:schemeClr val="bg1">
                    <a:alpha val="40000"/>
                  </a:schemeClr>
                </a:outerShdw>
              </a:effectLst>
            </a:endParaRPr>
          </a:p>
        </p:txBody>
      </p:sp>
      <p:cxnSp>
        <p:nvCxnSpPr>
          <p:cNvPr id="23" name="肘形连接符 22"/>
          <p:cNvCxnSpPr>
            <a:stCxn id="13" idx="1"/>
            <a:endCxn id="17" idx="1"/>
          </p:cNvCxnSpPr>
          <p:nvPr/>
        </p:nvCxnSpPr>
        <p:spPr>
          <a:xfrm rot="16200000">
            <a:off x="1382713" y="2105343"/>
            <a:ext cx="862330" cy="16071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3" idx="3"/>
            <a:endCxn id="18" idx="1"/>
          </p:cNvCxnSpPr>
          <p:nvPr/>
        </p:nvCxnSpPr>
        <p:spPr>
          <a:xfrm rot="5400000" flipV="1">
            <a:off x="1298893" y="4424998"/>
            <a:ext cx="1029970" cy="16071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8" idx="3"/>
            <a:endCxn id="11" idx="2"/>
          </p:cNvCxnSpPr>
          <p:nvPr/>
        </p:nvCxnSpPr>
        <p:spPr>
          <a:xfrm flipV="1">
            <a:off x="4307840" y="4713605"/>
            <a:ext cx="2105660" cy="1029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7" idx="3"/>
            <a:endCxn id="11" idx="0"/>
          </p:cNvCxnSpPr>
          <p:nvPr/>
        </p:nvCxnSpPr>
        <p:spPr>
          <a:xfrm>
            <a:off x="4307840" y="2477770"/>
            <a:ext cx="2105660" cy="9836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1" idx="3"/>
            <a:endCxn id="21" idx="1"/>
          </p:cNvCxnSpPr>
          <p:nvPr/>
        </p:nvCxnSpPr>
        <p:spPr>
          <a:xfrm>
            <a:off x="7258685" y="4087495"/>
            <a:ext cx="2059305"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0"/>
            <a:ext cx="12191999" cy="5060581"/>
          </a:xfrm>
          <a:custGeom>
            <a:avLst/>
            <a:gdLst>
              <a:gd name="connsiteX0" fmla="*/ 0 w 12191999"/>
              <a:gd name="connsiteY0" fmla="*/ 0 h 5060581"/>
              <a:gd name="connsiteX1" fmla="*/ 5486400 w 12191999"/>
              <a:gd name="connsiteY1" fmla="*/ 0 h 5060581"/>
              <a:gd name="connsiteX2" fmla="*/ 5486400 w 12191999"/>
              <a:gd name="connsiteY2" fmla="*/ 1 h 5060581"/>
              <a:gd name="connsiteX3" fmla="*/ 12191999 w 12191999"/>
              <a:gd name="connsiteY3" fmla="*/ 1 h 5060581"/>
              <a:gd name="connsiteX4" fmla="*/ 12191999 w 12191999"/>
              <a:gd name="connsiteY4" fmla="*/ 4787035 h 5060581"/>
              <a:gd name="connsiteX5" fmla="*/ 5486399 w 12191999"/>
              <a:gd name="connsiteY5" fmla="*/ 4110699 h 5060581"/>
              <a:gd name="connsiteX6" fmla="*/ 5486399 w 12191999"/>
              <a:gd name="connsiteY6" fmla="*/ 4110699 h 5060581"/>
              <a:gd name="connsiteX7" fmla="*/ 5237095 w 12191999"/>
              <a:gd name="connsiteY7" fmla="*/ 4115165 h 5060581"/>
              <a:gd name="connsiteX8" fmla="*/ 0 w 12191999"/>
              <a:gd name="connsiteY8" fmla="*/ 4787035 h 50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5060581">
                <a:moveTo>
                  <a:pt x="0" y="0"/>
                </a:moveTo>
                <a:lnTo>
                  <a:pt x="5486400" y="0"/>
                </a:lnTo>
                <a:lnTo>
                  <a:pt x="5486400" y="1"/>
                </a:lnTo>
                <a:lnTo>
                  <a:pt x="12191999" y="1"/>
                </a:lnTo>
                <a:lnTo>
                  <a:pt x="12191999" y="4787035"/>
                </a:lnTo>
                <a:cubicBezTo>
                  <a:pt x="8839199" y="5676951"/>
                  <a:pt x="8839199" y="4110699"/>
                  <a:pt x="5486399" y="4110699"/>
                </a:cubicBezTo>
                <a:lnTo>
                  <a:pt x="5486399" y="4110699"/>
                </a:lnTo>
                <a:lnTo>
                  <a:pt x="5237095" y="4115165"/>
                </a:lnTo>
                <a:cubicBezTo>
                  <a:pt x="2740521" y="4206191"/>
                  <a:pt x="2657475" y="5649141"/>
                  <a:pt x="0" y="4787035"/>
                </a:cubicBezTo>
                <a:close/>
              </a:path>
            </a:pathLst>
          </a:custGeom>
          <a:gradFill>
            <a:gsLst>
              <a:gs pos="83000">
                <a:srgbClr val="A0C8EF"/>
              </a:gs>
              <a:gs pos="36000">
                <a:srgbClr val="3084CE"/>
              </a:gs>
              <a:gs pos="3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25450" y="5505450"/>
            <a:ext cx="381000" cy="381000"/>
          </a:xfrm>
          <a:prstGeom prst="ellipse">
            <a:avLst/>
          </a:prstGeom>
          <a:gradFill>
            <a:gsLst>
              <a:gs pos="0">
                <a:srgbClr val="A0C8EF"/>
              </a:gs>
              <a:gs pos="55000">
                <a:srgbClr val="3184CE"/>
              </a:gs>
              <a:gs pos="91000">
                <a:srgbClr val="4472C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6578600" y="4514850"/>
            <a:ext cx="381000" cy="381000"/>
          </a:xfrm>
          <a:prstGeom prst="ellipse">
            <a:avLst/>
          </a:prstGeom>
          <a:gradFill>
            <a:gsLst>
              <a:gs pos="87000">
                <a:srgbClr val="A0C8EF"/>
              </a:gs>
              <a:gs pos="44000">
                <a:srgbClr val="3688D0"/>
              </a:gs>
              <a:gs pos="0">
                <a:srgbClr val="4472C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896350" y="3695700"/>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8337087">
            <a:off x="1779353" y="4405908"/>
            <a:ext cx="288397" cy="28839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8337087">
            <a:off x="10742436" y="1539088"/>
            <a:ext cx="341679" cy="341679"/>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124620" y="136616"/>
            <a:ext cx="381000" cy="381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8"/>
          <p:cNvSpPr txBox="1"/>
          <p:nvPr/>
        </p:nvSpPr>
        <p:spPr>
          <a:xfrm>
            <a:off x="1193165" y="2617788"/>
            <a:ext cx="8830066" cy="61531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000" smtClean="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旅游行业大数据项目（实时）讲解</a:t>
            </a:r>
            <a:endParaRPr sz="40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18" name="TextBox 8"/>
          <p:cNvSpPr txBox="1"/>
          <p:nvPr/>
        </p:nvSpPr>
        <p:spPr>
          <a:xfrm>
            <a:off x="1214665" y="3579487"/>
            <a:ext cx="4083049" cy="276860"/>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en-US" altLang="zh-CN" sz="1800" b="0" dirty="0" smtClean="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DESIGN BY Goodprogrammer</a:t>
            </a:r>
            <a:endParaRPr lang="en-US" altLang="zh-CN" sz="1800" b="0" dirty="0" smtClean="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19" name="TextBox 8"/>
          <p:cNvSpPr txBox="1"/>
          <p:nvPr/>
        </p:nvSpPr>
        <p:spPr>
          <a:xfrm>
            <a:off x="1203869" y="1995338"/>
            <a:ext cx="4083049" cy="276860"/>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好程序员大数据学院出品</a:t>
            </a:r>
            <a:endParaRPr lang="zh-CN" altLang="en-US" sz="1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pic>
        <p:nvPicPr>
          <p:cNvPr id="7" name="图片 6" descr="千锋教育LOGO集合-33"/>
          <p:cNvPicPr>
            <a:picLocks noChangeAspect="1"/>
          </p:cNvPicPr>
          <p:nvPr/>
        </p:nvPicPr>
        <p:blipFill>
          <a:blip r:embed="rId2"/>
          <a:stretch>
            <a:fillRect/>
          </a:stretch>
        </p:blipFill>
        <p:spPr>
          <a:xfrm>
            <a:off x="302895" y="290195"/>
            <a:ext cx="1778000" cy="831850"/>
          </a:xfrm>
          <a:prstGeom prst="rect">
            <a:avLst/>
          </a:prstGeom>
        </p:spPr>
      </p:pic>
      <p:sp>
        <p:nvSpPr>
          <p:cNvPr id="20" name="TextBox 19"/>
          <p:cNvSpPr txBox="1"/>
          <p:nvPr/>
        </p:nvSpPr>
        <p:spPr>
          <a:xfrm>
            <a:off x="7559040" y="5505450"/>
            <a:ext cx="2776220" cy="398780"/>
          </a:xfrm>
          <a:prstGeom prst="rect">
            <a:avLst/>
          </a:prstGeom>
          <a:noFill/>
        </p:spPr>
        <p:txBody>
          <a:bodyPr wrap="square" rtlCol="0">
            <a:spAutoFit/>
          </a:bodyPr>
          <a:lstStyle/>
          <a:p>
            <a:r>
              <a:rPr lang="zh-CN" altLang="en-US" sz="2000" smtClean="0">
                <a:solidFill>
                  <a:srgbClr val="A0C8EF"/>
                </a:solidFill>
                <a:effectLst>
                  <a:reflection blurRad="6350" stA="50000" endA="300" endPos="50000" dist="29997" dir="5400000" sy="-100000" algn="bl" rotWithShape="0"/>
                </a:effectLst>
                <a:latin typeface="微软雅黑" panose="020B0503020204020204" charset="-122"/>
                <a:ea typeface="微软雅黑" panose="020B0503020204020204" charset="-122"/>
                <a:cs typeface="微软雅黑" panose="020B0503020204020204" charset="-122"/>
              </a:rPr>
              <a:t>主讲人：王朔</a:t>
            </a:r>
            <a:endParaRPr lang="zh-CN" altLang="en-US" sz="2000" smtClean="0">
              <a:solidFill>
                <a:srgbClr val="A0C8EF"/>
              </a:solidFill>
              <a:effectLst>
                <a:reflection blurRad="6350" stA="50000" endA="300" endPos="50000" dist="29997" dir="5400000" sy="-100000" algn="bl" rotWithShape="0"/>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advTm="200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7.4.2 </a:t>
            </a:r>
            <a:r>
              <a:rPr lang="zh-CN" altLang="en-US" smtClean="0"/>
              <a:t>节 实时宽表构建</a:t>
            </a:r>
            <a:endParaRPr lang="zh-CN" altLang="en-US" dirty="0"/>
          </a:p>
        </p:txBody>
      </p:sp>
      <p:sp>
        <p:nvSpPr>
          <p:cNvPr id="5" name="圆角矩形 4"/>
          <p:cNvSpPr/>
          <p:nvPr/>
        </p:nvSpPr>
        <p:spPr>
          <a:xfrm>
            <a:off x="1336675" y="2655570"/>
            <a:ext cx="1504315" cy="7315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原始数据</a:t>
            </a:r>
            <a:endParaRPr lang="zh-CN" altLang="en-US"/>
          </a:p>
        </p:txBody>
      </p:sp>
      <p:sp>
        <p:nvSpPr>
          <p:cNvPr id="8" name="圆角矩形 7"/>
          <p:cNvSpPr/>
          <p:nvPr/>
        </p:nvSpPr>
        <p:spPr>
          <a:xfrm>
            <a:off x="4438650" y="5625465"/>
            <a:ext cx="1504315" cy="7315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宽表数据</a:t>
            </a:r>
            <a:endParaRPr lang="zh-CN" altLang="en-US"/>
          </a:p>
        </p:txBody>
      </p:sp>
      <p:sp>
        <p:nvSpPr>
          <p:cNvPr id="26" name="圆角矩形 25"/>
          <p:cNvSpPr/>
          <p:nvPr/>
        </p:nvSpPr>
        <p:spPr>
          <a:xfrm>
            <a:off x="4093210" y="2800350"/>
            <a:ext cx="2186305" cy="2059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 name="圆角矩形 15"/>
          <p:cNvSpPr/>
          <p:nvPr/>
        </p:nvSpPr>
        <p:spPr>
          <a:xfrm>
            <a:off x="4438650" y="3039745"/>
            <a:ext cx="1504315" cy="3467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去噪</a:t>
            </a:r>
            <a:endParaRPr lang="zh-CN" altLang="en-US"/>
          </a:p>
        </p:txBody>
      </p:sp>
      <p:sp>
        <p:nvSpPr>
          <p:cNvPr id="21" name="圆角矩形 20"/>
          <p:cNvSpPr/>
          <p:nvPr/>
        </p:nvSpPr>
        <p:spPr>
          <a:xfrm>
            <a:off x="4438650" y="3613150"/>
            <a:ext cx="1504315" cy="3467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规范</a:t>
            </a:r>
            <a:endParaRPr lang="zh-CN" altLang="en-US"/>
          </a:p>
        </p:txBody>
      </p:sp>
      <p:sp>
        <p:nvSpPr>
          <p:cNvPr id="24" name="圆角矩形 23"/>
          <p:cNvSpPr/>
          <p:nvPr/>
        </p:nvSpPr>
        <p:spPr>
          <a:xfrm>
            <a:off x="4438650" y="4186555"/>
            <a:ext cx="1504315" cy="3467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a:t>拆分</a:t>
            </a:r>
            <a:endParaRPr lang="zh-CN" altLang="en-US"/>
          </a:p>
        </p:txBody>
      </p:sp>
      <p:cxnSp>
        <p:nvCxnSpPr>
          <p:cNvPr id="27" name="肘形连接符 26"/>
          <p:cNvCxnSpPr>
            <a:stCxn id="5" idx="0"/>
            <a:endCxn id="26" idx="0"/>
          </p:cNvCxnSpPr>
          <p:nvPr/>
        </p:nvCxnSpPr>
        <p:spPr>
          <a:xfrm rot="16200000" flipH="1">
            <a:off x="3565525" y="1179195"/>
            <a:ext cx="144780" cy="3097530"/>
          </a:xfrm>
          <a:prstGeom prst="bentConnector3">
            <a:avLst>
              <a:gd name="adj1" fmla="val -164474"/>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581265" y="2655570"/>
            <a:ext cx="1504315" cy="7315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维度数据</a:t>
            </a:r>
            <a:endParaRPr lang="zh-CN" altLang="en-US"/>
          </a:p>
        </p:txBody>
      </p:sp>
      <p:cxnSp>
        <p:nvCxnSpPr>
          <p:cNvPr id="18" name="肘形连接符 17"/>
          <p:cNvCxnSpPr>
            <a:stCxn id="17" idx="0"/>
            <a:endCxn id="26" idx="0"/>
          </p:cNvCxnSpPr>
          <p:nvPr/>
        </p:nvCxnSpPr>
        <p:spPr>
          <a:xfrm rot="16200000" flipH="1" flipV="1">
            <a:off x="6687820" y="1154430"/>
            <a:ext cx="144780" cy="3147060"/>
          </a:xfrm>
          <a:prstGeom prst="bentConnector3">
            <a:avLst>
              <a:gd name="adj1" fmla="val -164474"/>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1336675" y="3992880"/>
            <a:ext cx="1504315" cy="7340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a:t>广播</a:t>
            </a:r>
            <a:endParaRPr lang="zh-CN" altLang="en-US"/>
          </a:p>
        </p:txBody>
      </p:sp>
      <p:sp>
        <p:nvSpPr>
          <p:cNvPr id="10" name="圆角矩形 9"/>
          <p:cNvSpPr/>
          <p:nvPr/>
        </p:nvSpPr>
        <p:spPr>
          <a:xfrm>
            <a:off x="7581265" y="3992880"/>
            <a:ext cx="1504315" cy="7340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a:t>异步</a:t>
            </a:r>
            <a:r>
              <a:rPr lang="en-US" altLang="zh-CN"/>
              <a:t>IO</a:t>
            </a:r>
            <a:endParaRPr lang="en-US" altLang="zh-CN"/>
          </a:p>
        </p:txBody>
      </p:sp>
      <p:cxnSp>
        <p:nvCxnSpPr>
          <p:cNvPr id="11" name="直接箭头连接符 10"/>
          <p:cNvCxnSpPr>
            <a:endCxn id="9" idx="3"/>
          </p:cNvCxnSpPr>
          <p:nvPr/>
        </p:nvCxnSpPr>
        <p:spPr>
          <a:xfrm flipH="1">
            <a:off x="2840990" y="4359910"/>
            <a:ext cx="123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1"/>
          </p:cNvCxnSpPr>
          <p:nvPr/>
        </p:nvCxnSpPr>
        <p:spPr>
          <a:xfrm>
            <a:off x="6276340" y="4333875"/>
            <a:ext cx="1304925" cy="26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2"/>
            <a:endCxn id="8" idx="1"/>
          </p:cNvCxnSpPr>
          <p:nvPr/>
        </p:nvCxnSpPr>
        <p:spPr>
          <a:xfrm rot="5400000" flipV="1">
            <a:off x="2632075" y="4184015"/>
            <a:ext cx="1264285" cy="2349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0" idx="2"/>
            <a:endCxn id="8" idx="3"/>
          </p:cNvCxnSpPr>
          <p:nvPr/>
        </p:nvCxnSpPr>
        <p:spPr>
          <a:xfrm rot="5400000">
            <a:off x="6506210" y="4163060"/>
            <a:ext cx="1264285" cy="23907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7.4.3 </a:t>
            </a:r>
            <a:r>
              <a:rPr lang="zh-CN" altLang="en-US" smtClean="0"/>
              <a:t>节 广播方式</a:t>
            </a:r>
            <a:endParaRPr lang="en-US" altLang="zh-CN" dirty="0" smtClean="0"/>
          </a:p>
        </p:txBody>
      </p:sp>
      <p:sp>
        <p:nvSpPr>
          <p:cNvPr id="3" name="文本框 2"/>
          <p:cNvSpPr txBox="1"/>
          <p:nvPr/>
        </p:nvSpPr>
        <p:spPr>
          <a:xfrm>
            <a:off x="6307455" y="2689225"/>
            <a:ext cx="4947920" cy="2584450"/>
          </a:xfrm>
          <a:prstGeom prst="rect">
            <a:avLst/>
          </a:prstGeom>
          <a:noFill/>
          <a:ln w="12700" cmpd="sng">
            <a:solidFill>
              <a:schemeClr val="accent1">
                <a:shade val="50000"/>
              </a:schemeClr>
            </a:solidFill>
            <a:prstDash val="sysDot"/>
          </a:ln>
        </p:spPr>
        <p:txBody>
          <a:bodyPr wrap="square" rtlCol="0">
            <a:spAutoFit/>
          </a:bodyPr>
          <a:p>
            <a:r>
              <a:rPr lang="zh-CN" altLang="en-US"/>
              <a:t>val jdbcInputFormat :JDBCInputFormat = JDBCInputFormat.buildJDBCInputFormat()</a:t>
            </a:r>
            <a:endParaRPr lang="zh-CN" altLang="en-US"/>
          </a:p>
          <a:p>
            <a:r>
              <a:rPr lang="zh-CN" altLang="en-US"/>
              <a:t>      .setDrivername(driver)</a:t>
            </a:r>
            <a:endParaRPr lang="zh-CN" altLang="en-US"/>
          </a:p>
          <a:p>
            <a:r>
              <a:rPr lang="zh-CN" altLang="en-US"/>
              <a:t>      .setDBUrl(url)</a:t>
            </a:r>
            <a:endParaRPr lang="zh-CN" altLang="en-US"/>
          </a:p>
          <a:p>
            <a:r>
              <a:rPr lang="zh-CN" altLang="en-US"/>
              <a:t>      .setUsername(username)</a:t>
            </a:r>
            <a:endParaRPr lang="zh-CN" altLang="en-US"/>
          </a:p>
          <a:p>
            <a:r>
              <a:rPr lang="zh-CN" altLang="en-US"/>
              <a:t>      .setPassword(passwd)</a:t>
            </a:r>
            <a:endParaRPr lang="zh-CN" altLang="en-US"/>
          </a:p>
          <a:p>
            <a:r>
              <a:rPr lang="zh-CN" altLang="en-US"/>
              <a:t>      .setRowTypeInfo(rowTypeInfo)</a:t>
            </a:r>
            <a:endParaRPr lang="zh-CN" altLang="en-US"/>
          </a:p>
          <a:p>
            <a:r>
              <a:rPr lang="zh-CN" altLang="en-US"/>
              <a:t>      .setQuery(query)</a:t>
            </a:r>
            <a:endParaRPr lang="zh-CN" altLang="en-US"/>
          </a:p>
          <a:p>
            <a:r>
              <a:rPr lang="zh-CN" altLang="en-US"/>
              <a:t>      .finish();</a:t>
            </a:r>
            <a:endParaRPr lang="zh-CN" altLang="en-US"/>
          </a:p>
        </p:txBody>
      </p:sp>
      <p:sp>
        <p:nvSpPr>
          <p:cNvPr id="5" name="文本框 4"/>
          <p:cNvSpPr txBox="1"/>
          <p:nvPr/>
        </p:nvSpPr>
        <p:spPr>
          <a:xfrm>
            <a:off x="436880" y="2689225"/>
            <a:ext cx="5071110" cy="1753235"/>
          </a:xfrm>
          <a:prstGeom prst="rect">
            <a:avLst/>
          </a:prstGeom>
          <a:noFill/>
          <a:ln w="12700" cmpd="sng">
            <a:solidFill>
              <a:schemeClr val="accent1">
                <a:shade val="50000"/>
              </a:schemeClr>
            </a:solidFill>
            <a:prstDash val="sysDot"/>
          </a:ln>
        </p:spPr>
        <p:txBody>
          <a:bodyPr wrap="square" rtlCol="0">
            <a:spAutoFit/>
          </a:bodyPr>
          <a:p>
            <a:r>
              <a:rPr lang="en-US" altLang="zh-CN"/>
              <a:t>drivername: </a:t>
            </a:r>
            <a:r>
              <a:rPr lang="en-US" altLang="zh-CN">
                <a:latin typeface="微软雅黑" panose="020B0503020204020204" charset="-122"/>
                <a:ea typeface="微软雅黑" panose="020B0503020204020204" charset="-122"/>
              </a:rPr>
              <a:t>mysql</a:t>
            </a:r>
            <a:r>
              <a:rPr lang="zh-CN" altLang="en-US"/>
              <a:t>驱动</a:t>
            </a:r>
            <a:endParaRPr lang="zh-CN" altLang="en-US"/>
          </a:p>
          <a:p>
            <a:r>
              <a:rPr lang="en-US" altLang="zh-CN"/>
              <a:t>dburl</a:t>
            </a:r>
            <a:r>
              <a:rPr lang="zh-CN" altLang="en-US"/>
              <a:t>：</a:t>
            </a:r>
            <a:r>
              <a:rPr lang="en-US" altLang="zh-CN"/>
              <a:t>mysql</a:t>
            </a:r>
            <a:r>
              <a:rPr lang="zh-CN" altLang="en-US"/>
              <a:t>的</a:t>
            </a:r>
            <a:r>
              <a:rPr lang="en-US" altLang="zh-CN"/>
              <a:t>jdbc</a:t>
            </a:r>
            <a:r>
              <a:rPr lang="zh-CN" altLang="en-US"/>
              <a:t>连接</a:t>
            </a:r>
            <a:endParaRPr lang="zh-CN" altLang="en-US"/>
          </a:p>
          <a:p>
            <a:r>
              <a:rPr lang="en-US" altLang="zh-CN"/>
              <a:t>username</a:t>
            </a:r>
            <a:r>
              <a:rPr lang="zh-CN" altLang="en-US"/>
              <a:t>：</a:t>
            </a:r>
            <a:r>
              <a:rPr lang="en-US" altLang="zh-CN"/>
              <a:t>mysql</a:t>
            </a:r>
            <a:r>
              <a:rPr lang="zh-CN" altLang="en-US"/>
              <a:t>用户名</a:t>
            </a:r>
            <a:endParaRPr lang="zh-CN" altLang="en-US"/>
          </a:p>
          <a:p>
            <a:r>
              <a:rPr lang="en-US" altLang="zh-CN"/>
              <a:t>passwd</a:t>
            </a:r>
            <a:r>
              <a:rPr lang="zh-CN" altLang="en-US"/>
              <a:t>：</a:t>
            </a:r>
            <a:r>
              <a:rPr lang="en-US" altLang="zh-CN"/>
              <a:t>mysql</a:t>
            </a:r>
            <a:r>
              <a:rPr lang="zh-CN" altLang="en-US"/>
              <a:t>密码</a:t>
            </a:r>
            <a:endParaRPr lang="zh-CN" altLang="en-US"/>
          </a:p>
          <a:p>
            <a:r>
              <a:rPr lang="en-US" altLang="zh-CN"/>
              <a:t>query</a:t>
            </a:r>
            <a:r>
              <a:rPr lang="zh-CN" altLang="en-US"/>
              <a:t>：</a:t>
            </a:r>
            <a:r>
              <a:rPr lang="en-US" altLang="zh-CN"/>
              <a:t>sql</a:t>
            </a:r>
            <a:r>
              <a:rPr lang="zh-CN" altLang="en-US"/>
              <a:t>查询语句</a:t>
            </a:r>
            <a:endParaRPr lang="zh-CN" altLang="en-US"/>
          </a:p>
          <a:p>
            <a:r>
              <a:rPr lang="en-US" altLang="zh-CN"/>
              <a:t>rowTypeInfo</a:t>
            </a:r>
            <a:r>
              <a:rPr lang="zh-CN" altLang="en-US"/>
              <a:t>：</a:t>
            </a:r>
            <a:r>
              <a:rPr lang="en-US" altLang="zh-CN"/>
              <a:t>sql</a:t>
            </a:r>
            <a:r>
              <a:rPr lang="zh-CN" altLang="en-US"/>
              <a:t>查询语句对应的列数据类型</a:t>
            </a:r>
            <a:endParaRPr lang="zh-CN" altLang="en-US"/>
          </a:p>
        </p:txBody>
      </p:sp>
      <p:cxnSp>
        <p:nvCxnSpPr>
          <p:cNvPr id="8" name="肘形连接符 7"/>
          <p:cNvCxnSpPr>
            <a:stCxn id="5" idx="2"/>
            <a:endCxn id="3" idx="2"/>
          </p:cNvCxnSpPr>
          <p:nvPr/>
        </p:nvCxnSpPr>
        <p:spPr>
          <a:xfrm rot="5400000" flipV="1">
            <a:off x="5461635" y="1953260"/>
            <a:ext cx="831215" cy="5808980"/>
          </a:xfrm>
          <a:prstGeom prst="bentConnector3">
            <a:avLst>
              <a:gd name="adj1" fmla="val 214018"/>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45050" y="1964690"/>
            <a:ext cx="1885950" cy="368300"/>
          </a:xfrm>
          <a:prstGeom prst="rect">
            <a:avLst/>
          </a:prstGeom>
          <a:noFill/>
        </p:spPr>
        <p:txBody>
          <a:bodyPr wrap="square" rtlCol="0">
            <a:spAutoFit/>
          </a:bodyPr>
          <a:p>
            <a:r>
              <a:rPr lang="en-US" altLang="zh-CN"/>
              <a:t>JDBCInputFormat</a:t>
            </a:r>
            <a:endParaRPr lang="en-US" altLang="zh-CN"/>
          </a:p>
        </p:txBody>
      </p:sp>
      <p:sp>
        <p:nvSpPr>
          <p:cNvPr id="10" name="文本框 9"/>
          <p:cNvSpPr txBox="1"/>
          <p:nvPr/>
        </p:nvSpPr>
        <p:spPr>
          <a:xfrm>
            <a:off x="5229860" y="5803900"/>
            <a:ext cx="1116330" cy="368300"/>
          </a:xfrm>
          <a:prstGeom prst="rect">
            <a:avLst/>
          </a:prstGeom>
          <a:noFill/>
        </p:spPr>
        <p:txBody>
          <a:bodyPr wrap="square" rtlCol="0">
            <a:spAutoFit/>
          </a:bodyPr>
          <a:p>
            <a:r>
              <a:rPr lang="zh-CN" altLang="en-US"/>
              <a:t>对应注释</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7.5.1 </a:t>
            </a:r>
            <a:r>
              <a:rPr lang="zh-CN" altLang="en-US" smtClean="0"/>
              <a:t>节 实时明细输出</a:t>
            </a:r>
            <a:endParaRPr lang="en-US" altLang="zh-CN" dirty="0" smtClean="0"/>
          </a:p>
        </p:txBody>
      </p:sp>
      <p:sp>
        <p:nvSpPr>
          <p:cNvPr id="11" name="圆角矩形 10"/>
          <p:cNvSpPr/>
          <p:nvPr/>
        </p:nvSpPr>
        <p:spPr>
          <a:xfrm>
            <a:off x="142875" y="3641725"/>
            <a:ext cx="1811020" cy="920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DataStream</a:t>
            </a:r>
            <a:endParaRPr lang="en-US" altLang="zh-CN">
              <a:effectLst>
                <a:outerShdw blurRad="50800" dist="38100" dir="5400000" algn="t" rotWithShape="0">
                  <a:schemeClr val="bg1">
                    <a:alpha val="40000"/>
                  </a:schemeClr>
                </a:outerShdw>
              </a:effectLst>
            </a:endParaRPr>
          </a:p>
          <a:p>
            <a:pPr algn="ctr"/>
            <a:r>
              <a:rPr lang="zh-CN" altLang="en-US">
                <a:effectLst>
                  <a:outerShdw blurRad="50800" dist="38100" dir="5400000" algn="t" rotWithShape="0">
                    <a:schemeClr val="bg1">
                      <a:alpha val="40000"/>
                    </a:schemeClr>
                  </a:outerShdw>
                </a:effectLst>
              </a:rPr>
              <a:t>数据流</a:t>
            </a:r>
            <a:endParaRPr lang="zh-CN" altLang="en-US">
              <a:effectLst>
                <a:outerShdw blurRad="50800" dist="38100" dir="5400000" algn="t" rotWithShape="0">
                  <a:schemeClr val="bg1">
                    <a:alpha val="40000"/>
                  </a:schemeClr>
                </a:outerShdw>
              </a:effectLst>
            </a:endParaRPr>
          </a:p>
        </p:txBody>
      </p:sp>
      <p:sp>
        <p:nvSpPr>
          <p:cNvPr id="17" name="矩形 16"/>
          <p:cNvSpPr/>
          <p:nvPr/>
        </p:nvSpPr>
        <p:spPr>
          <a:xfrm>
            <a:off x="1708785" y="2206943"/>
            <a:ext cx="1690370" cy="4826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sz="1600">
                <a:effectLst>
                  <a:outerShdw blurRad="50800" dist="38100" dir="5400000" algn="t" rotWithShape="0">
                    <a:schemeClr val="bg1">
                      <a:alpha val="40000"/>
                    </a:schemeClr>
                  </a:outerShdw>
                </a:effectLst>
              </a:rPr>
              <a:t>ES-Sink</a:t>
            </a:r>
            <a:endParaRPr lang="en-US" altLang="zh-CN" sz="1600">
              <a:effectLst>
                <a:outerShdw blurRad="50800" dist="38100" dir="5400000" algn="t" rotWithShape="0">
                  <a:schemeClr val="bg1">
                    <a:alpha val="40000"/>
                  </a:schemeClr>
                </a:outerShdw>
              </a:effectLst>
            </a:endParaRPr>
          </a:p>
        </p:txBody>
      </p:sp>
      <p:sp>
        <p:nvSpPr>
          <p:cNvPr id="18" name="矩形 17"/>
          <p:cNvSpPr/>
          <p:nvPr/>
        </p:nvSpPr>
        <p:spPr>
          <a:xfrm>
            <a:off x="1708785" y="5392738"/>
            <a:ext cx="1690370" cy="482600"/>
          </a:xfrm>
          <a:prstGeom prst="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ltLang="zh-CN" sz="1600"/>
              <a:t>Kafka Producer</a:t>
            </a:r>
            <a:endParaRPr lang="en-US" altLang="zh-CN" sz="1600"/>
          </a:p>
        </p:txBody>
      </p:sp>
      <p:sp>
        <p:nvSpPr>
          <p:cNvPr id="2" name="圆角矩形 1"/>
          <p:cNvSpPr/>
          <p:nvPr/>
        </p:nvSpPr>
        <p:spPr>
          <a:xfrm>
            <a:off x="4300855" y="5313045"/>
            <a:ext cx="1856740" cy="641985"/>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effectLst>
                  <a:outerShdw blurRad="50800" dist="38100" dir="5400000" algn="t" rotWithShape="0">
                    <a:schemeClr val="bg1">
                      <a:alpha val="40000"/>
                    </a:schemeClr>
                  </a:outerShdw>
                </a:effectLst>
              </a:rPr>
              <a:t>Kafka</a:t>
            </a:r>
            <a:r>
              <a:rPr lang="zh-CN" altLang="en-US">
                <a:effectLst>
                  <a:outerShdw blurRad="50800" dist="38100" dir="5400000" algn="t" rotWithShape="0">
                    <a:schemeClr val="bg1">
                      <a:alpha val="40000"/>
                    </a:schemeClr>
                  </a:outerShdw>
                </a:effectLst>
              </a:rPr>
              <a:t>集群</a:t>
            </a:r>
            <a:r>
              <a:rPr lang="en-US">
                <a:effectLst>
                  <a:outerShdw blurRad="50800" dist="38100" dir="5400000" algn="t" rotWithShape="0">
                    <a:schemeClr val="bg1">
                      <a:alpha val="40000"/>
                    </a:schemeClr>
                  </a:outerShdw>
                </a:effectLst>
                <a:sym typeface="+mn-ea"/>
              </a:rPr>
              <a:t>Topic</a:t>
            </a:r>
            <a:endParaRPr lang="zh-CN" altLang="en-US">
              <a:effectLst>
                <a:outerShdw blurRad="50800" dist="38100" dir="5400000" algn="t" rotWithShape="0">
                  <a:schemeClr val="bg1">
                    <a:alpha val="40000"/>
                  </a:schemeClr>
                </a:outerShdw>
              </a:effectLst>
            </a:endParaRPr>
          </a:p>
        </p:txBody>
      </p:sp>
      <p:sp>
        <p:nvSpPr>
          <p:cNvPr id="3" name="圆角矩形 2"/>
          <p:cNvSpPr/>
          <p:nvPr/>
        </p:nvSpPr>
        <p:spPr>
          <a:xfrm>
            <a:off x="4323715" y="2127250"/>
            <a:ext cx="1810385" cy="641985"/>
          </a:xfrm>
          <a:prstGeom prst="roundRect">
            <a:avLst>
              <a:gd name="adj" fmla="val 50000"/>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zh-CN">
                <a:effectLst>
                  <a:outerShdw blurRad="50800" dist="38100" dir="5400000" algn="t" rotWithShape="0">
                    <a:schemeClr val="bg1">
                      <a:alpha val="40000"/>
                    </a:schemeClr>
                  </a:outerShdw>
                </a:effectLst>
              </a:rPr>
              <a:t>ES</a:t>
            </a:r>
            <a:r>
              <a:rPr lang="zh-CN" altLang="en-US">
                <a:effectLst>
                  <a:outerShdw blurRad="50800" dist="38100" dir="5400000" algn="t" rotWithShape="0">
                    <a:schemeClr val="bg1">
                      <a:alpha val="40000"/>
                    </a:schemeClr>
                  </a:outerShdw>
                </a:effectLst>
              </a:rPr>
              <a:t>集群</a:t>
            </a:r>
            <a:r>
              <a:rPr lang="en-US">
                <a:effectLst>
                  <a:outerShdw blurRad="50800" dist="38100" dir="5400000" algn="t" rotWithShape="0">
                    <a:schemeClr val="bg1">
                      <a:alpha val="40000"/>
                    </a:schemeClr>
                  </a:outerShdw>
                </a:effectLst>
                <a:sym typeface="+mn-ea"/>
              </a:rPr>
              <a:t>Index</a:t>
            </a:r>
            <a:endParaRPr lang="en-US">
              <a:effectLst>
                <a:outerShdw blurRad="50800" dist="38100" dir="5400000" algn="t" rotWithShape="0">
                  <a:schemeClr val="bg1">
                    <a:alpha val="40000"/>
                  </a:schemeClr>
                </a:outerShdw>
              </a:effectLst>
            </a:endParaRPr>
          </a:p>
        </p:txBody>
      </p:sp>
      <p:sp>
        <p:nvSpPr>
          <p:cNvPr id="5" name="圆角矩形 4"/>
          <p:cNvSpPr/>
          <p:nvPr/>
        </p:nvSpPr>
        <p:spPr>
          <a:xfrm>
            <a:off x="9965690" y="3641725"/>
            <a:ext cx="1811020" cy="9201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zh-CN">
                <a:effectLst>
                  <a:outerShdw blurRad="50800" dist="38100" dir="5400000" algn="t" rotWithShape="0">
                    <a:schemeClr val="bg1">
                      <a:alpha val="40000"/>
                    </a:schemeClr>
                  </a:outerShdw>
                </a:effectLst>
              </a:rPr>
              <a:t>Client</a:t>
            </a:r>
            <a:endParaRPr lang="en-US" altLang="zh-CN">
              <a:effectLst>
                <a:outerShdw blurRad="50800" dist="38100" dir="5400000" algn="t" rotWithShape="0">
                  <a:schemeClr val="bg1">
                    <a:alpha val="40000"/>
                  </a:schemeClr>
                </a:outerShdw>
              </a:effectLst>
            </a:endParaRPr>
          </a:p>
        </p:txBody>
      </p:sp>
      <p:sp>
        <p:nvSpPr>
          <p:cNvPr id="9" name="圆角矩形 8"/>
          <p:cNvSpPr/>
          <p:nvPr/>
        </p:nvSpPr>
        <p:spPr>
          <a:xfrm>
            <a:off x="7045325" y="5173980"/>
            <a:ext cx="1811020" cy="92011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ltLang="zh-CN">
                <a:effectLst>
                  <a:outerShdw blurRad="50800" dist="38100" dir="5400000" algn="t" rotWithShape="0">
                    <a:schemeClr val="bg1">
                      <a:alpha val="40000"/>
                    </a:schemeClr>
                  </a:outerShdw>
                </a:effectLst>
              </a:rPr>
              <a:t>Flink</a:t>
            </a:r>
            <a:endParaRPr lang="en-US" altLang="zh-CN">
              <a:effectLst>
                <a:outerShdw blurRad="50800" dist="38100" dir="5400000" algn="t" rotWithShape="0">
                  <a:schemeClr val="bg1">
                    <a:alpha val="40000"/>
                  </a:schemeClr>
                </a:outerShdw>
              </a:effectLst>
            </a:endParaRPr>
          </a:p>
          <a:p>
            <a:pPr algn="ctr"/>
            <a:r>
              <a:rPr lang="en-US" altLang="zh-CN">
                <a:effectLst>
                  <a:outerShdw blurRad="50800" dist="38100" dir="5400000" algn="t" rotWithShape="0">
                    <a:schemeClr val="bg1">
                      <a:alpha val="40000"/>
                    </a:schemeClr>
                  </a:outerShdw>
                </a:effectLst>
              </a:rPr>
              <a:t>SparkStreaming</a:t>
            </a:r>
            <a:endParaRPr lang="en-US" altLang="zh-CN">
              <a:effectLst>
                <a:outerShdw blurRad="50800" dist="38100" dir="5400000" algn="t" rotWithShape="0">
                  <a:schemeClr val="bg1">
                    <a:alpha val="40000"/>
                  </a:schemeClr>
                </a:outerShdw>
              </a:effectLst>
            </a:endParaRPr>
          </a:p>
        </p:txBody>
      </p:sp>
      <p:sp>
        <p:nvSpPr>
          <p:cNvPr id="10" name="文本框 9"/>
          <p:cNvSpPr txBox="1"/>
          <p:nvPr/>
        </p:nvSpPr>
        <p:spPr>
          <a:xfrm>
            <a:off x="7286625" y="6265545"/>
            <a:ext cx="1569720" cy="337185"/>
          </a:xfrm>
          <a:prstGeom prst="rect">
            <a:avLst/>
          </a:prstGeom>
          <a:noFill/>
        </p:spPr>
        <p:txBody>
          <a:bodyPr wrap="square" rtlCol="0">
            <a:spAutoFit/>
          </a:bodyPr>
          <a:p>
            <a:r>
              <a:rPr lang="en-US" altLang="zh-CN" sz="1600">
                <a:latin typeface="微软雅黑" panose="020B0503020204020204" charset="-122"/>
                <a:ea typeface="微软雅黑" panose="020B0503020204020204" charset="-122"/>
                <a:cs typeface="微软雅黑" panose="020B0503020204020204" charset="-122"/>
              </a:rPr>
              <a:t>Kafka</a:t>
            </a:r>
            <a:r>
              <a:rPr lang="zh-CN" altLang="en-US" sz="1600">
                <a:latin typeface="微软雅黑" panose="020B0503020204020204" charset="-122"/>
                <a:ea typeface="微软雅黑" panose="020B0503020204020204" charset="-122"/>
                <a:cs typeface="微软雅黑" panose="020B0503020204020204" charset="-122"/>
              </a:rPr>
              <a:t>消费者</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12" name="圆角矩形 11"/>
          <p:cNvSpPr/>
          <p:nvPr/>
        </p:nvSpPr>
        <p:spPr>
          <a:xfrm>
            <a:off x="9965690" y="5173980"/>
            <a:ext cx="1811020" cy="920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a:t>
            </a:r>
            <a:endParaRPr lang="en-US" altLang="zh-CN">
              <a:effectLst>
                <a:outerShdw blurRad="50800" dist="38100" dir="5400000" algn="t" rotWithShape="0">
                  <a:schemeClr val="bg1">
                    <a:alpha val="40000"/>
                  </a:schemeClr>
                </a:outerShdw>
              </a:effectLst>
            </a:endParaRPr>
          </a:p>
        </p:txBody>
      </p:sp>
      <p:sp>
        <p:nvSpPr>
          <p:cNvPr id="13" name="文本框 12"/>
          <p:cNvSpPr txBox="1"/>
          <p:nvPr/>
        </p:nvSpPr>
        <p:spPr>
          <a:xfrm>
            <a:off x="10086340" y="6265545"/>
            <a:ext cx="1569720" cy="337185"/>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cs typeface="微软雅黑" panose="020B0503020204020204" charset="-122"/>
              </a:rPr>
              <a:t>后续任务链条</a:t>
            </a:r>
            <a:endParaRPr lang="zh-CN" altLang="en-US" sz="1600">
              <a:latin typeface="微软雅黑" panose="020B0503020204020204" charset="-122"/>
              <a:ea typeface="微软雅黑" panose="020B0503020204020204" charset="-122"/>
              <a:cs typeface="微软雅黑" panose="020B0503020204020204" charset="-122"/>
            </a:endParaRPr>
          </a:p>
        </p:txBody>
      </p:sp>
      <p:cxnSp>
        <p:nvCxnSpPr>
          <p:cNvPr id="14" name="肘形连接符 13"/>
          <p:cNvCxnSpPr>
            <a:stCxn id="11" idx="2"/>
            <a:endCxn id="18" idx="1"/>
          </p:cNvCxnSpPr>
          <p:nvPr/>
        </p:nvCxnSpPr>
        <p:spPr>
          <a:xfrm rot="5400000" flipV="1">
            <a:off x="842328" y="4767898"/>
            <a:ext cx="1072515" cy="660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8" idx="3"/>
            <a:endCxn id="2" idx="1"/>
          </p:cNvCxnSpPr>
          <p:nvPr/>
        </p:nvCxnSpPr>
        <p:spPr>
          <a:xfrm>
            <a:off x="3399155" y="5634355"/>
            <a:ext cx="901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3"/>
            <a:endCxn id="9" idx="1"/>
          </p:cNvCxnSpPr>
          <p:nvPr/>
        </p:nvCxnSpPr>
        <p:spPr>
          <a:xfrm>
            <a:off x="6157595" y="5634355"/>
            <a:ext cx="887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3"/>
            <a:endCxn id="12" idx="1"/>
          </p:cNvCxnSpPr>
          <p:nvPr/>
        </p:nvCxnSpPr>
        <p:spPr>
          <a:xfrm>
            <a:off x="8856345" y="5634355"/>
            <a:ext cx="1109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2"/>
            <a:endCxn id="12" idx="0"/>
          </p:cNvCxnSpPr>
          <p:nvPr/>
        </p:nvCxnSpPr>
        <p:spPr>
          <a:xfrm>
            <a:off x="10871200" y="4561840"/>
            <a:ext cx="0" cy="612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7045325" y="1988185"/>
            <a:ext cx="1811020" cy="92011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a:effectLst>
                  <a:outerShdw blurRad="50800" dist="38100" dir="5400000" algn="t" rotWithShape="0">
                    <a:schemeClr val="bg1">
                      <a:alpha val="40000"/>
                    </a:schemeClr>
                  </a:outerShdw>
                </a:effectLst>
              </a:rPr>
              <a:t>Grafana</a:t>
            </a:r>
            <a:endParaRPr lang="en-US" altLang="zh-CN">
              <a:effectLst>
                <a:outerShdw blurRad="50800" dist="38100" dir="5400000" algn="t" rotWithShape="0">
                  <a:schemeClr val="bg1">
                    <a:alpha val="40000"/>
                  </a:schemeClr>
                </a:outerShdw>
              </a:effectLst>
            </a:endParaRPr>
          </a:p>
          <a:p>
            <a:pPr algn="ctr"/>
            <a:r>
              <a:rPr lang="en-US" altLang="zh-CN">
                <a:effectLst>
                  <a:outerShdw blurRad="50800" dist="38100" dir="5400000" algn="t" rotWithShape="0">
                    <a:schemeClr val="bg1">
                      <a:alpha val="40000"/>
                    </a:schemeClr>
                  </a:outerShdw>
                </a:effectLst>
              </a:rPr>
              <a:t>ES-API</a:t>
            </a:r>
            <a:endParaRPr lang="en-US" altLang="zh-CN">
              <a:effectLst>
                <a:outerShdw blurRad="50800" dist="38100" dir="5400000" algn="t" rotWithShape="0">
                  <a:schemeClr val="bg1">
                    <a:alpha val="40000"/>
                  </a:schemeClr>
                </a:outerShdw>
              </a:effectLst>
            </a:endParaRPr>
          </a:p>
        </p:txBody>
      </p:sp>
      <p:cxnSp>
        <p:nvCxnSpPr>
          <p:cNvPr id="23" name="肘形连接符 22"/>
          <p:cNvCxnSpPr>
            <a:stCxn id="11" idx="0"/>
            <a:endCxn id="17" idx="1"/>
          </p:cNvCxnSpPr>
          <p:nvPr/>
        </p:nvCxnSpPr>
        <p:spPr>
          <a:xfrm rot="16200000">
            <a:off x="781685" y="2714625"/>
            <a:ext cx="1193165" cy="660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3"/>
            <a:endCxn id="3" idx="1"/>
          </p:cNvCxnSpPr>
          <p:nvPr/>
        </p:nvCxnSpPr>
        <p:spPr>
          <a:xfrm>
            <a:off x="3399155" y="2448560"/>
            <a:ext cx="924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 idx="3"/>
            <a:endCxn id="21" idx="1"/>
          </p:cNvCxnSpPr>
          <p:nvPr/>
        </p:nvCxnSpPr>
        <p:spPr>
          <a:xfrm>
            <a:off x="6134100" y="2448560"/>
            <a:ext cx="9112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5" idx="0"/>
            <a:endCxn id="21" idx="3"/>
          </p:cNvCxnSpPr>
          <p:nvPr/>
        </p:nvCxnSpPr>
        <p:spPr>
          <a:xfrm rot="16200000" flipV="1">
            <a:off x="9266555" y="2037715"/>
            <a:ext cx="1193165" cy="20148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324350" y="3780790"/>
            <a:ext cx="1810385" cy="641985"/>
          </a:xfrm>
          <a:prstGeom prst="roundRect">
            <a:avLst>
              <a:gd name="adj" fmla="val 50000"/>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effectLst>
                  <a:outerShdw blurRad="50800" dist="38100" dir="5400000" algn="t" rotWithShape="0">
                    <a:schemeClr val="bg1">
                      <a:alpha val="40000"/>
                    </a:schemeClr>
                  </a:outerShdw>
                </a:effectLst>
              </a:rPr>
              <a:t>ClickHouse</a:t>
            </a:r>
            <a:endParaRPr lang="en-US">
              <a:effectLst>
                <a:outerShdw blurRad="50800" dist="38100" dir="5400000" algn="t" rotWithShape="0">
                  <a:schemeClr val="bg1">
                    <a:alpha val="40000"/>
                  </a:schemeClr>
                </a:outerShdw>
              </a:effectLst>
            </a:endParaRPr>
          </a:p>
        </p:txBody>
      </p:sp>
      <p:cxnSp>
        <p:nvCxnSpPr>
          <p:cNvPr id="28" name="直接箭头连接符 27"/>
          <p:cNvCxnSpPr>
            <a:stCxn id="11" idx="3"/>
            <a:endCxn id="27" idx="1"/>
          </p:cNvCxnSpPr>
          <p:nvPr/>
        </p:nvCxnSpPr>
        <p:spPr>
          <a:xfrm>
            <a:off x="1953895" y="4102100"/>
            <a:ext cx="23704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 idx="1"/>
            <a:endCxn id="27" idx="3"/>
          </p:cNvCxnSpPr>
          <p:nvPr/>
        </p:nvCxnSpPr>
        <p:spPr>
          <a:xfrm flipH="1">
            <a:off x="6134735" y="4102100"/>
            <a:ext cx="38309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0" y="1477645"/>
            <a:ext cx="3016885" cy="38608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7.5.2 </a:t>
            </a:r>
            <a:r>
              <a:rPr lang="zh-CN" altLang="en-US" smtClean="0"/>
              <a:t>节 实时明细输出</a:t>
            </a:r>
            <a:r>
              <a:rPr lang="en-US" altLang="zh-CN" smtClean="0"/>
              <a:t>ES</a:t>
            </a:r>
            <a:endParaRPr lang="en-US" altLang="zh-CN" dirty="0" smtClean="0"/>
          </a:p>
        </p:txBody>
      </p:sp>
      <p:sp>
        <p:nvSpPr>
          <p:cNvPr id="2" name="文本框 1"/>
          <p:cNvSpPr txBox="1"/>
          <p:nvPr/>
        </p:nvSpPr>
        <p:spPr>
          <a:xfrm>
            <a:off x="5326380" y="3051175"/>
            <a:ext cx="5968365" cy="2306955"/>
          </a:xfrm>
          <a:prstGeom prst="rect">
            <a:avLst/>
          </a:prstGeom>
          <a:noFill/>
        </p:spPr>
        <p:txBody>
          <a:bodyPr wrap="square" rtlCol="0">
            <a:spAutoFit/>
          </a:bodyPr>
          <a:p>
            <a:r>
              <a:rPr lang="en-US" altLang="zh-CN"/>
              <a:t>//</a:t>
            </a:r>
            <a:r>
              <a:rPr lang="zh-CN" altLang="en-US"/>
              <a:t>订单宽表数据流</a:t>
            </a:r>
            <a:endParaRPr lang="en-US" altLang="zh-CN"/>
          </a:p>
          <a:p>
            <a:r>
              <a:rPr lang="en-US" altLang="zh-CN"/>
              <a:t>val orderWideDStream :DataStream[String] = ...</a:t>
            </a:r>
            <a:endParaRPr lang="en-US" altLang="zh-CN"/>
          </a:p>
          <a:p>
            <a:endParaRPr lang="zh-CN" altLang="en-US"/>
          </a:p>
          <a:p>
            <a:r>
              <a:rPr lang="en-US" altLang="zh-CN"/>
              <a:t>//</a:t>
            </a:r>
            <a:r>
              <a:rPr lang="zh-CN" altLang="en-US"/>
              <a:t>自定义</a:t>
            </a:r>
            <a:r>
              <a:rPr lang="en-US" altLang="zh-CN"/>
              <a:t>es-sink</a:t>
            </a:r>
            <a:endParaRPr lang="zh-CN" altLang="en-US"/>
          </a:p>
          <a:p>
            <a:r>
              <a:rPr lang="zh-CN" altLang="en-US"/>
              <a:t>val orderWideDetailESSink = new CommonESSink(indexName)</a:t>
            </a:r>
            <a:endParaRPr lang="zh-CN" altLang="en-US"/>
          </a:p>
          <a:p>
            <a:r>
              <a:rPr lang="zh-CN" altLang="en-US"/>
              <a:t> </a:t>
            </a:r>
            <a:endParaRPr lang="zh-CN" altLang="en-US"/>
          </a:p>
          <a:p>
            <a:r>
              <a:rPr lang="en-US" altLang="zh-CN">
                <a:sym typeface="+mn-ea"/>
              </a:rPr>
              <a:t>//</a:t>
            </a:r>
            <a:r>
              <a:rPr lang="zh-CN" altLang="en-US">
                <a:sym typeface="+mn-ea"/>
              </a:rPr>
              <a:t>输出数据</a:t>
            </a:r>
            <a:endParaRPr lang="zh-CN" altLang="en-US">
              <a:sym typeface="+mn-ea"/>
            </a:endParaRPr>
          </a:p>
          <a:p>
            <a:r>
              <a:rPr lang="en-US" altLang="zh-CN">
                <a:sym typeface="+mn-ea"/>
              </a:rPr>
              <a:t>orderWideDStream</a:t>
            </a:r>
            <a:r>
              <a:rPr lang="zh-CN" altLang="en-US"/>
              <a:t>.addSink(orderWideDetailESSink)</a:t>
            </a:r>
            <a:endParaRPr lang="zh-CN" altLang="en-US"/>
          </a:p>
        </p:txBody>
      </p:sp>
      <p:sp>
        <p:nvSpPr>
          <p:cNvPr id="11" name="圆角矩形 10"/>
          <p:cNvSpPr/>
          <p:nvPr/>
        </p:nvSpPr>
        <p:spPr>
          <a:xfrm>
            <a:off x="1456055" y="2329180"/>
            <a:ext cx="1811020" cy="920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DataStream</a:t>
            </a:r>
            <a:endParaRPr lang="en-US" altLang="zh-CN">
              <a:effectLst>
                <a:outerShdw blurRad="50800" dist="38100" dir="5400000" algn="t" rotWithShape="0">
                  <a:schemeClr val="bg1">
                    <a:alpha val="40000"/>
                  </a:schemeClr>
                </a:outerShdw>
              </a:effectLst>
            </a:endParaRPr>
          </a:p>
          <a:p>
            <a:pPr algn="ctr"/>
            <a:r>
              <a:rPr lang="zh-CN" altLang="en-US">
                <a:effectLst>
                  <a:outerShdw blurRad="50800" dist="38100" dir="5400000" algn="t" rotWithShape="0">
                    <a:schemeClr val="bg1">
                      <a:alpha val="40000"/>
                    </a:schemeClr>
                  </a:outerShdw>
                </a:effectLst>
              </a:rPr>
              <a:t>数据流</a:t>
            </a:r>
            <a:endParaRPr lang="zh-CN" altLang="en-US">
              <a:effectLst>
                <a:outerShdw blurRad="50800" dist="38100" dir="5400000" algn="t" rotWithShape="0">
                  <a:schemeClr val="bg1">
                    <a:alpha val="40000"/>
                  </a:schemeClr>
                </a:outerShdw>
              </a:effectLst>
            </a:endParaRPr>
          </a:p>
        </p:txBody>
      </p:sp>
      <p:sp>
        <p:nvSpPr>
          <p:cNvPr id="5" name="圆角矩形 4"/>
          <p:cNvSpPr/>
          <p:nvPr/>
        </p:nvSpPr>
        <p:spPr>
          <a:xfrm>
            <a:off x="1456055" y="4855210"/>
            <a:ext cx="1811020" cy="9201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effectLst>
                  <a:outerShdw blurRad="50800" dist="38100" dir="5400000" algn="t" rotWithShape="0">
                    <a:schemeClr val="bg1">
                      <a:alpha val="40000"/>
                    </a:schemeClr>
                  </a:outerShdw>
                </a:effectLst>
              </a:rPr>
              <a:t>ES</a:t>
            </a:r>
            <a:r>
              <a:rPr lang="zh-CN">
                <a:effectLst>
                  <a:outerShdw blurRad="50800" dist="38100" dir="5400000" algn="t" rotWithShape="0">
                    <a:schemeClr val="bg1">
                      <a:alpha val="40000"/>
                    </a:schemeClr>
                  </a:outerShdw>
                </a:effectLst>
              </a:rPr>
              <a:t>集群</a:t>
            </a:r>
            <a:endParaRPr lang="zh-CN" altLang="zh-CN">
              <a:effectLst>
                <a:outerShdw blurRad="50800" dist="38100" dir="5400000" algn="t" rotWithShape="0">
                  <a:schemeClr val="bg1">
                    <a:alpha val="40000"/>
                  </a:schemeClr>
                </a:outerShdw>
              </a:effectLst>
            </a:endParaRPr>
          </a:p>
        </p:txBody>
      </p:sp>
      <p:cxnSp>
        <p:nvCxnSpPr>
          <p:cNvPr id="8" name="肘形连接符 7"/>
          <p:cNvCxnSpPr>
            <a:stCxn id="11" idx="2"/>
            <a:endCxn id="5" idx="0"/>
          </p:cNvCxnSpPr>
          <p:nvPr/>
        </p:nvCxnSpPr>
        <p:spPr>
          <a:xfrm rot="5400000">
            <a:off x="1558925" y="4051935"/>
            <a:ext cx="1605915"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96085" y="3869690"/>
            <a:ext cx="664210"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sink</a:t>
            </a:r>
            <a:endParaRPr lang="en-US" altLang="zh-CN">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0" y="1477645"/>
            <a:ext cx="3267075" cy="38608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7.5.3 </a:t>
            </a:r>
            <a:r>
              <a:rPr lang="zh-CN" altLang="en-US" smtClean="0"/>
              <a:t>节 实时明细输出</a:t>
            </a:r>
            <a:r>
              <a:rPr lang="en-US" altLang="zh-CN" smtClean="0"/>
              <a:t>Kafka</a:t>
            </a:r>
            <a:endParaRPr lang="en-US" altLang="zh-CN" dirty="0" smtClean="0"/>
          </a:p>
        </p:txBody>
      </p:sp>
      <p:sp>
        <p:nvSpPr>
          <p:cNvPr id="2" name="文本框 1"/>
          <p:cNvSpPr txBox="1"/>
          <p:nvPr/>
        </p:nvSpPr>
        <p:spPr>
          <a:xfrm>
            <a:off x="4209415" y="1863725"/>
            <a:ext cx="7145020" cy="4769485"/>
          </a:xfrm>
          <a:prstGeom prst="rect">
            <a:avLst/>
          </a:prstGeom>
          <a:noFill/>
        </p:spPr>
        <p:txBody>
          <a:bodyPr wrap="square" rtlCol="0">
            <a:spAutoFit/>
          </a:bodyPr>
          <a:p>
            <a:r>
              <a:rPr lang="en-US" sz="1600"/>
              <a:t>//kafka</a:t>
            </a:r>
            <a:r>
              <a:rPr lang="zh-CN" altLang="en-US" sz="1600"/>
              <a:t>数据反序列化</a:t>
            </a:r>
            <a:endParaRPr sz="1600"/>
          </a:p>
          <a:p>
            <a:r>
              <a:rPr sz="1600"/>
              <a:t>val kafkaSerSchema = new OrderWideKSchema(toTopic)</a:t>
            </a:r>
            <a:endParaRPr sz="1600"/>
          </a:p>
          <a:p>
            <a:endParaRPr sz="1600"/>
          </a:p>
          <a:p>
            <a:r>
              <a:rPr lang="en-US" sz="1600"/>
              <a:t>//kafka</a:t>
            </a:r>
            <a:r>
              <a:rPr lang="zh-CN" altLang="en-US" sz="1600"/>
              <a:t>配置参数</a:t>
            </a:r>
            <a:endParaRPr sz="1600"/>
          </a:p>
          <a:p>
            <a:r>
              <a:rPr sz="1600"/>
              <a:t>val kafkaProductConfig = PropertyUtil.readProperties(QRealTimeConstant.KAFKA_PRODUCER_CONFIG_URL)</a:t>
            </a:r>
            <a:endParaRPr sz="1600"/>
          </a:p>
          <a:p>
            <a:r>
              <a:rPr sz="1600"/>
              <a:t>     </a:t>
            </a:r>
            <a:endParaRPr sz="1600"/>
          </a:p>
          <a:p>
            <a:r>
              <a:rPr lang="en-US" sz="1600"/>
              <a:t>//kafka</a:t>
            </a:r>
            <a:r>
              <a:rPr lang="zh-CN" altLang="en-US" sz="1600"/>
              <a:t>生产者</a:t>
            </a:r>
            <a:endParaRPr sz="1600"/>
          </a:p>
          <a:p>
            <a:r>
              <a:rPr sz="1600"/>
              <a:t> val travelKafkaProducer = new FlinkKafkaProducer(</a:t>
            </a:r>
            <a:endParaRPr sz="1600"/>
          </a:p>
          <a:p>
            <a:r>
              <a:rPr sz="1600"/>
              <a:t>        toTopic,</a:t>
            </a:r>
            <a:endParaRPr sz="1600"/>
          </a:p>
          <a:p>
            <a:r>
              <a:rPr sz="1600"/>
              <a:t>        kafkaSerSchema,</a:t>
            </a:r>
            <a:endParaRPr sz="1600"/>
          </a:p>
          <a:p>
            <a:r>
              <a:rPr sz="1600"/>
              <a:t>        kafkaProductConfig,</a:t>
            </a:r>
            <a:endParaRPr sz="1600"/>
          </a:p>
          <a:p>
            <a:r>
              <a:rPr sz="1600"/>
              <a:t>        FlinkKafkaProducer.Semantic.AT_LEAST_ONCE)</a:t>
            </a:r>
            <a:endParaRPr sz="1600"/>
          </a:p>
          <a:p>
            <a:endParaRPr sz="1600"/>
          </a:p>
          <a:p>
            <a:r>
              <a:rPr sz="1600"/>
              <a:t> // 加入kafka摄入时间</a:t>
            </a:r>
            <a:endParaRPr sz="1600"/>
          </a:p>
          <a:p>
            <a:r>
              <a:rPr sz="1600"/>
              <a:t> travelKafkaProducer.setWriteTimestampToKafka(true)</a:t>
            </a:r>
            <a:endParaRPr sz="1600"/>
          </a:p>
          <a:p>
            <a:r>
              <a:rPr sz="1600"/>
              <a:t> </a:t>
            </a:r>
            <a:endParaRPr sz="1600"/>
          </a:p>
          <a:p>
            <a:r>
              <a:rPr lang="en-US" sz="1600"/>
              <a:t>//</a:t>
            </a:r>
            <a:r>
              <a:rPr lang="zh-CN" altLang="en-US" sz="1600"/>
              <a:t>数据流输出</a:t>
            </a:r>
            <a:endParaRPr lang="en-US" sz="1600"/>
          </a:p>
          <a:p>
            <a:r>
              <a:rPr lang="en-US" sz="1600"/>
              <a:t>data</a:t>
            </a:r>
            <a:r>
              <a:rPr sz="1600"/>
              <a:t>DS.addSink(travelKafkaProducer)</a:t>
            </a:r>
            <a:endParaRPr sz="1600"/>
          </a:p>
        </p:txBody>
      </p:sp>
      <p:sp>
        <p:nvSpPr>
          <p:cNvPr id="11" name="圆角矩形 10"/>
          <p:cNvSpPr/>
          <p:nvPr/>
        </p:nvSpPr>
        <p:spPr>
          <a:xfrm>
            <a:off x="1456055" y="2330450"/>
            <a:ext cx="1811020" cy="920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DataStream</a:t>
            </a:r>
            <a:endParaRPr lang="en-US" altLang="zh-CN">
              <a:effectLst>
                <a:outerShdw blurRad="50800" dist="38100" dir="5400000" algn="t" rotWithShape="0">
                  <a:schemeClr val="bg1">
                    <a:alpha val="40000"/>
                  </a:schemeClr>
                </a:outerShdw>
              </a:effectLst>
            </a:endParaRPr>
          </a:p>
          <a:p>
            <a:pPr algn="ctr"/>
            <a:r>
              <a:rPr lang="zh-CN" altLang="en-US">
                <a:effectLst>
                  <a:outerShdw blurRad="50800" dist="38100" dir="5400000" algn="t" rotWithShape="0">
                    <a:schemeClr val="bg1">
                      <a:alpha val="40000"/>
                    </a:schemeClr>
                  </a:outerShdw>
                </a:effectLst>
              </a:rPr>
              <a:t>数据流</a:t>
            </a:r>
            <a:endParaRPr lang="zh-CN" altLang="en-US">
              <a:effectLst>
                <a:outerShdw blurRad="50800" dist="38100" dir="5400000" algn="t" rotWithShape="0">
                  <a:schemeClr val="bg1">
                    <a:alpha val="40000"/>
                  </a:schemeClr>
                </a:outerShdw>
              </a:effectLst>
            </a:endParaRPr>
          </a:p>
        </p:txBody>
      </p:sp>
      <p:sp>
        <p:nvSpPr>
          <p:cNvPr id="5" name="圆角矩形 4"/>
          <p:cNvSpPr/>
          <p:nvPr/>
        </p:nvSpPr>
        <p:spPr>
          <a:xfrm>
            <a:off x="1456055" y="4855210"/>
            <a:ext cx="1811020" cy="9201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Kafka</a:t>
            </a:r>
            <a:r>
              <a:rPr lang="zh-CN">
                <a:effectLst>
                  <a:outerShdw blurRad="50800" dist="38100" dir="5400000" algn="t" rotWithShape="0">
                    <a:schemeClr val="bg1">
                      <a:alpha val="40000"/>
                    </a:schemeClr>
                  </a:outerShdw>
                </a:effectLst>
              </a:rPr>
              <a:t>集群</a:t>
            </a:r>
            <a:endParaRPr lang="zh-CN" altLang="zh-CN">
              <a:effectLst>
                <a:outerShdw blurRad="50800" dist="38100" dir="5400000" algn="t" rotWithShape="0">
                  <a:schemeClr val="bg1">
                    <a:alpha val="40000"/>
                  </a:schemeClr>
                </a:outerShdw>
              </a:effectLst>
            </a:endParaRPr>
          </a:p>
        </p:txBody>
      </p:sp>
      <p:cxnSp>
        <p:nvCxnSpPr>
          <p:cNvPr id="8" name="肘形连接符 7"/>
          <p:cNvCxnSpPr>
            <a:stCxn id="11" idx="2"/>
            <a:endCxn id="5" idx="0"/>
          </p:cNvCxnSpPr>
          <p:nvPr/>
        </p:nvCxnSpPr>
        <p:spPr>
          <a:xfrm rot="5400000">
            <a:off x="1559243" y="4052888"/>
            <a:ext cx="1604645"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77595" y="3869690"/>
            <a:ext cx="1282700"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producer</a:t>
            </a:r>
            <a:endParaRPr lang="en-US" altLang="zh-CN">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7.6.1 </a:t>
            </a:r>
            <a:r>
              <a:rPr lang="zh-CN" altLang="en-US" smtClean="0"/>
              <a:t>节 数据流操作</a:t>
            </a:r>
            <a:endParaRPr lang="en-US" altLang="zh-CN" dirty="0" smtClean="0"/>
          </a:p>
        </p:txBody>
      </p:sp>
      <p:pic>
        <p:nvPicPr>
          <p:cNvPr id="2" name="图片 1" descr="flink_window"/>
          <p:cNvPicPr>
            <a:picLocks noChangeAspect="1"/>
          </p:cNvPicPr>
          <p:nvPr/>
        </p:nvPicPr>
        <p:blipFill>
          <a:blip r:embed="rId2"/>
          <a:stretch>
            <a:fillRect/>
          </a:stretch>
        </p:blipFill>
        <p:spPr>
          <a:xfrm>
            <a:off x="2522220" y="1897380"/>
            <a:ext cx="8361680" cy="470344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7.6.2 </a:t>
            </a:r>
            <a:r>
              <a:rPr lang="zh-CN" altLang="en-US" smtClean="0"/>
              <a:t>节 数据流聚合</a:t>
            </a:r>
            <a:endParaRPr lang="en-US" altLang="zh-CN" dirty="0" smtClean="0"/>
          </a:p>
        </p:txBody>
      </p:sp>
      <p:sp>
        <p:nvSpPr>
          <p:cNvPr id="11" name="圆角矩形 10"/>
          <p:cNvSpPr/>
          <p:nvPr/>
        </p:nvSpPr>
        <p:spPr>
          <a:xfrm>
            <a:off x="309245" y="3477895"/>
            <a:ext cx="1811020" cy="920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DataStream</a:t>
            </a:r>
            <a:endParaRPr lang="en-US" altLang="zh-CN">
              <a:effectLst>
                <a:outerShdw blurRad="50800" dist="38100" dir="5400000" algn="t" rotWithShape="0">
                  <a:schemeClr val="bg1">
                    <a:alpha val="40000"/>
                  </a:schemeClr>
                </a:outerShdw>
              </a:effectLst>
            </a:endParaRPr>
          </a:p>
          <a:p>
            <a:pPr algn="ctr"/>
            <a:r>
              <a:rPr lang="zh-CN" altLang="en-US">
                <a:effectLst>
                  <a:outerShdw blurRad="50800" dist="38100" dir="5400000" algn="t" rotWithShape="0">
                    <a:schemeClr val="bg1">
                      <a:alpha val="40000"/>
                    </a:schemeClr>
                  </a:outerShdw>
                </a:effectLst>
              </a:rPr>
              <a:t>数据流</a:t>
            </a:r>
            <a:endParaRPr lang="zh-CN" altLang="en-US">
              <a:effectLst>
                <a:outerShdw blurRad="50800" dist="38100" dir="5400000" algn="t" rotWithShape="0">
                  <a:schemeClr val="bg1">
                    <a:alpha val="40000"/>
                  </a:schemeClr>
                </a:outerShdw>
              </a:effectLst>
            </a:endParaRPr>
          </a:p>
        </p:txBody>
      </p:sp>
      <p:sp>
        <p:nvSpPr>
          <p:cNvPr id="3" name="圆角矩形 2"/>
          <p:cNvSpPr/>
          <p:nvPr/>
        </p:nvSpPr>
        <p:spPr>
          <a:xfrm>
            <a:off x="2669540" y="3477895"/>
            <a:ext cx="1811020" cy="9201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effectLst>
                  <a:outerShdw blurRad="50800" dist="38100" dir="5400000" algn="t" rotWithShape="0">
                    <a:schemeClr val="bg1">
                      <a:alpha val="40000"/>
                    </a:schemeClr>
                  </a:outerShdw>
                </a:effectLst>
              </a:rPr>
              <a:t>KeyedStream</a:t>
            </a:r>
            <a:endParaRPr lang="en-US" altLang="zh-CN">
              <a:effectLst>
                <a:outerShdw blurRad="50800" dist="38100" dir="5400000" algn="t" rotWithShape="0">
                  <a:schemeClr val="bg1">
                    <a:alpha val="40000"/>
                  </a:schemeClr>
                </a:outerShdw>
              </a:effectLst>
            </a:endParaRPr>
          </a:p>
          <a:p>
            <a:pPr algn="ctr"/>
            <a:r>
              <a:rPr lang="zh-CN" altLang="en-US">
                <a:effectLst>
                  <a:outerShdw blurRad="50800" dist="38100" dir="5400000" algn="t" rotWithShape="0">
                    <a:schemeClr val="bg1">
                      <a:alpha val="40000"/>
                    </a:schemeClr>
                  </a:outerShdw>
                </a:effectLst>
              </a:rPr>
              <a:t>数据流</a:t>
            </a:r>
            <a:endParaRPr lang="zh-CN" altLang="en-US">
              <a:effectLst>
                <a:outerShdw blurRad="50800" dist="38100" dir="5400000" algn="t" rotWithShape="0">
                  <a:schemeClr val="bg1">
                    <a:alpha val="40000"/>
                  </a:schemeClr>
                </a:outerShdw>
              </a:effectLst>
            </a:endParaRPr>
          </a:p>
        </p:txBody>
      </p:sp>
      <p:sp>
        <p:nvSpPr>
          <p:cNvPr id="5" name="圆角矩形 4"/>
          <p:cNvSpPr/>
          <p:nvPr/>
        </p:nvSpPr>
        <p:spPr>
          <a:xfrm>
            <a:off x="4845050" y="2292350"/>
            <a:ext cx="2172970" cy="9201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altLang="zh-CN">
                <a:effectLst>
                  <a:outerShdw blurRad="50800" dist="38100" dir="5400000" algn="t" rotWithShape="0">
                    <a:schemeClr val="bg1">
                      <a:alpha val="40000"/>
                    </a:schemeClr>
                  </a:outerShdw>
                </a:effectLst>
              </a:rPr>
              <a:t>WindowedStream</a:t>
            </a:r>
            <a:endParaRPr lang="en-US" altLang="zh-CN">
              <a:effectLst>
                <a:outerShdw blurRad="50800" dist="38100" dir="5400000" algn="t" rotWithShape="0">
                  <a:schemeClr val="bg1">
                    <a:alpha val="40000"/>
                  </a:schemeClr>
                </a:outerShdw>
              </a:effectLst>
            </a:endParaRPr>
          </a:p>
          <a:p>
            <a:pPr algn="ctr"/>
            <a:r>
              <a:rPr lang="zh-CN" altLang="en-US">
                <a:effectLst>
                  <a:outerShdw blurRad="50800" dist="38100" dir="5400000" algn="t" rotWithShape="0">
                    <a:schemeClr val="bg1">
                      <a:alpha val="40000"/>
                    </a:schemeClr>
                  </a:outerShdw>
                </a:effectLst>
              </a:rPr>
              <a:t>窗口数据流</a:t>
            </a:r>
            <a:endParaRPr lang="zh-CN" altLang="en-US">
              <a:effectLst>
                <a:outerShdw blurRad="50800" dist="38100" dir="5400000" algn="t" rotWithShape="0">
                  <a:schemeClr val="bg1">
                    <a:alpha val="40000"/>
                  </a:schemeClr>
                </a:outerShdw>
              </a:effectLst>
            </a:endParaRPr>
          </a:p>
        </p:txBody>
      </p:sp>
      <p:sp>
        <p:nvSpPr>
          <p:cNvPr id="8" name="圆角矩形 7"/>
          <p:cNvSpPr/>
          <p:nvPr/>
        </p:nvSpPr>
        <p:spPr>
          <a:xfrm>
            <a:off x="8138160" y="4866005"/>
            <a:ext cx="1811020" cy="92011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en-US" altLang="zh-CN">
                <a:effectLst>
                  <a:outerShdw blurRad="50800" dist="38100" dir="5400000" algn="t" rotWithShape="0">
                    <a:schemeClr val="bg1">
                      <a:alpha val="40000"/>
                    </a:schemeClr>
                  </a:outerShdw>
                </a:effectLst>
              </a:rPr>
              <a:t>DataStream</a:t>
            </a:r>
            <a:endParaRPr lang="en-US" altLang="zh-CN">
              <a:effectLst>
                <a:outerShdw blurRad="50800" dist="38100" dir="5400000" algn="t" rotWithShape="0">
                  <a:schemeClr val="bg1">
                    <a:alpha val="40000"/>
                  </a:schemeClr>
                </a:outerShdw>
              </a:effectLst>
            </a:endParaRPr>
          </a:p>
          <a:p>
            <a:pPr algn="ctr"/>
            <a:r>
              <a:rPr lang="zh-CN" altLang="en-US">
                <a:effectLst>
                  <a:outerShdw blurRad="50800" dist="38100" dir="5400000" algn="t" rotWithShape="0">
                    <a:schemeClr val="bg1">
                      <a:alpha val="40000"/>
                    </a:schemeClr>
                  </a:outerShdw>
                </a:effectLst>
              </a:rPr>
              <a:t>数据流</a:t>
            </a:r>
            <a:endParaRPr lang="zh-CN" altLang="en-US">
              <a:effectLst>
                <a:outerShdw blurRad="50800" dist="38100" dir="5400000" algn="t" rotWithShape="0">
                  <a:schemeClr val="bg1">
                    <a:alpha val="40000"/>
                  </a:schemeClr>
                </a:outerShdw>
              </a:effectLst>
            </a:endParaRPr>
          </a:p>
        </p:txBody>
      </p:sp>
      <p:sp>
        <p:nvSpPr>
          <p:cNvPr id="9" name="圆角矩形 8"/>
          <p:cNvSpPr/>
          <p:nvPr/>
        </p:nvSpPr>
        <p:spPr>
          <a:xfrm>
            <a:off x="7957185" y="2292350"/>
            <a:ext cx="2172970" cy="9201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AggregateFunction</a:t>
            </a:r>
            <a:endParaRPr lang="en-US" altLang="zh-CN">
              <a:effectLst>
                <a:outerShdw blurRad="50800" dist="38100" dir="5400000" algn="t" rotWithShape="0">
                  <a:schemeClr val="bg1">
                    <a:alpha val="40000"/>
                  </a:schemeClr>
                </a:outerShdw>
              </a:effectLst>
            </a:endParaRPr>
          </a:p>
          <a:p>
            <a:pPr algn="ctr"/>
            <a:r>
              <a:rPr lang="zh-CN" altLang="en-US">
                <a:effectLst>
                  <a:outerShdw blurRad="50800" dist="38100" dir="5400000" algn="t" rotWithShape="0">
                    <a:schemeClr val="bg1">
                      <a:alpha val="40000"/>
                    </a:schemeClr>
                  </a:outerShdw>
                </a:effectLst>
              </a:rPr>
              <a:t>聚合函数</a:t>
            </a:r>
            <a:endParaRPr lang="zh-CN" altLang="en-US">
              <a:effectLst>
                <a:outerShdw blurRad="50800" dist="38100" dir="5400000" algn="t" rotWithShape="0">
                  <a:schemeClr val="bg1">
                    <a:alpha val="40000"/>
                  </a:schemeClr>
                </a:outerShdw>
              </a:effectLst>
            </a:endParaRPr>
          </a:p>
        </p:txBody>
      </p:sp>
      <p:cxnSp>
        <p:nvCxnSpPr>
          <p:cNvPr id="10" name="直接箭头连接符 9"/>
          <p:cNvCxnSpPr>
            <a:stCxn id="11" idx="3"/>
            <a:endCxn id="3" idx="1"/>
          </p:cNvCxnSpPr>
          <p:nvPr/>
        </p:nvCxnSpPr>
        <p:spPr>
          <a:xfrm>
            <a:off x="2120265" y="3938270"/>
            <a:ext cx="549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3" idx="0"/>
            <a:endCxn id="5" idx="1"/>
          </p:cNvCxnSpPr>
          <p:nvPr/>
        </p:nvCxnSpPr>
        <p:spPr>
          <a:xfrm rot="16200000">
            <a:off x="3847465" y="2480310"/>
            <a:ext cx="725170" cy="1270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9" idx="1"/>
          </p:cNvCxnSpPr>
          <p:nvPr/>
        </p:nvCxnSpPr>
        <p:spPr>
          <a:xfrm>
            <a:off x="7018020" y="2752725"/>
            <a:ext cx="939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8" idx="0"/>
          </p:cNvCxnSpPr>
          <p:nvPr/>
        </p:nvCxnSpPr>
        <p:spPr>
          <a:xfrm>
            <a:off x="9043670" y="3212465"/>
            <a:ext cx="0" cy="1653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845050" y="4866005"/>
            <a:ext cx="2338705" cy="9201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altLang="zh-CN">
                <a:effectLst>
                  <a:outerShdw blurRad="50800" dist="38100" dir="5400000" algn="t" rotWithShape="0">
                    <a:schemeClr val="bg1">
                      <a:alpha val="40000"/>
                    </a:schemeClr>
                  </a:outerShdw>
                </a:effectLst>
              </a:rPr>
              <a:t>AllWindowedStream</a:t>
            </a:r>
            <a:r>
              <a:rPr lang="zh-CN" altLang="en-US">
                <a:effectLst>
                  <a:outerShdw blurRad="50800" dist="38100" dir="5400000" algn="t" rotWithShape="0">
                    <a:schemeClr val="bg1">
                      <a:alpha val="40000"/>
                    </a:schemeClr>
                  </a:outerShdw>
                </a:effectLst>
              </a:rPr>
              <a:t>窗口数据流</a:t>
            </a:r>
            <a:endParaRPr lang="zh-CN" altLang="en-US">
              <a:effectLst>
                <a:outerShdw blurRad="50800" dist="38100" dir="5400000" algn="t" rotWithShape="0">
                  <a:schemeClr val="bg1">
                    <a:alpha val="40000"/>
                  </a:schemeClr>
                </a:outerShdw>
              </a:effectLst>
            </a:endParaRPr>
          </a:p>
        </p:txBody>
      </p:sp>
      <p:cxnSp>
        <p:nvCxnSpPr>
          <p:cNvPr id="18" name="肘形连接符 17"/>
          <p:cNvCxnSpPr>
            <a:stCxn id="3" idx="2"/>
            <a:endCxn id="17" idx="1"/>
          </p:cNvCxnSpPr>
          <p:nvPr/>
        </p:nvCxnSpPr>
        <p:spPr>
          <a:xfrm rot="5400000" flipV="1">
            <a:off x="3745865" y="4227195"/>
            <a:ext cx="928370" cy="1270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3"/>
            <a:endCxn id="8" idx="1"/>
          </p:cNvCxnSpPr>
          <p:nvPr/>
        </p:nvCxnSpPr>
        <p:spPr>
          <a:xfrm>
            <a:off x="7183755" y="5326380"/>
            <a:ext cx="9544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0" y="1477645"/>
            <a:ext cx="3162300" cy="38608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7.6.3 </a:t>
            </a:r>
            <a:r>
              <a:rPr lang="zh-CN" altLang="en-US" smtClean="0"/>
              <a:t>节 数据流窗口聚合示例</a:t>
            </a:r>
            <a:endParaRPr lang="en-US" altLang="zh-CN" dirty="0" smtClean="0"/>
          </a:p>
        </p:txBody>
      </p:sp>
      <p:sp>
        <p:nvSpPr>
          <p:cNvPr id="2" name="文本框 1"/>
          <p:cNvSpPr txBox="1"/>
          <p:nvPr/>
        </p:nvSpPr>
        <p:spPr>
          <a:xfrm>
            <a:off x="5183505" y="2209165"/>
            <a:ext cx="6457315" cy="34150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r>
              <a:rPr lang="en-US" altLang="zh-CN"/>
              <a:t>//</a:t>
            </a:r>
            <a:r>
              <a:rPr lang="zh-CN" altLang="en-US"/>
              <a:t>订单明细数据流</a:t>
            </a:r>
            <a:endParaRPr lang="zh-CN" altLang="en-US"/>
          </a:p>
          <a:p>
            <a:r>
              <a:rPr lang="zh-CN" altLang="en-US"/>
              <a:t>val aggDStream:DataStream[OrderDetailTimeAggDimMeaData] = orderDetailDStream.keyBy(</a:t>
            </a:r>
            <a:endParaRPr lang="zh-CN" altLang="en-US"/>
          </a:p>
          <a:p>
            <a:r>
              <a:rPr lang="zh-CN" altLang="en-US"/>
              <a:t>        (detail:OrderDetailData) =&gt; OrderDetailAggDimData(detail.userRegion, detail.traffic)</a:t>
            </a:r>
            <a:endParaRPr lang="zh-CN" altLang="en-US"/>
          </a:p>
          <a:p>
            <a:r>
              <a:rPr lang="zh-CN" altLang="en-US"/>
              <a:t>      )  </a:t>
            </a:r>
            <a:endParaRPr lang="zh-CN" altLang="en-US"/>
          </a:p>
          <a:p>
            <a:r>
              <a:rPr lang="zh-CN" altLang="en-US"/>
              <a:t>  .window(TumblingEventTimeWindows.of(Time.seconds(QRealTimeConstant.FLINK_WINDOW_SIZE)))</a:t>
            </a:r>
            <a:endParaRPr lang="zh-CN" altLang="en-US"/>
          </a:p>
          <a:p>
            <a:r>
              <a:rPr lang="zh-CN" altLang="en-US"/>
              <a:t>  .allowedLateness(Time.seconds(QRealTimeConstant.FLINK_ALLOWED_LATENESS))</a:t>
            </a:r>
            <a:endParaRPr lang="zh-CN" altLang="en-US"/>
          </a:p>
          <a:p>
            <a:r>
              <a:rPr lang="zh-CN" altLang="en-US"/>
              <a:t>   .aggregate(new OrderDetailTimeAggFun(), new OrderDetailTimeWindowFun())</a:t>
            </a:r>
            <a:endParaRPr lang="zh-CN" altLang="en-US"/>
          </a:p>
        </p:txBody>
      </p:sp>
      <p:sp>
        <p:nvSpPr>
          <p:cNvPr id="12" name="圆角矩形 11"/>
          <p:cNvSpPr/>
          <p:nvPr/>
        </p:nvSpPr>
        <p:spPr>
          <a:xfrm>
            <a:off x="831850" y="2158365"/>
            <a:ext cx="1664335" cy="4375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keyBy</a:t>
            </a:r>
            <a:endParaRPr lang="en-US" altLang="zh-CN"/>
          </a:p>
        </p:txBody>
      </p:sp>
      <p:sp>
        <p:nvSpPr>
          <p:cNvPr id="16" name="圆角矩形 15"/>
          <p:cNvSpPr/>
          <p:nvPr/>
        </p:nvSpPr>
        <p:spPr>
          <a:xfrm>
            <a:off x="831850" y="3280410"/>
            <a:ext cx="1664335" cy="4375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window</a:t>
            </a:r>
            <a:endParaRPr lang="en-US" altLang="zh-CN"/>
          </a:p>
        </p:txBody>
      </p:sp>
      <p:sp>
        <p:nvSpPr>
          <p:cNvPr id="20" name="圆角矩形 19"/>
          <p:cNvSpPr/>
          <p:nvPr/>
        </p:nvSpPr>
        <p:spPr>
          <a:xfrm>
            <a:off x="831850" y="4402455"/>
            <a:ext cx="1664335" cy="4375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allowedLaten</a:t>
            </a:r>
            <a:endParaRPr lang="en-US" altLang="zh-CN"/>
          </a:p>
        </p:txBody>
      </p:sp>
      <p:sp>
        <p:nvSpPr>
          <p:cNvPr id="21" name="圆角矩形 20"/>
          <p:cNvSpPr/>
          <p:nvPr/>
        </p:nvSpPr>
        <p:spPr>
          <a:xfrm>
            <a:off x="831850" y="5524500"/>
            <a:ext cx="1664335" cy="4375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aggregate</a:t>
            </a:r>
            <a:endParaRPr lang="en-US" altLang="zh-CN"/>
          </a:p>
        </p:txBody>
      </p:sp>
      <p:sp>
        <p:nvSpPr>
          <p:cNvPr id="24" name="圆角矩形 23"/>
          <p:cNvSpPr/>
          <p:nvPr/>
        </p:nvSpPr>
        <p:spPr>
          <a:xfrm>
            <a:off x="831850" y="5524500"/>
            <a:ext cx="1664335" cy="4375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aggregate</a:t>
            </a:r>
            <a:endParaRPr lang="en-US" altLang="zh-CN"/>
          </a:p>
        </p:txBody>
      </p:sp>
      <p:cxnSp>
        <p:nvCxnSpPr>
          <p:cNvPr id="25" name="直接箭头连接符 24"/>
          <p:cNvCxnSpPr>
            <a:stCxn id="12" idx="2"/>
            <a:endCxn id="16" idx="0"/>
          </p:cNvCxnSpPr>
          <p:nvPr/>
        </p:nvCxnSpPr>
        <p:spPr>
          <a:xfrm>
            <a:off x="1664335" y="2595880"/>
            <a:ext cx="0" cy="684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2"/>
            <a:endCxn id="20" idx="0"/>
          </p:cNvCxnSpPr>
          <p:nvPr/>
        </p:nvCxnSpPr>
        <p:spPr>
          <a:xfrm>
            <a:off x="1664335" y="3717925"/>
            <a:ext cx="0" cy="684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a:endCxn id="24" idx="0"/>
          </p:cNvCxnSpPr>
          <p:nvPr/>
        </p:nvCxnSpPr>
        <p:spPr>
          <a:xfrm>
            <a:off x="1664335" y="4839970"/>
            <a:ext cx="0" cy="684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273108" y="2208530"/>
            <a:ext cx="1200785" cy="337185"/>
          </a:xfrm>
          <a:prstGeom prst="rect">
            <a:avLst/>
          </a:prstGeom>
          <a:noFill/>
        </p:spPr>
        <p:txBody>
          <a:bodyPr wrap="square" rtlCol="0">
            <a:spAutoFit/>
          </a:bodyPr>
          <a:p>
            <a:r>
              <a:rPr lang="zh-CN" altLang="en-US" sz="1600"/>
              <a:t>数据分组</a:t>
            </a:r>
            <a:endParaRPr lang="zh-CN" altLang="en-US" sz="1600"/>
          </a:p>
        </p:txBody>
      </p:sp>
      <p:sp>
        <p:nvSpPr>
          <p:cNvPr id="29" name="文本框 28"/>
          <p:cNvSpPr txBox="1"/>
          <p:nvPr/>
        </p:nvSpPr>
        <p:spPr>
          <a:xfrm>
            <a:off x="3326448" y="3347085"/>
            <a:ext cx="1094105" cy="337185"/>
          </a:xfrm>
          <a:prstGeom prst="rect">
            <a:avLst/>
          </a:prstGeom>
          <a:noFill/>
        </p:spPr>
        <p:txBody>
          <a:bodyPr wrap="square" rtlCol="0">
            <a:spAutoFit/>
          </a:bodyPr>
          <a:p>
            <a:r>
              <a:rPr lang="zh-CN" altLang="en-US" sz="1600"/>
              <a:t>窗口划分</a:t>
            </a:r>
            <a:endParaRPr lang="zh-CN" altLang="en-US" sz="1600"/>
          </a:p>
        </p:txBody>
      </p:sp>
      <p:sp>
        <p:nvSpPr>
          <p:cNvPr id="30" name="文本框 29"/>
          <p:cNvSpPr txBox="1"/>
          <p:nvPr/>
        </p:nvSpPr>
        <p:spPr>
          <a:xfrm>
            <a:off x="3337243" y="4485640"/>
            <a:ext cx="1072515" cy="337185"/>
          </a:xfrm>
          <a:prstGeom prst="rect">
            <a:avLst/>
          </a:prstGeom>
          <a:noFill/>
        </p:spPr>
        <p:txBody>
          <a:bodyPr wrap="square" rtlCol="0">
            <a:spAutoFit/>
          </a:bodyPr>
          <a:p>
            <a:r>
              <a:rPr lang="zh-CN" altLang="en-US" sz="1600"/>
              <a:t>延迟设置</a:t>
            </a:r>
            <a:endParaRPr lang="zh-CN" altLang="en-US" sz="1600"/>
          </a:p>
        </p:txBody>
      </p:sp>
      <p:sp>
        <p:nvSpPr>
          <p:cNvPr id="31" name="文本框 30"/>
          <p:cNvSpPr txBox="1"/>
          <p:nvPr/>
        </p:nvSpPr>
        <p:spPr>
          <a:xfrm>
            <a:off x="2901950" y="5624195"/>
            <a:ext cx="1943100" cy="337185"/>
          </a:xfrm>
          <a:prstGeom prst="rect">
            <a:avLst/>
          </a:prstGeom>
          <a:noFill/>
        </p:spPr>
        <p:txBody>
          <a:bodyPr wrap="square" rtlCol="0">
            <a:spAutoFit/>
          </a:bodyPr>
          <a:p>
            <a:r>
              <a:rPr lang="zh-CN" altLang="en-US" sz="1600"/>
              <a:t>预聚合</a:t>
            </a:r>
            <a:r>
              <a:rPr lang="en-US" altLang="zh-CN" sz="1600"/>
              <a:t>+</a:t>
            </a:r>
            <a:r>
              <a:rPr lang="zh-CN" altLang="en-US" sz="1600"/>
              <a:t>窗口计算</a:t>
            </a:r>
            <a:endParaRPr lang="zh-CN" altLang="en-US" sz="1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0" y="1477645"/>
            <a:ext cx="3162300" cy="38608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7.6.4 </a:t>
            </a:r>
            <a:r>
              <a:rPr lang="zh-CN" altLang="en-US" smtClean="0"/>
              <a:t>节 数据流聚合示例</a:t>
            </a:r>
            <a:endParaRPr lang="en-US" altLang="zh-CN" dirty="0" smtClean="0"/>
          </a:p>
        </p:txBody>
      </p:sp>
      <p:sp>
        <p:nvSpPr>
          <p:cNvPr id="2" name="文本框 1"/>
          <p:cNvSpPr txBox="1"/>
          <p:nvPr/>
        </p:nvSpPr>
        <p:spPr>
          <a:xfrm>
            <a:off x="5126990" y="2208530"/>
            <a:ext cx="6457315" cy="258445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r>
              <a:rPr lang="en-US" altLang="zh-CN"/>
              <a:t>//</a:t>
            </a:r>
            <a:r>
              <a:rPr lang="zh-CN" altLang="en-US"/>
              <a:t>订单明细数据流</a:t>
            </a:r>
            <a:endParaRPr lang="zh-CN" altLang="en-US"/>
          </a:p>
          <a:p>
            <a:r>
              <a:rPr lang="zh-CN" altLang="en-US"/>
              <a:t>val statisDStream:DataStream[OrderWideCustomerStatisData] = orderWideDStream.keyBy(</a:t>
            </a:r>
            <a:endParaRPr lang="zh-CN" altLang="en-US"/>
          </a:p>
          <a:p>
            <a:r>
              <a:rPr lang="zh-CN" altLang="en-US"/>
              <a:t>        (wide:OrderWideData) =&gt; {</a:t>
            </a:r>
            <a:endParaRPr lang="zh-CN" altLang="en-US"/>
          </a:p>
          <a:p>
            <a:r>
              <a:rPr lang="zh-CN" altLang="en-US"/>
              <a:t>          OrderWideAggDimData(wide.productType, wide.toursimType)</a:t>
            </a:r>
            <a:endParaRPr lang="zh-CN" altLang="en-US"/>
          </a:p>
          <a:p>
            <a:r>
              <a:rPr lang="zh-CN" altLang="en-US"/>
              <a:t>        }</a:t>
            </a:r>
            <a:endParaRPr lang="zh-CN" altLang="en-US"/>
          </a:p>
          <a:p>
            <a:r>
              <a:rPr lang="zh-CN" altLang="en-US"/>
              <a:t>      )</a:t>
            </a:r>
            <a:endParaRPr lang="zh-CN" altLang="en-US"/>
          </a:p>
          <a:p>
            <a:r>
              <a:rPr lang="zh-CN" altLang="en-US"/>
              <a:t> .process(new OrderCustomerStatisKeyedProcessFun(maxCount, maxInterval))</a:t>
            </a:r>
            <a:endParaRPr lang="zh-CN" altLang="en-US"/>
          </a:p>
        </p:txBody>
      </p:sp>
      <p:sp>
        <p:nvSpPr>
          <p:cNvPr id="12" name="圆角矩形 11"/>
          <p:cNvSpPr/>
          <p:nvPr/>
        </p:nvSpPr>
        <p:spPr>
          <a:xfrm>
            <a:off x="831850" y="2158365"/>
            <a:ext cx="1664335" cy="4375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keyBy</a:t>
            </a:r>
            <a:endParaRPr lang="en-US" altLang="zh-CN"/>
          </a:p>
        </p:txBody>
      </p:sp>
      <p:sp>
        <p:nvSpPr>
          <p:cNvPr id="21" name="圆角矩形 20"/>
          <p:cNvSpPr/>
          <p:nvPr/>
        </p:nvSpPr>
        <p:spPr>
          <a:xfrm>
            <a:off x="2357755" y="5574030"/>
            <a:ext cx="3933190" cy="4375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sym typeface="+mn-ea"/>
              </a:rPr>
              <a:t>OrderCustomerStatisKeyedProcessFun</a:t>
            </a:r>
            <a:endParaRPr lang="en-US" altLang="zh-CN"/>
          </a:p>
        </p:txBody>
      </p:sp>
      <p:sp>
        <p:nvSpPr>
          <p:cNvPr id="24" name="圆角矩形 23"/>
          <p:cNvSpPr/>
          <p:nvPr/>
        </p:nvSpPr>
        <p:spPr>
          <a:xfrm>
            <a:off x="832485" y="3841115"/>
            <a:ext cx="1664335" cy="4375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process</a:t>
            </a:r>
            <a:endParaRPr lang="en-US" altLang="zh-CN"/>
          </a:p>
        </p:txBody>
      </p:sp>
      <p:cxnSp>
        <p:nvCxnSpPr>
          <p:cNvPr id="25" name="直接箭头连接符 24"/>
          <p:cNvCxnSpPr>
            <a:stCxn id="12" idx="2"/>
            <a:endCxn id="24" idx="0"/>
          </p:cNvCxnSpPr>
          <p:nvPr/>
        </p:nvCxnSpPr>
        <p:spPr>
          <a:xfrm>
            <a:off x="1664335" y="2595880"/>
            <a:ext cx="635" cy="1245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273108" y="2208530"/>
            <a:ext cx="1200785" cy="337185"/>
          </a:xfrm>
          <a:prstGeom prst="rect">
            <a:avLst/>
          </a:prstGeom>
          <a:noFill/>
        </p:spPr>
        <p:txBody>
          <a:bodyPr wrap="square" rtlCol="0">
            <a:spAutoFit/>
          </a:bodyPr>
          <a:p>
            <a:r>
              <a:rPr lang="zh-CN" altLang="en-US" sz="1600"/>
              <a:t>数据分组</a:t>
            </a:r>
            <a:endParaRPr lang="zh-CN" altLang="en-US" sz="1600"/>
          </a:p>
        </p:txBody>
      </p:sp>
      <p:sp>
        <p:nvSpPr>
          <p:cNvPr id="31" name="文本框 30"/>
          <p:cNvSpPr txBox="1"/>
          <p:nvPr/>
        </p:nvSpPr>
        <p:spPr>
          <a:xfrm>
            <a:off x="2902585" y="3891280"/>
            <a:ext cx="1943100" cy="337185"/>
          </a:xfrm>
          <a:prstGeom prst="rect">
            <a:avLst/>
          </a:prstGeom>
          <a:noFill/>
        </p:spPr>
        <p:txBody>
          <a:bodyPr wrap="square" rtlCol="0">
            <a:spAutoFit/>
          </a:bodyPr>
          <a:p>
            <a:r>
              <a:rPr lang="zh-CN" altLang="en-US" sz="1600"/>
              <a:t>自定义处理过程</a:t>
            </a:r>
            <a:endParaRPr lang="zh-CN" altLang="en-US" sz="1600"/>
          </a:p>
        </p:txBody>
      </p:sp>
      <p:sp>
        <p:nvSpPr>
          <p:cNvPr id="5" name="文本框 4"/>
          <p:cNvSpPr txBox="1"/>
          <p:nvPr/>
        </p:nvSpPr>
        <p:spPr>
          <a:xfrm>
            <a:off x="6943725" y="5674360"/>
            <a:ext cx="2281555" cy="337185"/>
          </a:xfrm>
          <a:prstGeom prst="rect">
            <a:avLst/>
          </a:prstGeom>
          <a:noFill/>
        </p:spPr>
        <p:txBody>
          <a:bodyPr wrap="square" rtlCol="0">
            <a:spAutoFit/>
          </a:bodyPr>
          <a:p>
            <a:r>
              <a:rPr lang="zh-CN" altLang="en-US" sz="1600"/>
              <a:t>自定义处理过程实现</a:t>
            </a:r>
            <a:endParaRPr lang="zh-CN" altLang="en-US" sz="1600"/>
          </a:p>
        </p:txBody>
      </p:sp>
      <p:sp>
        <p:nvSpPr>
          <p:cNvPr id="8" name="圆角矩形 7"/>
          <p:cNvSpPr/>
          <p:nvPr/>
        </p:nvSpPr>
        <p:spPr>
          <a:xfrm>
            <a:off x="3395980" y="6174105"/>
            <a:ext cx="2330450" cy="4375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a:t>KeyedProcessFunction</a:t>
            </a:r>
            <a:endParaRPr lang="en-US" altLang="zh-CN"/>
          </a:p>
        </p:txBody>
      </p:sp>
      <p:cxnSp>
        <p:nvCxnSpPr>
          <p:cNvPr id="10" name="肘形连接符 9"/>
          <p:cNvCxnSpPr>
            <a:stCxn id="24" idx="2"/>
            <a:endCxn id="21" idx="1"/>
          </p:cNvCxnSpPr>
          <p:nvPr/>
        </p:nvCxnSpPr>
        <p:spPr>
          <a:xfrm rot="5400000" flipV="1">
            <a:off x="1254125" y="4688840"/>
            <a:ext cx="1514475" cy="6927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21" idx="3"/>
            <a:endCxn id="8" idx="3"/>
          </p:cNvCxnSpPr>
          <p:nvPr/>
        </p:nvCxnSpPr>
        <p:spPr>
          <a:xfrm flipH="1">
            <a:off x="5726430" y="5793105"/>
            <a:ext cx="564515" cy="600075"/>
          </a:xfrm>
          <a:prstGeom prst="bentConnector3">
            <a:avLst>
              <a:gd name="adj1" fmla="val -4218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6" name="图片 5" descr="千锋教育LOGO集合-33"/>
          <p:cNvPicPr>
            <a:picLocks noChangeAspect="1"/>
          </p:cNvPicPr>
          <p:nvPr/>
        </p:nvPicPr>
        <p:blipFill>
          <a:blip r:embed="rId1"/>
          <a:stretch>
            <a:fillRect/>
          </a:stretch>
        </p:blipFill>
        <p:spPr>
          <a:xfrm>
            <a:off x="10130155" y="490855"/>
            <a:ext cx="1646555" cy="770890"/>
          </a:xfrm>
          <a:prstGeom prst="rect">
            <a:avLst/>
          </a:prstGeom>
        </p:spPr>
      </p:pic>
      <p:sp>
        <p:nvSpPr>
          <p:cNvPr id="7" name="TextBox 6"/>
          <p:cNvSpPr txBox="1"/>
          <p:nvPr/>
        </p:nvSpPr>
        <p:spPr>
          <a:xfrm>
            <a:off x="263525" y="615315"/>
            <a:ext cx="4581525" cy="521970"/>
          </a:xfrm>
          <a:prstGeom prst="rect">
            <a:avLst/>
          </a:prstGeom>
          <a:noFill/>
        </p:spPr>
        <p:txBody>
          <a:bodyPr wrap="square" rtlCol="0">
            <a:spAutoFit/>
          </a:bodyPr>
          <a:lstStyle/>
          <a:p>
            <a:r>
              <a:rPr lang="zh-CN" altLang="en-US" sz="2800" b="1" smtClean="0">
                <a:solidFill>
                  <a:schemeClr val="bg1"/>
                </a:solidFill>
              </a:rPr>
              <a:t>第七章 </a:t>
            </a:r>
            <a:r>
              <a:rPr lang="en-US" altLang="zh-CN" sz="2800" b="1" smtClean="0">
                <a:solidFill>
                  <a:schemeClr val="bg1"/>
                </a:solidFill>
              </a:rPr>
              <a:t>Flink</a:t>
            </a:r>
            <a:r>
              <a:rPr lang="zh-CN" altLang="en-US" sz="2800" b="1" smtClean="0">
                <a:solidFill>
                  <a:schemeClr val="bg1"/>
                </a:solidFill>
              </a:rPr>
              <a:t>实时数据处理</a:t>
            </a:r>
            <a:endParaRPr lang="zh-CN" altLang="en-US" sz="2800" b="1" dirty="0" smtClean="0">
              <a:solidFill>
                <a:schemeClr val="bg1"/>
              </a:solidFill>
            </a:endParaRPr>
          </a:p>
        </p:txBody>
      </p:sp>
      <p:sp>
        <p:nvSpPr>
          <p:cNvPr id="22" name="矩形 21"/>
          <p:cNvSpPr/>
          <p:nvPr/>
        </p:nvSpPr>
        <p:spPr>
          <a:xfrm>
            <a:off x="-2" y="1477936"/>
            <a:ext cx="242951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7.7 </a:t>
            </a:r>
            <a:r>
              <a:rPr lang="zh-CN" altLang="en-US" smtClean="0"/>
              <a:t>节 实时数据采集</a:t>
            </a:r>
            <a:endParaRPr lang="en-US" altLang="zh-CN" dirty="0" smtClean="0"/>
          </a:p>
        </p:txBody>
      </p:sp>
      <p:sp>
        <p:nvSpPr>
          <p:cNvPr id="11" name="圆角矩形 10"/>
          <p:cNvSpPr/>
          <p:nvPr/>
        </p:nvSpPr>
        <p:spPr>
          <a:xfrm>
            <a:off x="513080" y="2289810"/>
            <a:ext cx="1402715" cy="6102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effectLst>
                  <a:outerShdw blurRad="50800" dist="38100" dir="5400000" algn="t" rotWithShape="0">
                    <a:schemeClr val="bg1">
                      <a:alpha val="40000"/>
                    </a:schemeClr>
                  </a:outerShdw>
                </a:effectLst>
              </a:rPr>
              <a:t>微服务</a:t>
            </a:r>
            <a:endParaRPr lang="zh-CN" altLang="en-US">
              <a:effectLst>
                <a:outerShdw blurRad="50800" dist="38100" dir="5400000" algn="t" rotWithShape="0">
                  <a:schemeClr val="bg1">
                    <a:alpha val="40000"/>
                  </a:schemeClr>
                </a:outerShdw>
              </a:effectLst>
            </a:endParaRPr>
          </a:p>
        </p:txBody>
      </p:sp>
      <p:cxnSp>
        <p:nvCxnSpPr>
          <p:cNvPr id="10" name="直接箭头连接符 9"/>
          <p:cNvCxnSpPr>
            <a:stCxn id="11" idx="3"/>
            <a:endCxn id="2" idx="0"/>
          </p:cNvCxnSpPr>
          <p:nvPr/>
        </p:nvCxnSpPr>
        <p:spPr>
          <a:xfrm>
            <a:off x="1915795" y="2595245"/>
            <a:ext cx="1471930" cy="743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685415" y="3338830"/>
            <a:ext cx="1404000" cy="61150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Kafka</a:t>
            </a:r>
            <a:r>
              <a:rPr lang="zh-CN" altLang="en-US">
                <a:effectLst>
                  <a:outerShdw blurRad="50800" dist="38100" dir="5400000" algn="t" rotWithShape="0">
                    <a:schemeClr val="bg1">
                      <a:alpha val="40000"/>
                    </a:schemeClr>
                  </a:outerShdw>
                </a:effectLst>
              </a:rPr>
              <a:t>集群</a:t>
            </a:r>
            <a:endParaRPr lang="zh-CN" altLang="en-US">
              <a:effectLst>
                <a:outerShdw blurRad="50800" dist="38100" dir="5400000" algn="t" rotWithShape="0">
                  <a:schemeClr val="bg1">
                    <a:alpha val="40000"/>
                  </a:schemeClr>
                </a:outerShdw>
              </a:effectLst>
            </a:endParaRPr>
          </a:p>
        </p:txBody>
      </p:sp>
      <p:sp>
        <p:nvSpPr>
          <p:cNvPr id="12" name="圆角矩形 11"/>
          <p:cNvSpPr/>
          <p:nvPr/>
        </p:nvSpPr>
        <p:spPr>
          <a:xfrm>
            <a:off x="513715" y="4389120"/>
            <a:ext cx="1404000" cy="61150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Flink</a:t>
            </a:r>
            <a:endParaRPr lang="en-US" altLang="zh-CN">
              <a:effectLst>
                <a:outerShdw blurRad="50800" dist="38100" dir="5400000" algn="t" rotWithShape="0">
                  <a:schemeClr val="bg1">
                    <a:alpha val="40000"/>
                  </a:schemeClr>
                </a:outerShdw>
              </a:effectLst>
            </a:endParaRPr>
          </a:p>
        </p:txBody>
      </p:sp>
      <p:sp>
        <p:nvSpPr>
          <p:cNvPr id="16" name="圆角矩形 15"/>
          <p:cNvSpPr/>
          <p:nvPr/>
        </p:nvSpPr>
        <p:spPr>
          <a:xfrm>
            <a:off x="2685415" y="5439410"/>
            <a:ext cx="1404000" cy="61150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effectLst>
                  <a:outerShdw blurRad="50800" dist="38100" dir="5400000" algn="t" rotWithShape="0">
                    <a:schemeClr val="bg1">
                      <a:alpha val="40000"/>
                    </a:schemeClr>
                  </a:outerShdw>
                </a:effectLst>
              </a:rPr>
              <a:t>HDFS</a:t>
            </a:r>
            <a:endParaRPr lang="en-US" altLang="zh-CN">
              <a:effectLst>
                <a:outerShdw blurRad="50800" dist="38100" dir="5400000" algn="t" rotWithShape="0">
                  <a:schemeClr val="bg1">
                    <a:alpha val="40000"/>
                  </a:schemeClr>
                </a:outerShdw>
              </a:effectLst>
            </a:endParaRPr>
          </a:p>
        </p:txBody>
      </p:sp>
      <p:cxnSp>
        <p:nvCxnSpPr>
          <p:cNvPr id="20" name="直接箭头连接符 19"/>
          <p:cNvCxnSpPr>
            <a:stCxn id="2" idx="2"/>
            <a:endCxn id="12" idx="3"/>
          </p:cNvCxnSpPr>
          <p:nvPr/>
        </p:nvCxnSpPr>
        <p:spPr>
          <a:xfrm flipH="1">
            <a:off x="1917700" y="3950335"/>
            <a:ext cx="1470025" cy="744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6" idx="0"/>
          </p:cNvCxnSpPr>
          <p:nvPr/>
        </p:nvCxnSpPr>
        <p:spPr>
          <a:xfrm>
            <a:off x="1934210" y="4695190"/>
            <a:ext cx="1453515" cy="744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431790" y="1595755"/>
            <a:ext cx="5701030" cy="5015865"/>
          </a:xfrm>
          <a:prstGeom prst="rect">
            <a:avLst/>
          </a:prstGeom>
          <a:noFill/>
          <a:ln>
            <a:solidFill>
              <a:schemeClr val="tx1">
                <a:lumMod val="75000"/>
                <a:lumOff val="25000"/>
              </a:schemeClr>
            </a:solidFill>
            <a:prstDash val="sysDot"/>
          </a:ln>
        </p:spPr>
        <p:txBody>
          <a:bodyPr wrap="square" rtlCol="0">
            <a:spAutoFit/>
          </a:bodyPr>
          <a:p>
            <a:r>
              <a:rPr lang="zh-CN" altLang="en-US" sz="1600"/>
              <a:t>//落地策略</a:t>
            </a:r>
            <a:endParaRPr lang="zh-CN" altLang="en-US" sz="1600"/>
          </a:p>
          <a:p>
            <a:r>
              <a:rPr lang="zh-CN" altLang="en-US" sz="1600"/>
              <a:t>val rollingPolicy :DefaultRollingPolicy[String,String] = DefaultRollingPolicy.create()</a:t>
            </a:r>
            <a:endParaRPr lang="zh-CN" altLang="en-US" sz="1600"/>
          </a:p>
          <a:p>
            <a:r>
              <a:rPr lang="zh-CN" altLang="en-US" sz="1600"/>
              <a:t>        .withRolloverInterval(rolloverInl)</a:t>
            </a:r>
            <a:endParaRPr lang="zh-CN" altLang="en-US" sz="1600"/>
          </a:p>
          <a:p>
            <a:r>
              <a:rPr lang="zh-CN" altLang="en-US" sz="1600"/>
              <a:t>        .withInactivityInterval(inactivityInl)</a:t>
            </a:r>
            <a:endParaRPr lang="zh-CN" altLang="en-US" sz="1600"/>
          </a:p>
          <a:p>
            <a:r>
              <a:rPr lang="zh-CN" altLang="en-US" sz="1600"/>
              <a:t>        .withMaxPartSize(maxPartSize)</a:t>
            </a:r>
            <a:endParaRPr lang="zh-CN" altLang="en-US" sz="1600"/>
          </a:p>
          <a:p>
            <a:r>
              <a:rPr lang="zh-CN" altLang="en-US" sz="1600"/>
              <a:t>        .build()</a:t>
            </a:r>
            <a:endParaRPr lang="zh-CN" altLang="en-US" sz="1600"/>
          </a:p>
          <a:p>
            <a:r>
              <a:rPr lang="zh-CN" altLang="en-US" sz="1600"/>
              <a:t>//数据分桶分配器</a:t>
            </a:r>
            <a:endParaRPr lang="zh-CN" altLang="en-US" sz="1600"/>
          </a:p>
          <a:p>
            <a:r>
              <a:rPr lang="zh-CN" altLang="en-US" sz="1600"/>
              <a:t>val bucketAssigner :BucketAssigner[String,String] = new DateTimeBucketAssigner(QRealTimeConstant.FORMATTER_YYYYMMDDHH)</a:t>
            </a:r>
            <a:endParaRPr lang="zh-CN" altLang="en-US" sz="1600"/>
          </a:p>
          <a:p>
            <a:endParaRPr lang="zh-CN" altLang="en-US" sz="1600"/>
          </a:p>
          <a:p>
            <a:r>
              <a:rPr lang="zh-CN" altLang="en-US" sz="1600"/>
              <a:t>//输出sink</a:t>
            </a:r>
            <a:endParaRPr lang="zh-CN" altLang="en-US" sz="1600"/>
          </a:p>
          <a:p>
            <a:r>
              <a:rPr lang="zh-CN" altLang="en-US" sz="1600"/>
              <a:t>val hdfsSink: StreamingFileSink[String] = StreamingFileSink</a:t>
            </a:r>
            <a:endParaRPr lang="zh-CN" altLang="en-US" sz="1600"/>
          </a:p>
          <a:p>
            <a:r>
              <a:rPr lang="zh-CN" altLang="en-US" sz="1600"/>
              <a:t>        .forRowFormat(outputPath, new SimpleStringEncoder[String]("UTF-8"))</a:t>
            </a:r>
            <a:endParaRPr lang="zh-CN" altLang="en-US" sz="1600"/>
          </a:p>
          <a:p>
            <a:r>
              <a:rPr lang="zh-CN" altLang="en-US" sz="1600"/>
              <a:t>        .withBucketAssigner(bucketAssigner)</a:t>
            </a:r>
            <a:endParaRPr lang="zh-CN" altLang="en-US" sz="1600"/>
          </a:p>
          <a:p>
            <a:r>
              <a:rPr lang="zh-CN" altLang="en-US" sz="1600"/>
              <a:t>        .withRollingPolicy(rollingPolicy)</a:t>
            </a:r>
            <a:endParaRPr lang="zh-CN" altLang="en-US" sz="1600"/>
          </a:p>
          <a:p>
            <a:r>
              <a:rPr lang="zh-CN" altLang="en-US" sz="1600"/>
              <a:t>        .withBucketCheckInterval(bucketCheckInl)</a:t>
            </a:r>
            <a:endParaRPr lang="zh-CN" altLang="en-US" sz="1600"/>
          </a:p>
          <a:p>
            <a:r>
              <a:rPr lang="zh-CN" altLang="en-US" sz="1600"/>
              <a:t>        .build()</a:t>
            </a:r>
            <a:endParaRPr lang="zh-CN" altLang="en-US" sz="16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232A34"/>
              </a:solidFill>
            </a:endParaRPr>
          </a:p>
        </p:txBody>
      </p:sp>
      <p:sp>
        <p:nvSpPr>
          <p:cNvPr id="4" name="矩形 3"/>
          <p:cNvSpPr/>
          <p:nvPr/>
        </p:nvSpPr>
        <p:spPr>
          <a:xfrm>
            <a:off x="0" y="403116"/>
            <a:ext cx="12192000" cy="64548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平行四边形 34"/>
          <p:cNvSpPr/>
          <p:nvPr/>
        </p:nvSpPr>
        <p:spPr>
          <a:xfrm rot="2519620">
            <a:off x="-525030" y="2715546"/>
            <a:ext cx="11316077" cy="2773640"/>
          </a:xfrm>
          <a:prstGeom prst="parallelogram">
            <a:avLst>
              <a:gd name="adj" fmla="val 111054"/>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6" name="图片 5" descr="千锋教育LOGO集合-33"/>
          <p:cNvPicPr>
            <a:picLocks noChangeAspect="1"/>
          </p:cNvPicPr>
          <p:nvPr/>
        </p:nvPicPr>
        <p:blipFill>
          <a:blip r:embed="rId1"/>
          <a:stretch>
            <a:fillRect/>
          </a:stretch>
        </p:blipFill>
        <p:spPr>
          <a:xfrm>
            <a:off x="782955" y="490855"/>
            <a:ext cx="1646555" cy="770890"/>
          </a:xfrm>
          <a:prstGeom prst="rect">
            <a:avLst/>
          </a:prstGeom>
        </p:spPr>
      </p:pic>
      <p:sp>
        <p:nvSpPr>
          <p:cNvPr id="10" name="Design Key…"/>
          <p:cNvSpPr txBox="1"/>
          <p:nvPr/>
        </p:nvSpPr>
        <p:spPr>
          <a:xfrm>
            <a:off x="2955746" y="3476716"/>
            <a:ext cx="65" cy="253916"/>
          </a:xfrm>
          <a:prstGeom prst="rect">
            <a:avLst/>
          </a:prstGeom>
          <a:ln w="12700">
            <a:miter lim="400000"/>
          </a:ln>
        </p:spPr>
        <p:txBody>
          <a:bodyPr wrap="none" lIns="0" tIns="0" rIns="0" bIns="0">
            <a:spAutoFit/>
          </a:bodyPr>
          <a:lstStyle/>
          <a:p>
            <a:pPr algn="l" defTabSz="412750" hangingPunct="0">
              <a:lnSpc>
                <a:spcPct val="150000"/>
              </a:lnSpc>
              <a:defRPr sz="2200" b="0">
                <a:solidFill>
                  <a:srgbClr val="2C2E3C"/>
                </a:solidFill>
                <a:latin typeface="Quicksand Bold"/>
                <a:ea typeface="Quicksand Bold"/>
                <a:cs typeface="Quicksand Bold"/>
                <a:sym typeface="Quicksand Bold"/>
              </a:defRPr>
            </a:pPr>
            <a:endParaRPr sz="1100" kern="0" dirty="0">
              <a:solidFill>
                <a:schemeClr val="tx1"/>
              </a:solidFill>
              <a:latin typeface="仓耳玄三M W05" panose="02020400000000000000" pitchFamily="18" charset="-122"/>
              <a:ea typeface="仓耳玄三M W05" panose="02020400000000000000" pitchFamily="18" charset="-122"/>
              <a:sym typeface="Quicksand Regular"/>
            </a:endParaRPr>
          </a:p>
        </p:txBody>
      </p:sp>
      <p:sp>
        <p:nvSpPr>
          <p:cNvPr id="49" name="Costumer Gifts…"/>
          <p:cNvSpPr txBox="1"/>
          <p:nvPr/>
        </p:nvSpPr>
        <p:spPr>
          <a:xfrm>
            <a:off x="8815020" y="5380294"/>
            <a:ext cx="65" cy="214226"/>
          </a:xfrm>
          <a:prstGeom prst="rect">
            <a:avLst/>
          </a:prstGeom>
          <a:ln w="12700">
            <a:miter lim="400000"/>
          </a:ln>
        </p:spPr>
        <p:txBody>
          <a:bodyPr wrap="none" lIns="0" tIns="0" rIns="0" bIns="0">
            <a:spAutoFit/>
          </a:bodyPr>
          <a:lstStyle/>
          <a:p>
            <a:pPr algn="l" defTabSz="412750" hangingPunct="0">
              <a:lnSpc>
                <a:spcPct val="150000"/>
              </a:lnSpc>
              <a:defRPr sz="2200" b="0">
                <a:solidFill>
                  <a:srgbClr val="2C2E3C"/>
                </a:solidFill>
                <a:latin typeface="Quicksand Bold"/>
                <a:ea typeface="Quicksand Bold"/>
                <a:cs typeface="Quicksand Bold"/>
                <a:sym typeface="Quicksand Bold"/>
              </a:defRPr>
            </a:pPr>
            <a:endParaRPr sz="1100" kern="0" dirty="0">
              <a:solidFill>
                <a:schemeClr val="tx1"/>
              </a:solidFill>
              <a:latin typeface="仓耳玄三M W05" panose="02020400000000000000" pitchFamily="18" charset="-122"/>
              <a:ea typeface="仓耳玄三M W05" panose="02020400000000000000" pitchFamily="18" charset="-122"/>
              <a:sym typeface="Quicksand Regular"/>
            </a:endParaRPr>
          </a:p>
        </p:txBody>
      </p:sp>
      <p:sp>
        <p:nvSpPr>
          <p:cNvPr id="55" name="矩形 54"/>
          <p:cNvSpPr/>
          <p:nvPr/>
        </p:nvSpPr>
        <p:spPr>
          <a:xfrm>
            <a:off x="4149969" y="1361395"/>
            <a:ext cx="8042031" cy="457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96" name="组合 95"/>
          <p:cNvGrpSpPr/>
          <p:nvPr/>
        </p:nvGrpSpPr>
        <p:grpSpPr>
          <a:xfrm>
            <a:off x="8587398" y="2195814"/>
            <a:ext cx="2499896" cy="908079"/>
            <a:chOff x="8587398" y="2195814"/>
            <a:chExt cx="2499896" cy="908079"/>
          </a:xfrm>
        </p:grpSpPr>
        <p:sp>
          <p:nvSpPr>
            <p:cNvPr id="5" name="TextBox 4"/>
            <p:cNvSpPr txBox="1"/>
            <p:nvPr/>
          </p:nvSpPr>
          <p:spPr>
            <a:xfrm>
              <a:off x="8587398" y="2195814"/>
              <a:ext cx="2499896" cy="646331"/>
            </a:xfrm>
            <a:prstGeom prst="rect">
              <a:avLst/>
            </a:prstGeom>
            <a:noFill/>
          </p:spPr>
          <p:txBody>
            <a:bodyPr wrap="square" rtlCol="0">
              <a:spAutoFit/>
            </a:bodyPr>
            <a:lstStyle/>
            <a:p>
              <a:r>
                <a:rPr lang="zh-CN" altLang="en-US" sz="3600" b="1" dirty="0">
                  <a:solidFill>
                    <a:schemeClr val="bg1"/>
                  </a:solidFill>
                </a:rPr>
                <a:t>课程目标</a:t>
              </a:r>
              <a:endParaRPr lang="zh-CN" altLang="en-US" sz="3600" b="1" dirty="0">
                <a:solidFill>
                  <a:schemeClr val="bg1"/>
                </a:solidFill>
              </a:endParaRPr>
            </a:p>
          </p:txBody>
        </p:sp>
        <p:sp>
          <p:nvSpPr>
            <p:cNvPr id="56" name="TextBox 55"/>
            <p:cNvSpPr txBox="1"/>
            <p:nvPr/>
          </p:nvSpPr>
          <p:spPr>
            <a:xfrm>
              <a:off x="8643559" y="2765339"/>
              <a:ext cx="2060300" cy="338554"/>
            </a:xfrm>
            <a:prstGeom prst="rect">
              <a:avLst/>
            </a:prstGeom>
            <a:noFill/>
          </p:spPr>
          <p:txBody>
            <a:bodyPr wrap="square" rtlCol="0">
              <a:spAutoFit/>
            </a:bodyPr>
            <a:lstStyle/>
            <a:p>
              <a:r>
                <a:rPr lang="en-US" altLang="zh-CN" sz="1600" b="1" smtClean="0">
                  <a:solidFill>
                    <a:schemeClr val="bg1"/>
                  </a:solidFill>
                  <a:latin typeface="等线 Light" pitchFamily="2" charset="-122"/>
                  <a:ea typeface="等线 Light" pitchFamily="2" charset="-122"/>
                </a:rPr>
                <a:t>COURSE</a:t>
              </a:r>
              <a:r>
                <a:rPr lang="en-US" altLang="zh-CN" sz="1600">
                  <a:solidFill>
                    <a:schemeClr val="bg1"/>
                  </a:solidFill>
                  <a:latin typeface="等线 Light" pitchFamily="2" charset="-122"/>
                  <a:ea typeface="等线 Light" pitchFamily="2" charset="-122"/>
                </a:rPr>
                <a:t> </a:t>
              </a:r>
              <a:r>
                <a:rPr lang="en-US" altLang="zh-CN" sz="1600" b="1" smtClean="0">
                  <a:solidFill>
                    <a:schemeClr val="bg1"/>
                  </a:solidFill>
                  <a:latin typeface="等线 Light" pitchFamily="2" charset="-122"/>
                  <a:ea typeface="等线 Light" pitchFamily="2" charset="-122"/>
                </a:rPr>
                <a:t>CONTENTS</a:t>
              </a:r>
              <a:endParaRPr lang="zh-CN" altLang="en-US" sz="1600" b="1" dirty="0">
                <a:solidFill>
                  <a:schemeClr val="bg1"/>
                </a:solidFill>
                <a:latin typeface="等线 Light" pitchFamily="2" charset="-122"/>
                <a:ea typeface="等线 Light" pitchFamily="2" charset="-122"/>
              </a:endParaRPr>
            </a:p>
          </p:txBody>
        </p:sp>
      </p:grpSp>
      <p:grpSp>
        <p:nvGrpSpPr>
          <p:cNvPr id="67" name="组合 66"/>
          <p:cNvGrpSpPr/>
          <p:nvPr/>
        </p:nvGrpSpPr>
        <p:grpSpPr>
          <a:xfrm>
            <a:off x="1168137" y="1580485"/>
            <a:ext cx="1753736" cy="533312"/>
            <a:chOff x="1313334" y="1791723"/>
            <a:chExt cx="1753736" cy="533312"/>
          </a:xfrm>
        </p:grpSpPr>
        <p:sp>
          <p:nvSpPr>
            <p:cNvPr id="2" name="Business Project…"/>
            <p:cNvSpPr txBox="1"/>
            <p:nvPr/>
          </p:nvSpPr>
          <p:spPr>
            <a:xfrm>
              <a:off x="1866920" y="1791723"/>
              <a:ext cx="1200150" cy="507365"/>
            </a:xfrm>
            <a:prstGeom prst="rect">
              <a:avLst/>
            </a:prstGeom>
            <a:ln w="12700">
              <a:miter lim="400000"/>
            </a:ln>
          </p:spPr>
          <p:txBody>
            <a:bodyPr wrap="none" lIns="0" tIns="0" rIns="0" bIns="0">
              <a:spAutoFit/>
            </a:bodyPr>
            <a:lstStyle/>
            <a:p>
              <a:pPr defTabSz="412750" hangingPunct="0">
                <a:lnSpc>
                  <a:spcPct val="150000"/>
                </a:lnSpc>
                <a:defRPr sz="2200" b="0">
                  <a:solidFill>
                    <a:srgbClr val="6A6E77"/>
                  </a:solidFill>
                  <a:latin typeface="Quicksand Regular"/>
                  <a:ea typeface="Quicksand Regular"/>
                  <a:cs typeface="Quicksand Regular"/>
                  <a:sym typeface="Quicksand Regular"/>
                </a:defRPr>
              </a:pPr>
              <a:r>
                <a:rPr lang="zh-CN" altLang="en-US" kern="0" smtClean="0">
                  <a:solidFill>
                    <a:srgbClr val="5D9FDB"/>
                  </a:solidFill>
                  <a:latin typeface="+mj-ea"/>
                  <a:ea typeface="+mj-ea"/>
                  <a:sym typeface="Quicksand Regular"/>
                </a:rPr>
                <a:t> 行业概述</a:t>
              </a:r>
              <a:endParaRPr kern="0" dirty="0">
                <a:solidFill>
                  <a:srgbClr val="5D9FDB"/>
                </a:solidFill>
                <a:latin typeface="+mj-ea"/>
                <a:ea typeface="+mj-ea"/>
                <a:sym typeface="Quicksand Regular"/>
              </a:endParaRPr>
            </a:p>
          </p:txBody>
        </p:sp>
        <p:sp>
          <p:nvSpPr>
            <p:cNvPr id="59" name="TextBox 58"/>
            <p:cNvSpPr txBox="1"/>
            <p:nvPr/>
          </p:nvSpPr>
          <p:spPr>
            <a:xfrm>
              <a:off x="1313334" y="1863370"/>
              <a:ext cx="744117" cy="461665"/>
            </a:xfrm>
            <a:prstGeom prst="rect">
              <a:avLst/>
            </a:prstGeom>
            <a:noFill/>
          </p:spPr>
          <p:txBody>
            <a:bodyPr wrap="square" rtlCol="0">
              <a:spAutoFit/>
            </a:bodyPr>
            <a:lstStyle/>
            <a:p>
              <a:r>
                <a:rPr lang="en-US" altLang="zh-CN" sz="2400" smtClean="0">
                  <a:solidFill>
                    <a:srgbClr val="5D9FDB"/>
                  </a:solidFill>
                  <a:latin typeface="华文宋体" pitchFamily="2" charset="-122"/>
                  <a:ea typeface="华文宋体" pitchFamily="2" charset="-122"/>
                </a:rPr>
                <a:t>01</a:t>
              </a:r>
              <a:endParaRPr lang="zh-CN" altLang="en-US" sz="2400">
                <a:solidFill>
                  <a:srgbClr val="5D9FDB"/>
                </a:solidFill>
                <a:latin typeface="华文宋体" pitchFamily="2" charset="-122"/>
                <a:ea typeface="华文宋体" pitchFamily="2" charset="-122"/>
              </a:endParaRPr>
            </a:p>
          </p:txBody>
        </p:sp>
      </p:grpSp>
      <p:grpSp>
        <p:nvGrpSpPr>
          <p:cNvPr id="68" name="组合 67"/>
          <p:cNvGrpSpPr/>
          <p:nvPr/>
        </p:nvGrpSpPr>
        <p:grpSpPr>
          <a:xfrm>
            <a:off x="1954423" y="2232027"/>
            <a:ext cx="1753736" cy="533312"/>
            <a:chOff x="1313334" y="1791723"/>
            <a:chExt cx="1753736" cy="533312"/>
          </a:xfrm>
        </p:grpSpPr>
        <p:sp>
          <p:nvSpPr>
            <p:cNvPr id="69" name="Business Project…"/>
            <p:cNvSpPr txBox="1"/>
            <p:nvPr/>
          </p:nvSpPr>
          <p:spPr>
            <a:xfrm>
              <a:off x="1866920" y="1791723"/>
              <a:ext cx="1200150" cy="507365"/>
            </a:xfrm>
            <a:prstGeom prst="rect">
              <a:avLst/>
            </a:prstGeom>
            <a:ln w="12700">
              <a:miter lim="400000"/>
            </a:ln>
          </p:spPr>
          <p:txBody>
            <a:bodyPr wrap="none" lIns="0" tIns="0" rIns="0" bIns="0">
              <a:spAutoFit/>
            </a:bodyPr>
            <a:lstStyle/>
            <a:p>
              <a:pPr defTabSz="412750" hangingPunct="0">
                <a:lnSpc>
                  <a:spcPct val="150000"/>
                </a:lnSpc>
                <a:defRPr sz="2200" b="0">
                  <a:solidFill>
                    <a:srgbClr val="6A6E77"/>
                  </a:solidFill>
                  <a:latin typeface="Quicksand Regular"/>
                  <a:ea typeface="Quicksand Regular"/>
                  <a:cs typeface="Quicksand Regular"/>
                  <a:sym typeface="Quicksand Regular"/>
                </a:defRPr>
              </a:pPr>
              <a:r>
                <a:rPr lang="zh-CN" altLang="en-US" kern="0" smtClean="0">
                  <a:solidFill>
                    <a:srgbClr val="5D9FDB"/>
                  </a:solidFill>
                  <a:latin typeface="+mj-ea"/>
                  <a:ea typeface="+mj-ea"/>
                  <a:sym typeface="Quicksand Regular"/>
                </a:rPr>
                <a:t> 应用案例</a:t>
              </a:r>
              <a:endParaRPr kern="0" dirty="0">
                <a:solidFill>
                  <a:srgbClr val="5D9FDB"/>
                </a:solidFill>
                <a:latin typeface="+mj-ea"/>
                <a:ea typeface="+mj-ea"/>
                <a:sym typeface="Quicksand Regular"/>
              </a:endParaRPr>
            </a:p>
          </p:txBody>
        </p:sp>
        <p:sp>
          <p:nvSpPr>
            <p:cNvPr id="70" name="TextBox 69"/>
            <p:cNvSpPr txBox="1"/>
            <p:nvPr/>
          </p:nvSpPr>
          <p:spPr>
            <a:xfrm>
              <a:off x="1313334" y="1863370"/>
              <a:ext cx="744117" cy="461665"/>
            </a:xfrm>
            <a:prstGeom prst="rect">
              <a:avLst/>
            </a:prstGeom>
            <a:noFill/>
          </p:spPr>
          <p:txBody>
            <a:bodyPr wrap="square" rtlCol="0">
              <a:spAutoFit/>
            </a:bodyPr>
            <a:lstStyle/>
            <a:p>
              <a:r>
                <a:rPr lang="en-US" altLang="zh-CN" sz="2400" smtClean="0">
                  <a:solidFill>
                    <a:srgbClr val="5D9FDB"/>
                  </a:solidFill>
                  <a:latin typeface="华文宋体" pitchFamily="2" charset="-122"/>
                  <a:ea typeface="华文宋体" pitchFamily="2" charset="-122"/>
                </a:rPr>
                <a:t>02</a:t>
              </a:r>
              <a:endParaRPr lang="zh-CN" altLang="en-US" sz="2400">
                <a:solidFill>
                  <a:srgbClr val="5D9FDB"/>
                </a:solidFill>
                <a:latin typeface="华文宋体" pitchFamily="2" charset="-122"/>
                <a:ea typeface="华文宋体" pitchFamily="2" charset="-122"/>
              </a:endParaRPr>
            </a:p>
          </p:txBody>
        </p:sp>
      </p:grpSp>
      <p:grpSp>
        <p:nvGrpSpPr>
          <p:cNvPr id="72" name="组合 71"/>
          <p:cNvGrpSpPr/>
          <p:nvPr/>
        </p:nvGrpSpPr>
        <p:grpSpPr>
          <a:xfrm>
            <a:off x="2588694" y="2874275"/>
            <a:ext cx="2312536" cy="533312"/>
            <a:chOff x="1313334" y="1791723"/>
            <a:chExt cx="2312536" cy="533312"/>
          </a:xfrm>
        </p:grpSpPr>
        <p:sp>
          <p:nvSpPr>
            <p:cNvPr id="73" name="Business Project…"/>
            <p:cNvSpPr txBox="1"/>
            <p:nvPr/>
          </p:nvSpPr>
          <p:spPr>
            <a:xfrm>
              <a:off x="1866920" y="1791723"/>
              <a:ext cx="1758950" cy="507365"/>
            </a:xfrm>
            <a:prstGeom prst="rect">
              <a:avLst/>
            </a:prstGeom>
            <a:ln w="12700">
              <a:miter lim="400000"/>
            </a:ln>
          </p:spPr>
          <p:txBody>
            <a:bodyPr wrap="none" lIns="0" tIns="0" rIns="0" bIns="0">
              <a:spAutoFit/>
            </a:bodyPr>
            <a:lstStyle/>
            <a:p>
              <a:pPr defTabSz="412750" hangingPunct="0">
                <a:lnSpc>
                  <a:spcPct val="150000"/>
                </a:lnSpc>
                <a:defRPr sz="2200" b="0">
                  <a:solidFill>
                    <a:srgbClr val="6A6E77"/>
                  </a:solidFill>
                  <a:latin typeface="Quicksand Regular"/>
                  <a:ea typeface="Quicksand Regular"/>
                  <a:cs typeface="Quicksand Regular"/>
                  <a:sym typeface="Quicksand Regular"/>
                </a:defRPr>
              </a:pPr>
              <a:r>
                <a:rPr lang="zh-CN" altLang="en-US" kern="0" smtClean="0">
                  <a:solidFill>
                    <a:srgbClr val="5D9FDB"/>
                  </a:solidFill>
                  <a:latin typeface="+mj-ea"/>
                  <a:ea typeface="+mj-ea"/>
                  <a:sym typeface="Quicksand Regular"/>
                </a:rPr>
                <a:t> 平台技术架构</a:t>
              </a:r>
              <a:endParaRPr lang="zh-CN" altLang="en-US" kern="0" dirty="0" smtClean="0">
                <a:solidFill>
                  <a:srgbClr val="5D9FDB"/>
                </a:solidFill>
                <a:latin typeface="+mj-ea"/>
                <a:ea typeface="+mj-ea"/>
                <a:sym typeface="Quicksand Regular"/>
              </a:endParaRPr>
            </a:p>
          </p:txBody>
        </p:sp>
        <p:sp>
          <p:nvSpPr>
            <p:cNvPr id="74" name="TextBox 73"/>
            <p:cNvSpPr txBox="1"/>
            <p:nvPr/>
          </p:nvSpPr>
          <p:spPr>
            <a:xfrm>
              <a:off x="1313334" y="1863370"/>
              <a:ext cx="744117" cy="461665"/>
            </a:xfrm>
            <a:prstGeom prst="rect">
              <a:avLst/>
            </a:prstGeom>
            <a:noFill/>
          </p:spPr>
          <p:txBody>
            <a:bodyPr wrap="square" rtlCol="0">
              <a:spAutoFit/>
            </a:bodyPr>
            <a:lstStyle/>
            <a:p>
              <a:r>
                <a:rPr lang="en-US" altLang="zh-CN" sz="2400" smtClean="0">
                  <a:solidFill>
                    <a:srgbClr val="5D9FDB"/>
                  </a:solidFill>
                  <a:latin typeface="华文宋体" pitchFamily="2" charset="-122"/>
                  <a:ea typeface="华文宋体" pitchFamily="2" charset="-122"/>
                </a:rPr>
                <a:t>03</a:t>
              </a:r>
              <a:endParaRPr lang="zh-CN" altLang="en-US" sz="2400">
                <a:solidFill>
                  <a:srgbClr val="5D9FDB"/>
                </a:solidFill>
                <a:latin typeface="华文宋体" pitchFamily="2" charset="-122"/>
                <a:ea typeface="华文宋体" pitchFamily="2" charset="-122"/>
              </a:endParaRPr>
            </a:p>
          </p:txBody>
        </p:sp>
      </p:grpSp>
      <p:grpSp>
        <p:nvGrpSpPr>
          <p:cNvPr id="76" name="组合 75"/>
          <p:cNvGrpSpPr/>
          <p:nvPr/>
        </p:nvGrpSpPr>
        <p:grpSpPr>
          <a:xfrm>
            <a:off x="3323846" y="3606605"/>
            <a:ext cx="1753736" cy="533312"/>
            <a:chOff x="1313334" y="1873003"/>
            <a:chExt cx="1753736" cy="533312"/>
          </a:xfrm>
        </p:grpSpPr>
        <p:sp>
          <p:nvSpPr>
            <p:cNvPr id="77" name="Business Project…"/>
            <p:cNvSpPr txBox="1"/>
            <p:nvPr/>
          </p:nvSpPr>
          <p:spPr>
            <a:xfrm>
              <a:off x="1866920" y="1873003"/>
              <a:ext cx="1200150" cy="507365"/>
            </a:xfrm>
            <a:prstGeom prst="rect">
              <a:avLst/>
            </a:prstGeom>
            <a:ln w="12700">
              <a:miter lim="400000"/>
            </a:ln>
          </p:spPr>
          <p:txBody>
            <a:bodyPr wrap="none" lIns="0" tIns="0" rIns="0" bIns="0">
              <a:spAutoFit/>
            </a:bodyPr>
            <a:lstStyle/>
            <a:p>
              <a:pPr defTabSz="412750" hangingPunct="0">
                <a:lnSpc>
                  <a:spcPct val="150000"/>
                </a:lnSpc>
                <a:defRPr sz="2200" b="0">
                  <a:solidFill>
                    <a:srgbClr val="6A6E77"/>
                  </a:solidFill>
                  <a:latin typeface="Quicksand Regular"/>
                  <a:ea typeface="Quicksand Regular"/>
                  <a:cs typeface="Quicksand Regular"/>
                  <a:sym typeface="Quicksand Regular"/>
                </a:defRPr>
              </a:pPr>
              <a:r>
                <a:rPr lang="zh-CN" altLang="en-US" kern="0" smtClean="0">
                  <a:solidFill>
                    <a:srgbClr val="5D9FDB"/>
                  </a:solidFill>
                  <a:latin typeface="+mj-ea"/>
                  <a:ea typeface="+mj-ea"/>
                  <a:sym typeface="Quicksand Regular"/>
                </a:rPr>
                <a:t> 数据构成</a:t>
              </a:r>
              <a:endParaRPr kern="0" dirty="0">
                <a:solidFill>
                  <a:srgbClr val="5D9FDB"/>
                </a:solidFill>
                <a:latin typeface="+mj-ea"/>
                <a:ea typeface="+mj-ea"/>
                <a:sym typeface="Quicksand Regular"/>
              </a:endParaRPr>
            </a:p>
          </p:txBody>
        </p:sp>
        <p:sp>
          <p:nvSpPr>
            <p:cNvPr id="78" name="TextBox 77"/>
            <p:cNvSpPr txBox="1"/>
            <p:nvPr/>
          </p:nvSpPr>
          <p:spPr>
            <a:xfrm>
              <a:off x="1313334" y="1944650"/>
              <a:ext cx="744117" cy="461665"/>
            </a:xfrm>
            <a:prstGeom prst="rect">
              <a:avLst/>
            </a:prstGeom>
            <a:noFill/>
          </p:spPr>
          <p:txBody>
            <a:bodyPr wrap="square" rtlCol="0">
              <a:spAutoFit/>
            </a:bodyPr>
            <a:lstStyle/>
            <a:p>
              <a:r>
                <a:rPr lang="en-US" altLang="zh-CN" sz="2400" smtClean="0">
                  <a:solidFill>
                    <a:srgbClr val="5D9FDB"/>
                  </a:solidFill>
                  <a:latin typeface="华文宋体" pitchFamily="2" charset="-122"/>
                  <a:ea typeface="华文宋体" pitchFamily="2" charset="-122"/>
                </a:rPr>
                <a:t>04</a:t>
              </a:r>
              <a:endParaRPr lang="zh-CN" altLang="en-US" sz="2400">
                <a:solidFill>
                  <a:srgbClr val="5D9FDB"/>
                </a:solidFill>
                <a:latin typeface="华文宋体" pitchFamily="2" charset="-122"/>
                <a:ea typeface="华文宋体" pitchFamily="2" charset="-122"/>
              </a:endParaRPr>
            </a:p>
          </p:txBody>
        </p:sp>
      </p:grpSp>
      <p:grpSp>
        <p:nvGrpSpPr>
          <p:cNvPr id="80" name="组合 79"/>
          <p:cNvGrpSpPr/>
          <p:nvPr/>
        </p:nvGrpSpPr>
        <p:grpSpPr>
          <a:xfrm>
            <a:off x="4067767" y="4432569"/>
            <a:ext cx="1753736" cy="507365"/>
            <a:chOff x="1355879" y="2053978"/>
            <a:chExt cx="1753736" cy="507365"/>
          </a:xfrm>
        </p:grpSpPr>
        <p:sp>
          <p:nvSpPr>
            <p:cNvPr id="81" name="Business Project…"/>
            <p:cNvSpPr txBox="1"/>
            <p:nvPr/>
          </p:nvSpPr>
          <p:spPr>
            <a:xfrm>
              <a:off x="1909465" y="2053978"/>
              <a:ext cx="1200150" cy="507365"/>
            </a:xfrm>
            <a:prstGeom prst="rect">
              <a:avLst/>
            </a:prstGeom>
            <a:ln w="12700">
              <a:miter lim="400000"/>
            </a:ln>
          </p:spPr>
          <p:txBody>
            <a:bodyPr wrap="none" lIns="0" tIns="0" rIns="0" bIns="0">
              <a:spAutoFit/>
            </a:bodyPr>
            <a:lstStyle/>
            <a:p>
              <a:pPr defTabSz="412750" hangingPunct="0">
                <a:lnSpc>
                  <a:spcPct val="150000"/>
                </a:lnSpc>
                <a:defRPr sz="2200" b="0">
                  <a:solidFill>
                    <a:srgbClr val="6A6E77"/>
                  </a:solidFill>
                  <a:latin typeface="Quicksand Regular"/>
                  <a:ea typeface="Quicksand Regular"/>
                  <a:cs typeface="Quicksand Regular"/>
                  <a:sym typeface="Quicksand Regular"/>
                </a:defRPr>
              </a:pPr>
              <a:r>
                <a:rPr lang="zh-CN" altLang="en-US" kern="0" smtClean="0">
                  <a:solidFill>
                    <a:srgbClr val="5D9FDB"/>
                  </a:solidFill>
                  <a:latin typeface="+mj-ea"/>
                  <a:ea typeface="+mj-ea"/>
                  <a:sym typeface="Quicksand Regular"/>
                </a:rPr>
                <a:t> 实时场景</a:t>
              </a:r>
              <a:endParaRPr lang="zh-CN" altLang="en-US" kern="0" dirty="0" smtClean="0">
                <a:solidFill>
                  <a:srgbClr val="5D9FDB"/>
                </a:solidFill>
                <a:latin typeface="+mj-ea"/>
                <a:ea typeface="+mj-ea"/>
                <a:sym typeface="Quicksand Regular"/>
              </a:endParaRPr>
            </a:p>
          </p:txBody>
        </p:sp>
        <p:sp>
          <p:nvSpPr>
            <p:cNvPr id="82" name="TextBox 81"/>
            <p:cNvSpPr txBox="1"/>
            <p:nvPr/>
          </p:nvSpPr>
          <p:spPr>
            <a:xfrm>
              <a:off x="1355879" y="2099590"/>
              <a:ext cx="744117" cy="461665"/>
            </a:xfrm>
            <a:prstGeom prst="rect">
              <a:avLst/>
            </a:prstGeom>
            <a:noFill/>
          </p:spPr>
          <p:txBody>
            <a:bodyPr wrap="square" rtlCol="0">
              <a:spAutoFit/>
            </a:bodyPr>
            <a:lstStyle/>
            <a:p>
              <a:r>
                <a:rPr lang="en-US" altLang="zh-CN" sz="2400" smtClean="0">
                  <a:solidFill>
                    <a:srgbClr val="5D9FDB"/>
                  </a:solidFill>
                  <a:latin typeface="华文宋体" pitchFamily="2" charset="-122"/>
                  <a:ea typeface="华文宋体" pitchFamily="2" charset="-122"/>
                </a:rPr>
                <a:t>05</a:t>
              </a:r>
              <a:endParaRPr lang="zh-CN" altLang="en-US" sz="2400">
                <a:solidFill>
                  <a:srgbClr val="5D9FDB"/>
                </a:solidFill>
                <a:latin typeface="华文宋体" pitchFamily="2" charset="-122"/>
                <a:ea typeface="华文宋体" pitchFamily="2" charset="-122"/>
              </a:endParaRPr>
            </a:p>
          </p:txBody>
        </p:sp>
      </p:grpSp>
      <p:grpSp>
        <p:nvGrpSpPr>
          <p:cNvPr id="84" name="组合 83"/>
          <p:cNvGrpSpPr/>
          <p:nvPr/>
        </p:nvGrpSpPr>
        <p:grpSpPr>
          <a:xfrm>
            <a:off x="5077530" y="5267394"/>
            <a:ext cx="1701031" cy="533312"/>
            <a:chOff x="1313334" y="1791723"/>
            <a:chExt cx="1701031" cy="533312"/>
          </a:xfrm>
        </p:grpSpPr>
        <p:sp>
          <p:nvSpPr>
            <p:cNvPr id="85" name="Business Project…"/>
            <p:cNvSpPr txBox="1"/>
            <p:nvPr/>
          </p:nvSpPr>
          <p:spPr>
            <a:xfrm>
              <a:off x="1866920" y="1791723"/>
              <a:ext cx="1147445" cy="461645"/>
            </a:xfrm>
            <a:prstGeom prst="rect">
              <a:avLst/>
            </a:prstGeom>
            <a:ln w="12700">
              <a:miter lim="400000"/>
            </a:ln>
          </p:spPr>
          <p:txBody>
            <a:bodyPr wrap="none" lIns="0" tIns="0" rIns="0" bIns="0">
              <a:spAutoFit/>
            </a:bodyPr>
            <a:lstStyle/>
            <a:p>
              <a:pPr defTabSz="412750" hangingPunct="0">
                <a:lnSpc>
                  <a:spcPct val="150000"/>
                </a:lnSpc>
                <a:defRPr sz="2200" b="0">
                  <a:solidFill>
                    <a:srgbClr val="2C2E3C"/>
                  </a:solidFill>
                  <a:latin typeface="Quicksand Bold"/>
                  <a:ea typeface="Quicksand Bold"/>
                  <a:cs typeface="Quicksand Bold"/>
                  <a:sym typeface="Quicksand Bold"/>
                </a:defRPr>
              </a:pPr>
              <a:r>
                <a:rPr lang="en-US" altLang="zh-CN" sz="2000" kern="0">
                  <a:ln w="11430"/>
                  <a:solidFill>
                    <a:srgbClr val="5D9FDB"/>
                  </a:solidFill>
                  <a:latin typeface="+mn-ea"/>
                  <a:sym typeface="Quicksand Bold"/>
                </a:rPr>
                <a:t> </a:t>
              </a:r>
              <a:r>
                <a:rPr lang="en-US" altLang="zh-CN" sz="2000" kern="0">
                  <a:ln w="11430"/>
                  <a:solidFill>
                    <a:srgbClr val="5D9FDB"/>
                  </a:solidFill>
                  <a:latin typeface="微软雅黑" panose="020B0503020204020204" charset="-122"/>
                  <a:ea typeface="微软雅黑" panose="020B0503020204020204" charset="-122"/>
                  <a:cs typeface="微软雅黑" panose="020B0503020204020204" charset="-122"/>
                  <a:sym typeface="Quicksand Bold"/>
                </a:rPr>
                <a:t>Flink</a:t>
              </a:r>
              <a:r>
                <a:rPr lang="zh-CN" altLang="en-US" sz="2000" kern="0">
                  <a:ln w="11430"/>
                  <a:solidFill>
                    <a:srgbClr val="5D9FDB"/>
                  </a:solidFill>
                  <a:latin typeface="微软雅黑" panose="020B0503020204020204" charset="-122"/>
                  <a:ea typeface="微软雅黑" panose="020B0503020204020204" charset="-122"/>
                  <a:cs typeface="微软雅黑" panose="020B0503020204020204" charset="-122"/>
                  <a:sym typeface="Quicksand Bold"/>
                </a:rPr>
                <a:t>概述</a:t>
              </a:r>
              <a:endParaRPr lang="zh-CN" altLang="en-US" sz="2000" kern="0" dirty="0">
                <a:ln w="11430"/>
                <a:solidFill>
                  <a:srgbClr val="5D9FDB"/>
                </a:solidFill>
                <a:latin typeface="微软雅黑" panose="020B0503020204020204" charset="-122"/>
                <a:ea typeface="微软雅黑" panose="020B0503020204020204" charset="-122"/>
                <a:cs typeface="微软雅黑" panose="020B0503020204020204" charset="-122"/>
                <a:sym typeface="Quicksand Bold"/>
              </a:endParaRPr>
            </a:p>
          </p:txBody>
        </p:sp>
        <p:sp>
          <p:nvSpPr>
            <p:cNvPr id="86" name="TextBox 85"/>
            <p:cNvSpPr txBox="1"/>
            <p:nvPr/>
          </p:nvSpPr>
          <p:spPr>
            <a:xfrm>
              <a:off x="1313334" y="1863370"/>
              <a:ext cx="744117" cy="461665"/>
            </a:xfrm>
            <a:prstGeom prst="rect">
              <a:avLst/>
            </a:prstGeom>
            <a:noFill/>
          </p:spPr>
          <p:txBody>
            <a:bodyPr wrap="square" rtlCol="0">
              <a:spAutoFit/>
            </a:bodyPr>
            <a:lstStyle/>
            <a:p>
              <a:r>
                <a:rPr lang="en-US" altLang="zh-CN" sz="2400" smtClean="0">
                  <a:solidFill>
                    <a:srgbClr val="5D9FDB"/>
                  </a:solidFill>
                  <a:latin typeface="华文宋体" pitchFamily="2" charset="-122"/>
                  <a:ea typeface="华文宋体" pitchFamily="2" charset="-122"/>
                </a:rPr>
                <a:t>06</a:t>
              </a:r>
              <a:endParaRPr lang="zh-CN" altLang="en-US" sz="2400">
                <a:solidFill>
                  <a:srgbClr val="5D9FDB"/>
                </a:solidFill>
                <a:latin typeface="华文宋体" pitchFamily="2" charset="-122"/>
                <a:ea typeface="华文宋体" pitchFamily="2" charset="-122"/>
              </a:endParaRPr>
            </a:p>
          </p:txBody>
        </p:sp>
      </p:grpSp>
      <p:grpSp>
        <p:nvGrpSpPr>
          <p:cNvPr id="88" name="组合 87"/>
          <p:cNvGrpSpPr/>
          <p:nvPr/>
        </p:nvGrpSpPr>
        <p:grpSpPr>
          <a:xfrm>
            <a:off x="5779350" y="6056913"/>
            <a:ext cx="2851651" cy="533312"/>
            <a:chOff x="1313334" y="1791723"/>
            <a:chExt cx="2851651" cy="533312"/>
          </a:xfrm>
        </p:grpSpPr>
        <p:sp>
          <p:nvSpPr>
            <p:cNvPr id="89" name="Business Project…"/>
            <p:cNvSpPr txBox="1"/>
            <p:nvPr/>
          </p:nvSpPr>
          <p:spPr>
            <a:xfrm>
              <a:off x="1866920" y="1791723"/>
              <a:ext cx="2298065" cy="507365"/>
            </a:xfrm>
            <a:prstGeom prst="rect">
              <a:avLst/>
            </a:prstGeom>
            <a:ln w="12700">
              <a:miter lim="400000"/>
            </a:ln>
          </p:spPr>
          <p:txBody>
            <a:bodyPr wrap="none" lIns="0" tIns="0" rIns="0" bIns="0">
              <a:spAutoFit/>
            </a:bodyPr>
            <a:lstStyle/>
            <a:p>
              <a:pPr defTabSz="412750" hangingPunct="0">
                <a:lnSpc>
                  <a:spcPct val="150000"/>
                </a:lnSpc>
                <a:defRPr sz="2200" b="0">
                  <a:solidFill>
                    <a:srgbClr val="6A6E77"/>
                  </a:solidFill>
                  <a:latin typeface="Quicksand Regular"/>
                  <a:ea typeface="Quicksand Regular"/>
                  <a:cs typeface="Quicksand Regular"/>
                  <a:sym typeface="Quicksand Regular"/>
                </a:defRPr>
              </a:pPr>
              <a:r>
                <a:rPr lang="en-US" altLang="zh-CN" kern="0" smtClean="0">
                  <a:ln w="11430"/>
                  <a:solidFill>
                    <a:srgbClr val="5D9FDB"/>
                  </a:solidFill>
                  <a:latin typeface="+mj-ea"/>
                  <a:ea typeface="+mj-ea"/>
                  <a:sym typeface="Quicksand Regular"/>
                </a:rPr>
                <a:t>Flink</a:t>
              </a:r>
              <a:r>
                <a:rPr lang="zh-CN" altLang="en-US" kern="0" smtClean="0">
                  <a:ln w="11430"/>
                  <a:solidFill>
                    <a:srgbClr val="5D9FDB"/>
                  </a:solidFill>
                  <a:latin typeface="+mj-ea"/>
                  <a:ea typeface="+mj-ea"/>
                  <a:sym typeface="Quicksand Regular"/>
                </a:rPr>
                <a:t>实时数据处理</a:t>
              </a:r>
              <a:endParaRPr lang="zh-CN" altLang="en-US" kern="0" dirty="0">
                <a:ln w="11430"/>
                <a:solidFill>
                  <a:srgbClr val="5D9FDB"/>
                </a:solidFill>
                <a:latin typeface="+mj-ea"/>
                <a:ea typeface="+mj-ea"/>
                <a:sym typeface="Quicksand Regular"/>
              </a:endParaRPr>
            </a:p>
          </p:txBody>
        </p:sp>
        <p:sp>
          <p:nvSpPr>
            <p:cNvPr id="90" name="TextBox 89"/>
            <p:cNvSpPr txBox="1"/>
            <p:nvPr/>
          </p:nvSpPr>
          <p:spPr>
            <a:xfrm>
              <a:off x="1313334" y="1863370"/>
              <a:ext cx="744117" cy="461665"/>
            </a:xfrm>
            <a:prstGeom prst="rect">
              <a:avLst/>
            </a:prstGeom>
            <a:noFill/>
          </p:spPr>
          <p:txBody>
            <a:bodyPr wrap="square" rtlCol="0">
              <a:spAutoFit/>
            </a:bodyPr>
            <a:lstStyle/>
            <a:p>
              <a:r>
                <a:rPr lang="en-US" altLang="zh-CN" sz="2400" smtClean="0">
                  <a:solidFill>
                    <a:srgbClr val="5D9FDB"/>
                  </a:solidFill>
                  <a:latin typeface="华文宋体" pitchFamily="2" charset="-122"/>
                  <a:ea typeface="华文宋体" pitchFamily="2" charset="-122"/>
                </a:rPr>
                <a:t>07</a:t>
              </a:r>
              <a:endParaRPr lang="zh-CN" altLang="en-US" sz="2400">
                <a:solidFill>
                  <a:srgbClr val="5D9FDB"/>
                </a:solidFill>
                <a:latin typeface="华文宋体" pitchFamily="2" charset="-122"/>
                <a:ea typeface="华文宋体" pitchFamily="2" charset="-122"/>
              </a:endParaRPr>
            </a:p>
          </p:txBody>
        </p:sp>
      </p:grpSp>
      <p:sp>
        <p:nvSpPr>
          <p:cNvPr id="97" name="云形 96"/>
          <p:cNvSpPr/>
          <p:nvPr/>
        </p:nvSpPr>
        <p:spPr>
          <a:xfrm>
            <a:off x="782955" y="3783988"/>
            <a:ext cx="495830" cy="153772"/>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8" name="云形 97"/>
          <p:cNvSpPr/>
          <p:nvPr/>
        </p:nvSpPr>
        <p:spPr>
          <a:xfrm>
            <a:off x="1202261" y="5230908"/>
            <a:ext cx="977224" cy="569503"/>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2" name="任意多边形 1"/>
          <p:cNvSpPr/>
          <p:nvPr/>
        </p:nvSpPr>
        <p:spPr>
          <a:xfrm>
            <a:off x="1517015" y="548640"/>
            <a:ext cx="9157335" cy="5928995"/>
          </a:xfrm>
          <a:custGeom>
            <a:avLst/>
            <a:gdLst>
              <a:gd name="connsiteX0" fmla="*/ 0 w 7191"/>
              <a:gd name="connsiteY0" fmla="*/ 9 h 8209"/>
              <a:gd name="connsiteX1" fmla="*/ 5471 w 7191"/>
              <a:gd name="connsiteY1" fmla="*/ 0 h 8209"/>
              <a:gd name="connsiteX2" fmla="*/ 7191 w 7191"/>
              <a:gd name="connsiteY2" fmla="*/ 1920 h 8209"/>
              <a:gd name="connsiteX3" fmla="*/ 7174 w 7191"/>
              <a:gd name="connsiteY3" fmla="*/ 8209 h 8209"/>
              <a:gd name="connsiteX4" fmla="*/ 0 w 7191"/>
              <a:gd name="connsiteY4" fmla="*/ 8209 h 8209"/>
              <a:gd name="connsiteX5" fmla="*/ 0 w 7191"/>
              <a:gd name="connsiteY5" fmla="*/ 9 h 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1" h="8209">
                <a:moveTo>
                  <a:pt x="0" y="9"/>
                </a:moveTo>
                <a:lnTo>
                  <a:pt x="5471" y="0"/>
                </a:lnTo>
                <a:lnTo>
                  <a:pt x="7191" y="1920"/>
                </a:lnTo>
                <a:lnTo>
                  <a:pt x="7174" y="8209"/>
                </a:lnTo>
                <a:lnTo>
                  <a:pt x="0" y="8209"/>
                </a:lnTo>
                <a:lnTo>
                  <a:pt x="0" y="9"/>
                </a:lnTo>
                <a:close/>
              </a:path>
            </a:pathLst>
          </a:custGeom>
          <a:gradFill>
            <a:gsLst>
              <a:gs pos="19000">
                <a:srgbClr val="A0C8EF"/>
              </a:gs>
              <a:gs pos="100000">
                <a:srgbClr val="4175C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012315" y="2062480"/>
            <a:ext cx="8193405" cy="18472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8"/>
          <p:cNvSpPr txBox="1"/>
          <p:nvPr/>
        </p:nvSpPr>
        <p:spPr>
          <a:xfrm>
            <a:off x="2496185" y="2526030"/>
            <a:ext cx="7226300" cy="1076325"/>
          </a:xfrm>
          <a:prstGeom prst="rect">
            <a:avLst/>
          </a:prstGeom>
          <a:noFill/>
        </p:spPr>
        <p:txBody>
          <a:bodyPr wrap="square" rtlCol="0">
            <a:spAutoFit/>
          </a:bodyPr>
          <a:lstStyle/>
          <a:p>
            <a:pPr algn="ctr"/>
            <a:r>
              <a:rPr lang="zh-CN" altLang="en-US" sz="3200" b="1" dirty="0">
                <a:solidFill>
                  <a:srgbClr val="4478C6"/>
                </a:solidFill>
              </a:rPr>
              <a:t>从平凡到卓越</a:t>
            </a:r>
            <a:endParaRPr lang="zh-CN" altLang="en-US" sz="3200" b="1" dirty="0">
              <a:solidFill>
                <a:srgbClr val="4478C6"/>
              </a:solidFill>
            </a:endParaRPr>
          </a:p>
          <a:p>
            <a:pPr algn="ctr"/>
            <a:r>
              <a:rPr lang="zh-CN" altLang="en-US" sz="3200" b="1" dirty="0">
                <a:solidFill>
                  <a:srgbClr val="4478C6"/>
                </a:solidFill>
              </a:rPr>
              <a:t>为梦想而拼搏</a:t>
            </a:r>
            <a:endParaRPr lang="zh-CN" altLang="en-US" sz="3200" b="1" dirty="0">
              <a:solidFill>
                <a:srgbClr val="4478C6"/>
              </a:solidFill>
            </a:endParaRPr>
          </a:p>
        </p:txBody>
      </p:sp>
      <p:pic>
        <p:nvPicPr>
          <p:cNvPr id="7" name="图片 6" descr="千锋教育LOGO集合-33"/>
          <p:cNvPicPr>
            <a:picLocks noChangeAspect="1"/>
          </p:cNvPicPr>
          <p:nvPr/>
        </p:nvPicPr>
        <p:blipFill>
          <a:blip r:embed="rId1"/>
          <a:stretch>
            <a:fillRect/>
          </a:stretch>
        </p:blipFill>
        <p:spPr>
          <a:xfrm>
            <a:off x="3974465" y="4026535"/>
            <a:ext cx="3801745" cy="17786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82955" y="2240941"/>
            <a:ext cx="4950070" cy="415512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 name="矩形 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31" name="圆角矩形 30"/>
          <p:cNvSpPr/>
          <p:nvPr/>
        </p:nvSpPr>
        <p:spPr>
          <a:xfrm>
            <a:off x="1696720" y="3028950"/>
            <a:ext cx="1221740" cy="513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7" name="圆角矩形 26"/>
          <p:cNvSpPr/>
          <p:nvPr/>
        </p:nvSpPr>
        <p:spPr>
          <a:xfrm>
            <a:off x="3393440" y="3542030"/>
            <a:ext cx="1221740" cy="513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344805" y="615315"/>
            <a:ext cx="3684905" cy="521970"/>
          </a:xfrm>
          <a:prstGeom prst="rect">
            <a:avLst/>
          </a:prstGeom>
          <a:noFill/>
        </p:spPr>
        <p:txBody>
          <a:bodyPr wrap="square" rtlCol="0">
            <a:spAutoFit/>
          </a:bodyPr>
          <a:lstStyle/>
          <a:p>
            <a:r>
              <a:rPr lang="zh-CN" altLang="en-US" sz="2800" b="1">
                <a:solidFill>
                  <a:schemeClr val="bg1"/>
                </a:solidFill>
              </a:rPr>
              <a:t>第一</a:t>
            </a:r>
            <a:r>
              <a:rPr lang="zh-CN" altLang="en-US" sz="2800" b="1" smtClean="0">
                <a:solidFill>
                  <a:schemeClr val="bg1"/>
                </a:solidFill>
              </a:rPr>
              <a:t>章 旅游行业概述</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063480" y="578485"/>
            <a:ext cx="1646555" cy="770890"/>
          </a:xfrm>
          <a:prstGeom prst="rect">
            <a:avLst/>
          </a:prstGeom>
        </p:spPr>
      </p:pic>
      <p:sp>
        <p:nvSpPr>
          <p:cNvPr id="12" name="TextBox 11"/>
          <p:cNvSpPr txBox="1"/>
          <p:nvPr/>
        </p:nvSpPr>
        <p:spPr>
          <a:xfrm>
            <a:off x="2439035" y="1708150"/>
            <a:ext cx="1351915" cy="368300"/>
          </a:xfrm>
          <a:prstGeom prst="rect">
            <a:avLst/>
          </a:prstGeom>
          <a:noFill/>
        </p:spPr>
        <p:txBody>
          <a:bodyPr wrap="square" rtlCol="0">
            <a:spAutoFit/>
          </a:bodyPr>
          <a:lstStyle/>
          <a:p>
            <a:r>
              <a:rPr lang="zh-CN" altLang="en-US">
                <a:solidFill>
                  <a:schemeClr val="accent1"/>
                </a:solidFill>
                <a:effectLst>
                  <a:outerShdw blurRad="38100" dist="25400" dir="5400000" algn="ctr" rotWithShape="0">
                    <a:srgbClr val="6E747A">
                      <a:alpha val="43000"/>
                    </a:srgbClr>
                  </a:outerShdw>
                </a:effectLst>
              </a:rPr>
              <a:t>旅游行业</a:t>
            </a:r>
            <a:endParaRPr lang="zh-CN" altLang="en-US">
              <a:solidFill>
                <a:schemeClr val="accent1"/>
              </a:solidFill>
              <a:effectLst>
                <a:outerShdw blurRad="38100" dist="25400" dir="5400000" algn="ctr" rotWithShape="0">
                  <a:srgbClr val="6E747A">
                    <a:alpha val="43000"/>
                  </a:srgbClr>
                </a:outerShdw>
              </a:effectLst>
            </a:endParaRPr>
          </a:p>
        </p:txBody>
      </p:sp>
      <p:sp>
        <p:nvSpPr>
          <p:cNvPr id="2" name="TextBox 1"/>
          <p:cNvSpPr txBox="1"/>
          <p:nvPr/>
        </p:nvSpPr>
        <p:spPr>
          <a:xfrm>
            <a:off x="3679825" y="3614420"/>
            <a:ext cx="649605" cy="368300"/>
          </a:xfrm>
          <a:prstGeom prst="rect">
            <a:avLst/>
          </a:prstGeom>
          <a:noFill/>
        </p:spPr>
        <p:txBody>
          <a:bodyPr wrap="square" rtlCol="0">
            <a:spAutoFit/>
          </a:bodyPr>
          <a:lstStyle/>
          <a:p>
            <a:r>
              <a:rPr lang="zh-CN" altLang="en-US"/>
              <a:t>飞猪</a:t>
            </a:r>
            <a:endParaRPr lang="zh-CN" altLang="en-US"/>
          </a:p>
        </p:txBody>
      </p:sp>
      <p:sp>
        <p:nvSpPr>
          <p:cNvPr id="16" name="TextBox 15"/>
          <p:cNvSpPr txBox="1"/>
          <p:nvPr/>
        </p:nvSpPr>
        <p:spPr>
          <a:xfrm>
            <a:off x="1967865" y="3112770"/>
            <a:ext cx="950595" cy="368300"/>
          </a:xfrm>
          <a:prstGeom prst="rect">
            <a:avLst/>
          </a:prstGeom>
          <a:noFill/>
        </p:spPr>
        <p:txBody>
          <a:bodyPr wrap="square" rtlCol="0">
            <a:spAutoFit/>
          </a:bodyPr>
          <a:lstStyle/>
          <a:p>
            <a:r>
              <a:rPr lang="zh-CN" altLang="en-US"/>
              <a:t>去哪儿</a:t>
            </a:r>
            <a:endParaRPr lang="zh-CN" altLang="en-US"/>
          </a:p>
        </p:txBody>
      </p:sp>
      <p:sp>
        <p:nvSpPr>
          <p:cNvPr id="25" name="TextBox 24"/>
          <p:cNvSpPr txBox="1"/>
          <p:nvPr/>
        </p:nvSpPr>
        <p:spPr>
          <a:xfrm>
            <a:off x="5733415" y="4806315"/>
            <a:ext cx="6048375" cy="1353185"/>
          </a:xfrm>
          <a:prstGeom prst="rect">
            <a:avLst/>
          </a:prstGeom>
          <a:noFill/>
        </p:spPr>
        <p:txBody>
          <a:bodyPr wrap="square" rtlCol="0">
            <a:spAutoFit/>
          </a:bodyPr>
          <a:lstStyle/>
          <a:p>
            <a:r>
              <a:rPr lang="zh-CN" altLang="en-US" sz="1600"/>
              <a:t>用户交易订单不会高频率呈现，但会集中于个别时间节点(如公共假期、周末、寒暑假等)</a:t>
            </a:r>
            <a:endParaRPr lang="zh-CN" altLang="en-US" sz="1600"/>
          </a:p>
          <a:p>
            <a:r>
              <a:rPr lang="zh-CN" altLang="en-US" sz="1600"/>
              <a:t>旅游行业作为综合性产业覆盖了：住宿、餐饮、购物、交通等其他相关行业，多元化结合</a:t>
            </a:r>
            <a:endParaRPr lang="zh-CN" altLang="en-US" sz="1600"/>
          </a:p>
          <a:p>
            <a:r>
              <a:rPr lang="zh-CN" altLang="en-US" sz="1600"/>
              <a:t>用户交互信息数量巨大，而且会涉及其他社交类APP的使用。</a:t>
            </a:r>
            <a:r>
              <a:rPr lang="zh-CN" altLang="en-US"/>
              <a:t> </a:t>
            </a:r>
            <a:endParaRPr lang="zh-CN" altLang="en-US"/>
          </a:p>
        </p:txBody>
      </p:sp>
      <p:sp>
        <p:nvSpPr>
          <p:cNvPr id="29" name="下箭头标注 28"/>
          <p:cNvSpPr/>
          <p:nvPr/>
        </p:nvSpPr>
        <p:spPr>
          <a:xfrm>
            <a:off x="10163223" y="3982477"/>
            <a:ext cx="1239715" cy="717951"/>
          </a:xfrm>
          <a:prstGeom prst="downArrowCallout">
            <a:avLst>
              <a:gd name="adj1" fmla="val 25000"/>
              <a:gd name="adj2" fmla="val 25000"/>
              <a:gd name="adj3" fmla="val 33572"/>
              <a:gd name="adj4" fmla="val 64977"/>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a:solidFill>
                  <a:srgbClr val="FF0000"/>
                </a:solidFill>
              </a:rPr>
              <a:t>行业特征</a:t>
            </a:r>
            <a:endParaRPr lang="zh-CN" altLang="en-US">
              <a:solidFill>
                <a:srgbClr val="FF0000"/>
              </a:solidFill>
            </a:endParaRPr>
          </a:p>
        </p:txBody>
      </p:sp>
      <p:sp>
        <p:nvSpPr>
          <p:cNvPr id="30" name="矩形 29"/>
          <p:cNvSpPr/>
          <p:nvPr/>
        </p:nvSpPr>
        <p:spPr>
          <a:xfrm>
            <a:off x="-1" y="1477936"/>
            <a:ext cx="196768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charset="-122"/>
                <a:ea typeface="微软雅黑" panose="020B0503020204020204" charset="-122"/>
                <a:cs typeface="微软雅黑" panose="020B0503020204020204" charset="-122"/>
              </a:rPr>
              <a:t>1.1</a:t>
            </a:r>
            <a:r>
              <a:rPr lang="zh-CN" altLang="en-US" smtClean="0">
                <a:latin typeface="微软雅黑" panose="020B0503020204020204" charset="-122"/>
                <a:ea typeface="微软雅黑" panose="020B0503020204020204" charset="-122"/>
                <a:cs typeface="微软雅黑" panose="020B0503020204020204" charset="-122"/>
              </a:rPr>
              <a:t>节</a:t>
            </a:r>
            <a:r>
              <a:rPr lang="en-US" altLang="zh-CN" smtClean="0">
                <a:latin typeface="微软雅黑" panose="020B0503020204020204" charset="-122"/>
                <a:ea typeface="微软雅黑" panose="020B0503020204020204" charset="-122"/>
                <a:cs typeface="微软雅黑" panose="020B0503020204020204" charset="-122"/>
              </a:rPr>
              <a:t> </a:t>
            </a:r>
            <a:r>
              <a:rPr lang="zh-CN" altLang="en-US" smtClean="0">
                <a:latin typeface="微软雅黑" panose="020B0503020204020204" charset="-122"/>
                <a:ea typeface="微软雅黑" panose="020B0503020204020204" charset="-122"/>
                <a:cs typeface="微软雅黑" panose="020B0503020204020204" charset="-122"/>
              </a:rPr>
              <a:t>行业数据</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2" name="圆角矩形 31"/>
          <p:cNvSpPr/>
          <p:nvPr/>
        </p:nvSpPr>
        <p:spPr>
          <a:xfrm>
            <a:off x="4185920" y="2465070"/>
            <a:ext cx="1221740" cy="513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6" name="TextBox 15"/>
          <p:cNvSpPr txBox="1"/>
          <p:nvPr/>
        </p:nvSpPr>
        <p:spPr>
          <a:xfrm>
            <a:off x="4457065" y="2537460"/>
            <a:ext cx="950595" cy="368300"/>
          </a:xfrm>
          <a:prstGeom prst="rect">
            <a:avLst/>
          </a:prstGeom>
          <a:noFill/>
        </p:spPr>
        <p:txBody>
          <a:bodyPr wrap="square" rtlCol="0">
            <a:spAutoFit/>
          </a:bodyPr>
          <a:lstStyle/>
          <a:p>
            <a:r>
              <a:rPr lang="zh-CN" altLang="en-US"/>
              <a:t>途牛</a:t>
            </a:r>
            <a:endParaRPr lang="zh-CN" altLang="en-US"/>
          </a:p>
        </p:txBody>
      </p:sp>
      <p:sp>
        <p:nvSpPr>
          <p:cNvPr id="33" name="圆角矩形 32"/>
          <p:cNvSpPr/>
          <p:nvPr/>
        </p:nvSpPr>
        <p:spPr>
          <a:xfrm>
            <a:off x="805180" y="2358390"/>
            <a:ext cx="1221740" cy="513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34" name="TextBox 1"/>
          <p:cNvSpPr txBox="1"/>
          <p:nvPr/>
        </p:nvSpPr>
        <p:spPr>
          <a:xfrm>
            <a:off x="1091565" y="2430780"/>
            <a:ext cx="649605" cy="368300"/>
          </a:xfrm>
          <a:prstGeom prst="rect">
            <a:avLst/>
          </a:prstGeom>
          <a:noFill/>
        </p:spPr>
        <p:txBody>
          <a:bodyPr wrap="square" rtlCol="0">
            <a:spAutoFit/>
          </a:bodyPr>
          <a:p>
            <a:r>
              <a:rPr lang="zh-CN" altLang="en-US"/>
              <a:t>携程</a:t>
            </a:r>
            <a:endParaRPr lang="zh-CN" altLang="en-US"/>
          </a:p>
        </p:txBody>
      </p:sp>
      <p:sp>
        <p:nvSpPr>
          <p:cNvPr id="35" name="圆角矩形 34"/>
          <p:cNvSpPr/>
          <p:nvPr/>
        </p:nvSpPr>
        <p:spPr>
          <a:xfrm>
            <a:off x="1967865" y="4293235"/>
            <a:ext cx="1221740" cy="513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36" name="TextBox 1"/>
          <p:cNvSpPr txBox="1"/>
          <p:nvPr/>
        </p:nvSpPr>
        <p:spPr>
          <a:xfrm>
            <a:off x="2111375" y="4365625"/>
            <a:ext cx="934720" cy="368300"/>
          </a:xfrm>
          <a:prstGeom prst="rect">
            <a:avLst/>
          </a:prstGeom>
          <a:noFill/>
        </p:spPr>
        <p:txBody>
          <a:bodyPr wrap="square" rtlCol="0">
            <a:spAutoFit/>
          </a:bodyPr>
          <a:p>
            <a:r>
              <a:rPr lang="zh-CN" altLang="en-US"/>
              <a:t>马蜂窝</a:t>
            </a:r>
            <a:endParaRPr lang="zh-CN" altLang="en-US"/>
          </a:p>
        </p:txBody>
      </p:sp>
      <p:sp>
        <p:nvSpPr>
          <p:cNvPr id="37" name="文本框 36"/>
          <p:cNvSpPr txBox="1"/>
          <p:nvPr/>
        </p:nvSpPr>
        <p:spPr>
          <a:xfrm>
            <a:off x="805180" y="3648075"/>
            <a:ext cx="678815" cy="645160"/>
          </a:xfrm>
          <a:prstGeom prst="rect">
            <a:avLst/>
          </a:prstGeom>
          <a:noFill/>
        </p:spPr>
        <p:txBody>
          <a:bodyPr wrap="square" rtlCol="0">
            <a:spAutoFit/>
          </a:bodyPr>
          <a:p>
            <a:r>
              <a:rPr lang="zh-CN" altLang="en-US"/>
              <a:t>亿万</a:t>
            </a:r>
            <a:endParaRPr lang="zh-CN" altLang="en-US"/>
          </a:p>
          <a:p>
            <a:r>
              <a:rPr lang="zh-CN" altLang="en-US"/>
              <a:t>用户</a:t>
            </a:r>
            <a:endParaRPr lang="zh-CN" altLang="en-US"/>
          </a:p>
        </p:txBody>
      </p:sp>
      <p:sp>
        <p:nvSpPr>
          <p:cNvPr id="38" name="文本框 37"/>
          <p:cNvSpPr txBox="1"/>
          <p:nvPr/>
        </p:nvSpPr>
        <p:spPr>
          <a:xfrm>
            <a:off x="1348105" y="5225415"/>
            <a:ext cx="678815" cy="645160"/>
          </a:xfrm>
          <a:prstGeom prst="rect">
            <a:avLst/>
          </a:prstGeom>
          <a:noFill/>
        </p:spPr>
        <p:txBody>
          <a:bodyPr wrap="square" rtlCol="0">
            <a:spAutoFit/>
          </a:bodyPr>
          <a:p>
            <a:r>
              <a:rPr lang="zh-CN" altLang="en-US"/>
              <a:t>千万</a:t>
            </a:r>
            <a:endParaRPr lang="zh-CN" altLang="en-US"/>
          </a:p>
          <a:p>
            <a:r>
              <a:rPr lang="zh-CN" altLang="en-US"/>
              <a:t>日活</a:t>
            </a:r>
            <a:endParaRPr lang="zh-CN" altLang="en-US"/>
          </a:p>
        </p:txBody>
      </p:sp>
      <p:sp>
        <p:nvSpPr>
          <p:cNvPr id="39" name="文本框 38"/>
          <p:cNvSpPr txBox="1"/>
          <p:nvPr/>
        </p:nvSpPr>
        <p:spPr>
          <a:xfrm>
            <a:off x="3679825" y="4438015"/>
            <a:ext cx="2027555" cy="368300"/>
          </a:xfrm>
          <a:prstGeom prst="rect">
            <a:avLst/>
          </a:prstGeom>
          <a:noFill/>
        </p:spPr>
        <p:txBody>
          <a:bodyPr wrap="square" rtlCol="0">
            <a:spAutoFit/>
          </a:bodyPr>
          <a:p>
            <a:r>
              <a:rPr lang="zh-CN" altLang="en-US"/>
              <a:t>流量高峰百亿消息</a:t>
            </a:r>
            <a:endParaRPr lang="zh-CN" altLang="en-US"/>
          </a:p>
        </p:txBody>
      </p:sp>
      <p:sp>
        <p:nvSpPr>
          <p:cNvPr id="40" name="文本框 39"/>
          <p:cNvSpPr txBox="1"/>
          <p:nvPr/>
        </p:nvSpPr>
        <p:spPr>
          <a:xfrm>
            <a:off x="3507105" y="5226050"/>
            <a:ext cx="678815" cy="922020"/>
          </a:xfrm>
          <a:prstGeom prst="rect">
            <a:avLst/>
          </a:prstGeom>
          <a:noFill/>
        </p:spPr>
        <p:txBody>
          <a:bodyPr wrap="square" rtlCol="0">
            <a:spAutoFit/>
          </a:bodyPr>
          <a:p>
            <a:r>
              <a:rPr lang="zh-CN" altLang="en-US"/>
              <a:t>每日</a:t>
            </a:r>
            <a:endParaRPr lang="zh-CN" altLang="en-US"/>
          </a:p>
          <a:p>
            <a:r>
              <a:rPr lang="en-US" altLang="zh-CN"/>
              <a:t>TP</a:t>
            </a:r>
            <a:r>
              <a:rPr lang="zh-CN" altLang="en-US"/>
              <a:t>级</a:t>
            </a:r>
            <a:endParaRPr lang="zh-CN" altLang="en-US"/>
          </a:p>
          <a:p>
            <a:r>
              <a:rPr lang="zh-CN" altLang="en-US"/>
              <a:t>数据</a:t>
            </a:r>
            <a:endParaRPr lang="zh-CN" altLang="en-US"/>
          </a:p>
        </p:txBody>
      </p:sp>
      <p:sp>
        <p:nvSpPr>
          <p:cNvPr id="41" name="文本框 40"/>
          <p:cNvSpPr txBox="1"/>
          <p:nvPr/>
        </p:nvSpPr>
        <p:spPr>
          <a:xfrm>
            <a:off x="3001010" y="2537460"/>
            <a:ext cx="678815" cy="645160"/>
          </a:xfrm>
          <a:prstGeom prst="rect">
            <a:avLst/>
          </a:prstGeom>
          <a:noFill/>
        </p:spPr>
        <p:txBody>
          <a:bodyPr wrap="square" rtlCol="0">
            <a:spAutoFit/>
          </a:bodyPr>
          <a:p>
            <a:r>
              <a:rPr lang="zh-CN" altLang="en-US"/>
              <a:t>万台集群</a:t>
            </a:r>
            <a:endParaRPr lang="zh-CN" altLang="en-US"/>
          </a:p>
        </p:txBody>
      </p:sp>
      <p:pic>
        <p:nvPicPr>
          <p:cNvPr id="43" name="图片 42" descr="head"/>
          <p:cNvPicPr>
            <a:picLocks noChangeAspect="1"/>
          </p:cNvPicPr>
          <p:nvPr/>
        </p:nvPicPr>
        <p:blipFill>
          <a:blip r:embed="rId2"/>
          <a:stretch>
            <a:fillRect/>
          </a:stretch>
        </p:blipFill>
        <p:spPr>
          <a:xfrm>
            <a:off x="5804535" y="1937385"/>
            <a:ext cx="5905500" cy="184531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65969" y="615172"/>
            <a:ext cx="3311720" cy="521970"/>
          </a:xfrm>
          <a:prstGeom prst="rect">
            <a:avLst/>
          </a:prstGeom>
          <a:noFill/>
        </p:spPr>
        <p:txBody>
          <a:bodyPr wrap="square" rtlCol="0">
            <a:spAutoFit/>
          </a:bodyPr>
          <a:lstStyle/>
          <a:p>
            <a:r>
              <a:rPr lang="zh-CN" altLang="en-US" sz="2800" b="1">
                <a:solidFill>
                  <a:schemeClr val="bg1"/>
                </a:solidFill>
              </a:rPr>
              <a:t>第二</a:t>
            </a:r>
            <a:r>
              <a:rPr lang="zh-CN" altLang="en-US" sz="2800" b="1" smtClean="0">
                <a:solidFill>
                  <a:schemeClr val="bg1"/>
                </a:solidFill>
              </a:rPr>
              <a:t>章 应用案例</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049510" y="490855"/>
            <a:ext cx="1646555" cy="770890"/>
          </a:xfrm>
          <a:prstGeom prst="rect">
            <a:avLst/>
          </a:prstGeom>
        </p:spPr>
      </p:pic>
      <p:sp>
        <p:nvSpPr>
          <p:cNvPr id="27" name="矩形 26"/>
          <p:cNvSpPr/>
          <p:nvPr/>
        </p:nvSpPr>
        <p:spPr>
          <a:xfrm>
            <a:off x="0" y="1477645"/>
            <a:ext cx="2677160" cy="38608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2.1 旅游行业流量预测</a:t>
            </a:r>
            <a:endParaRPr lang="en-US" altLang="zh-CN" smtClean="0"/>
          </a:p>
        </p:txBody>
      </p:sp>
      <p:sp>
        <p:nvSpPr>
          <p:cNvPr id="24" name="TextBox 23"/>
          <p:cNvSpPr txBox="1"/>
          <p:nvPr/>
        </p:nvSpPr>
        <p:spPr>
          <a:xfrm>
            <a:off x="666115" y="2040890"/>
            <a:ext cx="10546715" cy="1814830"/>
          </a:xfrm>
          <a:prstGeom prst="rect">
            <a:avLst/>
          </a:prstGeom>
          <a:noFill/>
        </p:spPr>
        <p:txBody>
          <a:bodyPr wrap="square" rtlCol="0">
            <a:spAutoFit/>
          </a:bodyPr>
          <a:lstStyle/>
          <a:p>
            <a:r>
              <a:rPr sz="1600">
                <a:latin typeface="微软雅黑" panose="020B0503020204020204" charset="-122"/>
                <a:ea typeface="微软雅黑" panose="020B0503020204020204" charset="-122"/>
                <a:cs typeface="微软雅黑" panose="020B0503020204020204" charset="-122"/>
              </a:rPr>
              <a:t>2010年上海世博会，我们持续184天进行未来3天和一周的入园人数预测，其中可靠预测了次高峰值——预测96万当天，而实际是106万人入园，是预测机构当中最接近事实的（在此之前，平均每天不到50万入园）。这些数据，我们提供给上海市旅游局、黄浦区旅游局及其他相关单位、旅游企业参考，帮助旅游局及相关部门疏导各入口入园人数、引导旅游团队、提前配备保安警力做参考。</a:t>
            </a:r>
            <a:endParaRPr sz="1600">
              <a:latin typeface="微软雅黑" panose="020B0503020204020204" charset="-122"/>
              <a:ea typeface="微软雅黑" panose="020B0503020204020204" charset="-122"/>
              <a:cs typeface="微软雅黑" panose="020B0503020204020204" charset="-122"/>
            </a:endParaRPr>
          </a:p>
          <a:p>
            <a:endParaRPr sz="1600">
              <a:latin typeface="微软雅黑" panose="020B0503020204020204" charset="-122"/>
              <a:ea typeface="微软雅黑" panose="020B0503020204020204" charset="-122"/>
              <a:cs typeface="微软雅黑" panose="020B0503020204020204" charset="-122"/>
            </a:endParaRPr>
          </a:p>
          <a:p>
            <a:r>
              <a:rPr sz="1600">
                <a:latin typeface="微软雅黑" panose="020B0503020204020204" charset="-122"/>
                <a:ea typeface="微软雅黑" panose="020B0503020204020204" charset="-122"/>
                <a:cs typeface="微软雅黑" panose="020B0503020204020204" charset="-122"/>
              </a:rPr>
              <a:t>主要是基于团队预约数据（世博团队门票预定预约系统）与实际入园人数，结合人气指数、自然周变动规律、天气因素及团队拉动因素等主要影响因子构建模型预测而得</a:t>
            </a:r>
            <a:r>
              <a:rPr lang="zh-CN" altLang="en-US" sz="1600">
                <a:latin typeface="微软雅黑" panose="020B0503020204020204" charset="-122"/>
                <a:ea typeface="微软雅黑" panose="020B0503020204020204" charset="-122"/>
                <a:cs typeface="微软雅黑" panose="020B0503020204020204" charset="-122"/>
              </a:rPr>
              <a:t>。</a:t>
            </a:r>
            <a:endParaRPr lang="zh-CN" altLang="en-US" sz="1600">
              <a:latin typeface="微软雅黑" panose="020B0503020204020204" charset="-122"/>
              <a:ea typeface="微软雅黑" panose="020B0503020204020204" charset="-122"/>
              <a:cs typeface="微软雅黑" panose="020B0503020204020204" charset="-122"/>
            </a:endParaRPr>
          </a:p>
        </p:txBody>
      </p:sp>
      <p:cxnSp>
        <p:nvCxnSpPr>
          <p:cNvPr id="3" name="直接连接符 2"/>
          <p:cNvCxnSpPr/>
          <p:nvPr/>
        </p:nvCxnSpPr>
        <p:spPr>
          <a:xfrm>
            <a:off x="1048074" y="6022730"/>
            <a:ext cx="10164806" cy="0"/>
          </a:xfrm>
          <a:prstGeom prst="line">
            <a:avLst/>
          </a:prstGeom>
        </p:spPr>
        <p:style>
          <a:lnRef idx="3">
            <a:schemeClr val="accent5"/>
          </a:lnRef>
          <a:fillRef idx="0">
            <a:schemeClr val="accent5"/>
          </a:fillRef>
          <a:effectRef idx="2">
            <a:schemeClr val="accent5"/>
          </a:effectRef>
          <a:fontRef idx="minor">
            <a:schemeClr val="tx1"/>
          </a:fontRef>
        </p:style>
      </p:cxnSp>
      <p:pic>
        <p:nvPicPr>
          <p:cNvPr id="2" name="图片 1" descr="shiboyuan_stat"/>
          <p:cNvPicPr>
            <a:picLocks noChangeAspect="1"/>
          </p:cNvPicPr>
          <p:nvPr/>
        </p:nvPicPr>
        <p:blipFill>
          <a:blip r:embed="rId2"/>
          <a:stretch>
            <a:fillRect/>
          </a:stretch>
        </p:blipFill>
        <p:spPr>
          <a:xfrm>
            <a:off x="1282700" y="4129405"/>
            <a:ext cx="9068435" cy="16192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298939" y="615172"/>
            <a:ext cx="3311720" cy="521970"/>
          </a:xfrm>
          <a:prstGeom prst="rect">
            <a:avLst/>
          </a:prstGeom>
          <a:noFill/>
        </p:spPr>
        <p:txBody>
          <a:bodyPr wrap="square" rtlCol="0">
            <a:spAutoFit/>
          </a:bodyPr>
          <a:lstStyle/>
          <a:p>
            <a:r>
              <a:rPr lang="zh-CN" altLang="en-US" sz="2800" b="1">
                <a:solidFill>
                  <a:schemeClr val="bg1"/>
                </a:solidFill>
              </a:rPr>
              <a:t>第二</a:t>
            </a:r>
            <a:r>
              <a:rPr lang="zh-CN" altLang="en-US" sz="2800" b="1" smtClean="0">
                <a:solidFill>
                  <a:schemeClr val="bg1"/>
                </a:solidFill>
              </a:rPr>
              <a:t>章 应用案例</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10092055" y="578485"/>
            <a:ext cx="1646555" cy="770890"/>
          </a:xfrm>
          <a:prstGeom prst="rect">
            <a:avLst/>
          </a:prstGeom>
        </p:spPr>
      </p:pic>
      <p:sp>
        <p:nvSpPr>
          <p:cNvPr id="27" name="矩形 26"/>
          <p:cNvSpPr/>
          <p:nvPr/>
        </p:nvSpPr>
        <p:spPr>
          <a:xfrm>
            <a:off x="0" y="1477645"/>
            <a:ext cx="2677160" cy="38608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2.2 旅游行业</a:t>
            </a:r>
            <a:r>
              <a:rPr lang="zh-CN" altLang="en-US" smtClean="0"/>
              <a:t>消费洞察</a:t>
            </a:r>
            <a:endParaRPr lang="zh-CN" altLang="en-US" smtClean="0"/>
          </a:p>
        </p:txBody>
      </p:sp>
      <p:cxnSp>
        <p:nvCxnSpPr>
          <p:cNvPr id="3" name="直接连接符 2"/>
          <p:cNvCxnSpPr/>
          <p:nvPr/>
        </p:nvCxnSpPr>
        <p:spPr>
          <a:xfrm>
            <a:off x="1048074" y="6022730"/>
            <a:ext cx="10164806" cy="0"/>
          </a:xfrm>
          <a:prstGeom prst="line">
            <a:avLst/>
          </a:prstGeom>
        </p:spPr>
        <p:style>
          <a:lnRef idx="3">
            <a:schemeClr val="accent5"/>
          </a:lnRef>
          <a:fillRef idx="0">
            <a:schemeClr val="accent5"/>
          </a:fillRef>
          <a:effectRef idx="2">
            <a:schemeClr val="accent5"/>
          </a:effectRef>
          <a:fontRef idx="minor">
            <a:schemeClr val="tx1"/>
          </a:fontRef>
        </p:style>
      </p:cxnSp>
      <p:pic>
        <p:nvPicPr>
          <p:cNvPr id="9" name="图片 8" descr="travel_user_preorder_time"/>
          <p:cNvPicPr>
            <a:picLocks noChangeAspect="1"/>
          </p:cNvPicPr>
          <p:nvPr/>
        </p:nvPicPr>
        <p:blipFill>
          <a:blip r:embed="rId2"/>
          <a:stretch>
            <a:fillRect/>
          </a:stretch>
        </p:blipFill>
        <p:spPr>
          <a:xfrm>
            <a:off x="6242685" y="3742690"/>
            <a:ext cx="4788535" cy="2174240"/>
          </a:xfrm>
          <a:prstGeom prst="rect">
            <a:avLst/>
          </a:prstGeom>
        </p:spPr>
      </p:pic>
      <p:pic>
        <p:nvPicPr>
          <p:cNvPr id="10" name="图片 9" descr="travel_user_search_condition"/>
          <p:cNvPicPr>
            <a:picLocks noChangeAspect="1"/>
          </p:cNvPicPr>
          <p:nvPr/>
        </p:nvPicPr>
        <p:blipFill>
          <a:blip r:embed="rId3"/>
          <a:stretch>
            <a:fillRect/>
          </a:stretch>
        </p:blipFill>
        <p:spPr>
          <a:xfrm>
            <a:off x="299085" y="3197860"/>
            <a:ext cx="6370320" cy="2627630"/>
          </a:xfrm>
          <a:prstGeom prst="rect">
            <a:avLst/>
          </a:prstGeom>
        </p:spPr>
      </p:pic>
      <p:sp>
        <p:nvSpPr>
          <p:cNvPr id="11" name="圆角矩形 10"/>
          <p:cNvSpPr/>
          <p:nvPr/>
        </p:nvSpPr>
        <p:spPr>
          <a:xfrm>
            <a:off x="7175500" y="2362200"/>
            <a:ext cx="2705100" cy="711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zh-CN"/>
              <a:t>用户订阅偏好分布</a:t>
            </a:r>
            <a:endParaRPr lang="zh-CN" altLang="zh-CN"/>
          </a:p>
        </p:txBody>
      </p:sp>
      <p:sp>
        <p:nvSpPr>
          <p:cNvPr id="12" name="圆角矩形 11"/>
          <p:cNvSpPr/>
          <p:nvPr/>
        </p:nvSpPr>
        <p:spPr>
          <a:xfrm>
            <a:off x="1981200" y="2362200"/>
            <a:ext cx="2705100" cy="711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zh-CN"/>
              <a:t>用户搜索关键词</a:t>
            </a:r>
            <a:endParaRPr lang="zh-CN"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349739" y="615172"/>
            <a:ext cx="3311720" cy="521970"/>
          </a:xfrm>
          <a:prstGeom prst="rect">
            <a:avLst/>
          </a:prstGeom>
          <a:noFill/>
        </p:spPr>
        <p:txBody>
          <a:bodyPr wrap="square" rtlCol="0">
            <a:spAutoFit/>
          </a:bodyPr>
          <a:lstStyle/>
          <a:p>
            <a:r>
              <a:rPr lang="zh-CN" altLang="en-US" sz="2800" b="1">
                <a:solidFill>
                  <a:schemeClr val="bg1"/>
                </a:solidFill>
              </a:rPr>
              <a:t>第二</a:t>
            </a:r>
            <a:r>
              <a:rPr lang="zh-CN" altLang="en-US" sz="2800" b="1" smtClean="0">
                <a:solidFill>
                  <a:schemeClr val="bg1"/>
                </a:solidFill>
              </a:rPr>
              <a:t>章 应用案例</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9740265" y="578485"/>
            <a:ext cx="1646555" cy="770890"/>
          </a:xfrm>
          <a:prstGeom prst="rect">
            <a:avLst/>
          </a:prstGeom>
        </p:spPr>
      </p:pic>
      <p:sp>
        <p:nvSpPr>
          <p:cNvPr id="27" name="矩形 26"/>
          <p:cNvSpPr/>
          <p:nvPr/>
        </p:nvSpPr>
        <p:spPr>
          <a:xfrm>
            <a:off x="0" y="1477645"/>
            <a:ext cx="2677160" cy="386080"/>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2.2 旅游行业</a:t>
            </a:r>
            <a:r>
              <a:rPr lang="zh-CN" altLang="en-US" smtClean="0"/>
              <a:t>消费洞察</a:t>
            </a:r>
            <a:endParaRPr lang="zh-CN" altLang="en-US" smtClean="0"/>
          </a:p>
        </p:txBody>
      </p:sp>
      <p:cxnSp>
        <p:nvCxnSpPr>
          <p:cNvPr id="3" name="直接连接符 2"/>
          <p:cNvCxnSpPr/>
          <p:nvPr/>
        </p:nvCxnSpPr>
        <p:spPr>
          <a:xfrm>
            <a:off x="1048074" y="6022730"/>
            <a:ext cx="10164806" cy="0"/>
          </a:xfrm>
          <a:prstGeom prst="line">
            <a:avLst/>
          </a:prstGeom>
        </p:spPr>
        <p:style>
          <a:lnRef idx="3">
            <a:schemeClr val="accent5"/>
          </a:lnRef>
          <a:fillRef idx="0">
            <a:schemeClr val="accent5"/>
          </a:fillRef>
          <a:effectRef idx="2">
            <a:schemeClr val="accent5"/>
          </a:effectRef>
          <a:fontRef idx="minor">
            <a:schemeClr val="tx1"/>
          </a:fontRef>
        </p:style>
      </p:cxnSp>
      <p:sp>
        <p:nvSpPr>
          <p:cNvPr id="7" name="文本框 6"/>
          <p:cNvSpPr txBox="1"/>
          <p:nvPr/>
        </p:nvSpPr>
        <p:spPr>
          <a:xfrm>
            <a:off x="6278245" y="1863725"/>
            <a:ext cx="5108575" cy="4030980"/>
          </a:xfrm>
          <a:prstGeom prst="rect">
            <a:avLst/>
          </a:prstGeom>
          <a:noFill/>
        </p:spPr>
        <p:txBody>
          <a:bodyPr wrap="square" rtlCol="0">
            <a:spAutoFit/>
          </a:bodyPr>
          <a:p>
            <a:r>
              <a:rPr lang="en-US" altLang="zh-CN" sz="1600"/>
              <a:t>        </a:t>
            </a:r>
            <a:r>
              <a:rPr lang="zh-CN" altLang="en-US" sz="1600"/>
              <a:t>统计显示，一线城市依然是酒店目的地搜索量最高的区域，这主要和该城市区域的经济发展状况，以及城市旅游品牌形象和度假服务设施的完善相关联。</a:t>
            </a:r>
            <a:endParaRPr lang="zh-CN" altLang="en-US" sz="1600"/>
          </a:p>
          <a:p>
            <a:r>
              <a:rPr lang="zh-CN" altLang="en-US" sz="1600"/>
              <a:t>      另外自然风光较好的城市地区也是用户的重点搜索目的地，同时旅游行业受用户消费能力、个人喜好、节假日、气候影响呈现用户的多元选择，如国外旅游、海滨旅游城市、人文景区等等；同时较之以往的以城市景区为最小旅游单位的形式划分逐渐被热门景区、热门商区所取代或成为用户的核心需求。例如杭州西湖湖滨商圈、南京新街口商圈、广州火车东站、天河体育中心、上海陆家嘴金融贸易区、北京天安门、王府井地区等等。</a:t>
            </a:r>
            <a:endParaRPr lang="zh-CN" altLang="en-US" sz="1600"/>
          </a:p>
          <a:p>
            <a:r>
              <a:rPr lang="zh-CN" altLang="en-US" sz="1600"/>
              <a:t>       搜索频次的相关统计来看，人均搜索频次和搜索总人数之间有时未形成一致性关系，例如厦门虽然在搜索总人数上未进入到前10,但在人均搜索频次上是排名最高的城市，这反映了用户对于不同旅游城市在其心中的比重程度</a:t>
            </a:r>
            <a:endParaRPr lang="zh-CN" altLang="en-US" sz="1600"/>
          </a:p>
        </p:txBody>
      </p:sp>
      <p:pic>
        <p:nvPicPr>
          <p:cNvPr id="8" name="图片 7" descr="travel_user_cluster_feature"/>
          <p:cNvPicPr>
            <a:picLocks noChangeAspect="1"/>
          </p:cNvPicPr>
          <p:nvPr/>
        </p:nvPicPr>
        <p:blipFill>
          <a:blip r:embed="rId2"/>
          <a:stretch>
            <a:fillRect/>
          </a:stretch>
        </p:blipFill>
        <p:spPr>
          <a:xfrm>
            <a:off x="782955" y="2158365"/>
            <a:ext cx="5284470" cy="34423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03116"/>
            <a:ext cx="12192000" cy="945931"/>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241300" y="615315"/>
            <a:ext cx="3748405" cy="521970"/>
          </a:xfrm>
          <a:prstGeom prst="rect">
            <a:avLst/>
          </a:prstGeom>
          <a:noFill/>
        </p:spPr>
        <p:txBody>
          <a:bodyPr wrap="square" rtlCol="0">
            <a:spAutoFit/>
          </a:bodyPr>
          <a:lstStyle/>
          <a:p>
            <a:r>
              <a:rPr lang="zh-CN" altLang="en-US" sz="2800" b="1">
                <a:solidFill>
                  <a:schemeClr val="bg1"/>
                </a:solidFill>
              </a:rPr>
              <a:t>第三</a:t>
            </a:r>
            <a:r>
              <a:rPr lang="zh-CN" altLang="en-US" sz="2800" b="1" smtClean="0">
                <a:solidFill>
                  <a:schemeClr val="bg1"/>
                </a:solidFill>
              </a:rPr>
              <a:t>章 平台技术架构</a:t>
            </a:r>
            <a:endParaRPr lang="zh-CN" altLang="en-US" sz="2800" b="1" dirty="0">
              <a:solidFill>
                <a:schemeClr val="bg1"/>
              </a:solidFill>
            </a:endParaRPr>
          </a:p>
        </p:txBody>
      </p:sp>
      <p:pic>
        <p:nvPicPr>
          <p:cNvPr id="6" name="图片 5" descr="千锋教育LOGO集合-33"/>
          <p:cNvPicPr>
            <a:picLocks noChangeAspect="1"/>
          </p:cNvPicPr>
          <p:nvPr/>
        </p:nvPicPr>
        <p:blipFill>
          <a:blip r:embed="rId1"/>
          <a:stretch>
            <a:fillRect/>
          </a:stretch>
        </p:blipFill>
        <p:spPr>
          <a:xfrm>
            <a:off x="9987915" y="490855"/>
            <a:ext cx="1646555" cy="770890"/>
          </a:xfrm>
          <a:prstGeom prst="rect">
            <a:avLst/>
          </a:prstGeom>
        </p:spPr>
      </p:pic>
      <p:sp>
        <p:nvSpPr>
          <p:cNvPr id="27" name="矩形 26"/>
          <p:cNvSpPr/>
          <p:nvPr/>
        </p:nvSpPr>
        <p:spPr>
          <a:xfrm>
            <a:off x="-1" y="1477936"/>
            <a:ext cx="1720362" cy="386033"/>
          </a:xfrm>
          <a:prstGeom prst="rect">
            <a:avLst/>
          </a:prstGeom>
          <a:gradFill>
            <a:gsLst>
              <a:gs pos="99000">
                <a:srgbClr val="A0C8EF"/>
              </a:gs>
              <a:gs pos="75000">
                <a:srgbClr val="5D9FDB"/>
              </a:gs>
              <a:gs pos="21000">
                <a:srgbClr val="4075C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3.1</a:t>
            </a:r>
            <a:r>
              <a:rPr lang="zh-CN" altLang="en-US" smtClean="0"/>
              <a:t>节</a:t>
            </a:r>
            <a:r>
              <a:rPr lang="en-US" altLang="zh-CN" smtClean="0"/>
              <a:t> </a:t>
            </a:r>
            <a:r>
              <a:rPr lang="zh-CN" altLang="en-US" smtClean="0"/>
              <a:t>技术架构</a:t>
            </a:r>
            <a:endParaRPr lang="zh-CN" altLang="en-US" dirty="0" smtClean="0"/>
          </a:p>
        </p:txBody>
      </p:sp>
      <p:pic>
        <p:nvPicPr>
          <p:cNvPr id="9" name="图片 8" descr="travel_bigdata_platform"/>
          <p:cNvPicPr>
            <a:picLocks noChangeAspect="1"/>
          </p:cNvPicPr>
          <p:nvPr/>
        </p:nvPicPr>
        <p:blipFill>
          <a:blip r:embed="rId2"/>
          <a:stretch>
            <a:fillRect/>
          </a:stretch>
        </p:blipFill>
        <p:spPr>
          <a:xfrm>
            <a:off x="556895" y="2195195"/>
            <a:ext cx="11077575" cy="41560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8065</Words>
  <Application>WPS 演示</Application>
  <PresentationFormat>自定义</PresentationFormat>
  <Paragraphs>872</Paragraphs>
  <Slides>40</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Arial</vt:lpstr>
      <vt:lpstr>宋体</vt:lpstr>
      <vt:lpstr>Wingdings</vt:lpstr>
      <vt:lpstr>思源黑体 CN Heavy</vt:lpstr>
      <vt:lpstr>微软雅黑</vt:lpstr>
      <vt:lpstr>Quicksand Bold</vt:lpstr>
      <vt:lpstr>仓耳玄三M W05</vt:lpstr>
      <vt:lpstr>Quicksand Regular</vt:lpstr>
      <vt:lpstr>等线 Light</vt:lpstr>
      <vt:lpstr>华文宋体</vt:lpstr>
      <vt:lpstr>Arial Unicode MS</vt:lpstr>
      <vt:lpstr>Calibri</vt:lpstr>
      <vt:lpstr>黑体</vt:lpstr>
      <vt:lpstr>Segoe Print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董亮</cp:lastModifiedBy>
  <cp:revision>437</cp:revision>
  <dcterms:created xsi:type="dcterms:W3CDTF">2020-01-13T07:36:00Z</dcterms:created>
  <dcterms:modified xsi:type="dcterms:W3CDTF">2020-02-14T06:40:23Z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