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516" r:id="rId3"/>
    <p:sldId id="302" r:id="rId4"/>
    <p:sldId id="555" r:id="rId6"/>
    <p:sldId id="305" r:id="rId7"/>
    <p:sldId id="307" r:id="rId8"/>
    <p:sldId id="593" r:id="rId9"/>
    <p:sldId id="308" r:id="rId10"/>
    <p:sldId id="464" r:id="rId11"/>
    <p:sldId id="465" r:id="rId12"/>
    <p:sldId id="309" r:id="rId13"/>
    <p:sldId id="595" r:id="rId14"/>
    <p:sldId id="310" r:id="rId15"/>
    <p:sldId id="411" r:id="rId16"/>
    <p:sldId id="466" r:id="rId17"/>
    <p:sldId id="311" r:id="rId18"/>
    <p:sldId id="312" r:id="rId19"/>
    <p:sldId id="467" r:id="rId20"/>
    <p:sldId id="471" r:id="rId21"/>
    <p:sldId id="475" r:id="rId22"/>
    <p:sldId id="476" r:id="rId23"/>
    <p:sldId id="468" r:id="rId24"/>
    <p:sldId id="474" r:id="rId25"/>
    <p:sldId id="469" r:id="rId26"/>
    <p:sldId id="472" r:id="rId27"/>
    <p:sldId id="473" r:id="rId28"/>
    <p:sldId id="477" r:id="rId29"/>
    <p:sldId id="497" r:id="rId30"/>
    <p:sldId id="499" r:id="rId31"/>
    <p:sldId id="364" r:id="rId32"/>
    <p:sldId id="503" r:id="rId33"/>
    <p:sldId id="502" r:id="rId34"/>
    <p:sldId id="479" r:id="rId35"/>
    <p:sldId id="500" r:id="rId36"/>
    <p:sldId id="487" r:id="rId37"/>
    <p:sldId id="480" r:id="rId38"/>
    <p:sldId id="501" r:id="rId39"/>
    <p:sldId id="478" r:id="rId40"/>
    <p:sldId id="504" r:id="rId41"/>
    <p:sldId id="505" r:id="rId42"/>
    <p:sldId id="506" r:id="rId43"/>
    <p:sldId id="507" r:id="rId44"/>
    <p:sldId id="293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72dccfe-9f9c-4ba4-bf88-d09f5e1fdabf}">
          <p14:sldIdLst>
            <p14:sldId id="516"/>
            <p14:sldId id="302"/>
            <p14:sldId id="555"/>
            <p14:sldId id="305"/>
            <p14:sldId id="307"/>
            <p14:sldId id="593"/>
            <p14:sldId id="308"/>
            <p14:sldId id="464"/>
            <p14:sldId id="465"/>
          </p14:sldIdLst>
        </p14:section>
        <p14:section name="无标题节" id="{56ca3a77-3928-4962-8b0b-f45799b4fcf5}">
          <p14:sldIdLst>
            <p14:sldId id="309"/>
            <p14:sldId id="310"/>
            <p14:sldId id="411"/>
            <p14:sldId id="466"/>
            <p14:sldId id="311"/>
            <p14:sldId id="312"/>
            <p14:sldId id="467"/>
            <p14:sldId id="471"/>
            <p14:sldId id="475"/>
            <p14:sldId id="476"/>
            <p14:sldId id="468"/>
            <p14:sldId id="474"/>
            <p14:sldId id="469"/>
            <p14:sldId id="472"/>
            <p14:sldId id="473"/>
            <p14:sldId id="477"/>
            <p14:sldId id="497"/>
            <p14:sldId id="499"/>
            <p14:sldId id="364"/>
            <p14:sldId id="503"/>
            <p14:sldId id="502"/>
            <p14:sldId id="479"/>
            <p14:sldId id="500"/>
            <p14:sldId id="487"/>
            <p14:sldId id="480"/>
            <p14:sldId id="501"/>
            <p14:sldId id="478"/>
            <p14:sldId id="504"/>
            <p14:sldId id="505"/>
            <p14:sldId id="506"/>
            <p14:sldId id="507"/>
            <p14:sldId id="293"/>
            <p14:sldId id="5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4075C6"/>
    <a:srgbClr val="5D9FDB"/>
    <a:srgbClr val="3184CE"/>
    <a:srgbClr val="9CC6EE"/>
    <a:srgbClr val="4478C6"/>
    <a:srgbClr val="A0C8EF"/>
    <a:srgbClr val="4175C5"/>
    <a:srgbClr val="3688D0"/>
    <a:srgbClr val="308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29" autoAdjust="0"/>
    <p:restoredTop sz="94674"/>
  </p:normalViewPr>
  <p:slideViewPr>
    <p:cSldViewPr snapToGrid="0">
      <p:cViewPr varScale="1">
        <p:scale>
          <a:sx n="108" d="100"/>
          <a:sy n="108" d="100"/>
        </p:scale>
        <p:origin x="-426" y="-84"/>
      </p:cViewPr>
      <p:guideLst>
        <p:guide orient="horz" pos="2193"/>
        <p:guide pos="38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jpe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jpeg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03116"/>
            <a:ext cx="12192000" cy="945931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1300" y="615315"/>
            <a:ext cx="3748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第三</a:t>
            </a:r>
            <a:r>
              <a:rPr lang="zh-CN" altLang="en-US" sz="2800" b="1" smtClean="0">
                <a:solidFill>
                  <a:schemeClr val="bg1"/>
                </a:solidFill>
              </a:rPr>
              <a:t>章 平台技术架构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图片 5" descr="千锋教育LOGO集合-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87915" y="490855"/>
            <a:ext cx="1646555" cy="77089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1" y="1477936"/>
            <a:ext cx="1720362" cy="386033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3.1</a:t>
            </a:r>
            <a:r>
              <a:rPr lang="zh-CN" altLang="en-US" smtClean="0"/>
              <a:t>节</a:t>
            </a:r>
            <a:r>
              <a:rPr lang="en-US" altLang="zh-CN" smtClean="0"/>
              <a:t> </a:t>
            </a:r>
            <a:r>
              <a:rPr lang="zh-CN" altLang="en-US" smtClean="0"/>
              <a:t>技术架构</a:t>
            </a:r>
            <a:endParaRPr lang="zh-CN" altLang="en-US" dirty="0" smtClean="0"/>
          </a:p>
        </p:txBody>
      </p:sp>
      <p:pic>
        <p:nvPicPr>
          <p:cNvPr id="9" name="图片 8" descr="travel_bigdata_platfor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95" y="2195195"/>
            <a:ext cx="11077575" cy="4156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03116"/>
            <a:ext cx="12192000" cy="945931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1300" y="615315"/>
            <a:ext cx="3748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第三</a:t>
            </a:r>
            <a:r>
              <a:rPr lang="zh-CN" altLang="en-US" sz="2800" b="1" smtClean="0">
                <a:solidFill>
                  <a:schemeClr val="bg1"/>
                </a:solidFill>
              </a:rPr>
              <a:t>章 平台技术架构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图片 5" descr="千锋教育LOGO集合-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87915" y="490855"/>
            <a:ext cx="1646555" cy="77089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1" y="1477936"/>
            <a:ext cx="1720362" cy="386033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3.2</a:t>
            </a:r>
            <a:r>
              <a:rPr lang="zh-CN" altLang="en-US" smtClean="0"/>
              <a:t>节</a:t>
            </a:r>
            <a:r>
              <a:rPr lang="en-US" altLang="zh-CN" smtClean="0"/>
              <a:t> </a:t>
            </a:r>
            <a:r>
              <a:rPr lang="zh-CN" altLang="en-US" smtClean="0"/>
              <a:t>技术架构</a:t>
            </a:r>
            <a:endParaRPr lang="zh-CN" altLang="en-US" dirty="0" smtClean="0"/>
          </a:p>
        </p:txBody>
      </p:sp>
      <p:pic>
        <p:nvPicPr>
          <p:cNvPr id="2" name="图片 1" descr="travel_logic_archite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1615440"/>
            <a:ext cx="5344160" cy="49885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1335" y="3048000"/>
            <a:ext cx="185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逻辑架构设计图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1335" y="3556000"/>
            <a:ext cx="22574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按技术方向进行分层</a:t>
            </a:r>
            <a:endParaRPr lang="zh-CN" altLang="en-US"/>
          </a:p>
          <a:p>
            <a:r>
              <a:rPr lang="en-US" altLang="zh-CN"/>
              <a:t>1 </a:t>
            </a:r>
            <a:r>
              <a:rPr lang="zh-CN" altLang="en-US"/>
              <a:t>应用展示层</a:t>
            </a:r>
            <a:endParaRPr lang="zh-CN" altLang="en-US"/>
          </a:p>
          <a:p>
            <a:r>
              <a:rPr lang="en-US" altLang="zh-CN"/>
              <a:t>2 </a:t>
            </a:r>
            <a:r>
              <a:rPr lang="zh-CN" altLang="en-US"/>
              <a:t>计算引擎层</a:t>
            </a:r>
            <a:endParaRPr lang="zh-CN" altLang="en-US"/>
          </a:p>
          <a:p>
            <a:r>
              <a:rPr lang="en-US" altLang="zh-CN"/>
              <a:t>3 </a:t>
            </a:r>
            <a:r>
              <a:rPr lang="zh-CN" altLang="en-US"/>
              <a:t>数据持久层</a:t>
            </a:r>
            <a:endParaRPr lang="zh-CN" altLang="en-US"/>
          </a:p>
          <a:p>
            <a:r>
              <a:rPr lang="en-US" altLang="zh-CN"/>
              <a:t>4 </a:t>
            </a:r>
            <a:r>
              <a:rPr lang="zh-CN" altLang="en-US"/>
              <a:t>数据通道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03116"/>
            <a:ext cx="12192000" cy="945931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940" y="615315"/>
            <a:ext cx="3691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第三</a:t>
            </a:r>
            <a:r>
              <a:rPr lang="zh-CN" altLang="en-US" sz="2800" b="1" smtClean="0">
                <a:solidFill>
                  <a:schemeClr val="bg1"/>
                </a:solidFill>
              </a:rPr>
              <a:t>章 平台技术架构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图片 5" descr="千锋教育LOGO集合-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3155" y="490855"/>
            <a:ext cx="1646555" cy="77089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477645"/>
            <a:ext cx="2719705" cy="386080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3.3</a:t>
            </a:r>
            <a:r>
              <a:rPr lang="zh-CN" altLang="en-US" smtClean="0"/>
              <a:t>节</a:t>
            </a:r>
            <a:r>
              <a:rPr lang="en-US" altLang="zh-CN" smtClean="0"/>
              <a:t> </a:t>
            </a:r>
            <a:r>
              <a:rPr lang="zh-CN" altLang="en-US" smtClean="0"/>
              <a:t>实时</a:t>
            </a:r>
            <a:r>
              <a:rPr lang="zh-CN" altLang="en-US" smtClean="0"/>
              <a:t>处理</a:t>
            </a:r>
            <a:r>
              <a:rPr lang="zh-CN" altLang="en-US" smtClean="0"/>
              <a:t>流程图</a:t>
            </a:r>
            <a:endParaRPr lang="zh-CN" altLang="en-US" dirty="0" smtClean="0"/>
          </a:p>
        </p:txBody>
      </p:sp>
      <p:grpSp>
        <p:nvGrpSpPr>
          <p:cNvPr id="28" name="组合 27"/>
          <p:cNvGrpSpPr/>
          <p:nvPr/>
        </p:nvGrpSpPr>
        <p:grpSpPr>
          <a:xfrm>
            <a:off x="1923415" y="2412365"/>
            <a:ext cx="1847850" cy="3491865"/>
            <a:chOff x="1532" y="3799"/>
            <a:chExt cx="2910" cy="5499"/>
          </a:xfrm>
        </p:grpSpPr>
        <p:sp>
          <p:nvSpPr>
            <p:cNvPr id="18" name="圆角矩形 17"/>
            <p:cNvSpPr/>
            <p:nvPr/>
          </p:nvSpPr>
          <p:spPr>
            <a:xfrm>
              <a:off x="1532" y="3799"/>
              <a:ext cx="2911" cy="102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532" y="6039"/>
              <a:ext cx="2911" cy="10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532" y="8276"/>
              <a:ext cx="2911" cy="102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051" y="6260"/>
              <a:ext cx="187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实时计算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051" y="4021"/>
              <a:ext cx="187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消息通道</a:t>
              </a: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52" y="8498"/>
              <a:ext cx="187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存储介质</a:t>
              </a:r>
              <a:endParaRPr lang="en-US" altLang="zh-CN"/>
            </a:p>
          </p:txBody>
        </p:sp>
      </p:grpSp>
      <p:sp>
        <p:nvSpPr>
          <p:cNvPr id="29" name="圆角矩形 28"/>
          <p:cNvSpPr/>
          <p:nvPr/>
        </p:nvSpPr>
        <p:spPr>
          <a:xfrm>
            <a:off x="472440" y="2369820"/>
            <a:ext cx="1011555" cy="35350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39750" y="3352800"/>
            <a:ext cx="9334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实时场景</a:t>
            </a:r>
            <a:br>
              <a:rPr lang="zh-CN" altLang="en-US" sz="2400"/>
            </a:br>
            <a:r>
              <a:rPr lang="zh-CN" altLang="en-US" sz="2400"/>
              <a:t>相关因素</a:t>
            </a:r>
            <a:endParaRPr lang="zh-CN" altLang="en-US" sz="2400"/>
          </a:p>
        </p:txBody>
      </p:sp>
      <p:cxnSp>
        <p:nvCxnSpPr>
          <p:cNvPr id="2" name="直接箭头连接符 1"/>
          <p:cNvCxnSpPr>
            <a:endCxn id="18" idx="1"/>
          </p:cNvCxnSpPr>
          <p:nvPr/>
        </p:nvCxnSpPr>
        <p:spPr>
          <a:xfrm>
            <a:off x="1473200" y="2727325"/>
            <a:ext cx="45021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20" idx="1"/>
          </p:cNvCxnSpPr>
          <p:nvPr/>
        </p:nvCxnSpPr>
        <p:spPr>
          <a:xfrm flipV="1">
            <a:off x="1485900" y="4159885"/>
            <a:ext cx="437515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22" idx="1"/>
          </p:cNvCxnSpPr>
          <p:nvPr/>
        </p:nvCxnSpPr>
        <p:spPr>
          <a:xfrm flipV="1">
            <a:off x="1473200" y="5580380"/>
            <a:ext cx="45021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realtime_dataflo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620" y="1766570"/>
            <a:ext cx="5572125" cy="47891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292465" y="2001520"/>
            <a:ext cx="1828800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实时技术方案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03116"/>
            <a:ext cx="12192000" cy="945931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9139" y="615172"/>
            <a:ext cx="3311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第四</a:t>
            </a:r>
            <a:r>
              <a:rPr lang="zh-CN" altLang="en-US" sz="2800" b="1" smtClean="0">
                <a:solidFill>
                  <a:schemeClr val="bg1"/>
                </a:solidFill>
              </a:rPr>
              <a:t>章 数据构成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图片 5" descr="千锋教育LOGO集合-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0155" y="490855"/>
            <a:ext cx="1646555" cy="77089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1" y="1477936"/>
            <a:ext cx="1732086" cy="386033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4.1</a:t>
            </a:r>
            <a:r>
              <a:rPr lang="zh-CN" altLang="en-US" smtClean="0"/>
              <a:t>节</a:t>
            </a:r>
            <a:r>
              <a:rPr lang="en-US" altLang="zh-CN" smtClean="0"/>
              <a:t> </a:t>
            </a:r>
            <a:r>
              <a:rPr lang="zh-CN" altLang="en-US" smtClean="0"/>
              <a:t>数据构成</a:t>
            </a:r>
            <a:endParaRPr lang="en-US" altLang="zh-CN" dirty="0" smtClean="0"/>
          </a:p>
        </p:txBody>
      </p:sp>
      <p:sp>
        <p:nvSpPr>
          <p:cNvPr id="16" name="圆角矩形 15"/>
          <p:cNvSpPr/>
          <p:nvPr/>
        </p:nvSpPr>
        <p:spPr>
          <a:xfrm>
            <a:off x="383540" y="3232150"/>
            <a:ext cx="1222375" cy="13582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原始</a:t>
            </a:r>
            <a:endParaRPr lang="zh-CN" altLang="en-US"/>
          </a:p>
          <a:p>
            <a:pPr algn="ctr"/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868805" y="2132965"/>
            <a:ext cx="2489200" cy="688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用户行为日志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1868805" y="3692525"/>
            <a:ext cx="2489200" cy="688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业务数据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1868805" y="5271135"/>
            <a:ext cx="2489200" cy="688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维度数据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255260" y="1477645"/>
            <a:ext cx="1283335" cy="7480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启动日志</a:t>
            </a:r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255260" y="2374265"/>
            <a:ext cx="1283335" cy="7480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浏览日志</a:t>
            </a:r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673850" y="1975485"/>
            <a:ext cx="1283335" cy="7480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交互日志</a:t>
            </a:r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5255260" y="3353435"/>
            <a:ext cx="1283335" cy="7480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订单业务</a:t>
            </a:r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5255260" y="4234815"/>
            <a:ext cx="1283335" cy="7480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酒店业务</a:t>
            </a:r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6673850" y="3842385"/>
            <a:ext cx="1283335" cy="7480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票务业务</a:t>
            </a:r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5255260" y="5241290"/>
            <a:ext cx="1283335" cy="7480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产品维度</a:t>
            </a:r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6538595" y="5241290"/>
            <a:ext cx="1283335" cy="7480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交通维度</a:t>
            </a:r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7821930" y="5241290"/>
            <a:ext cx="1283335" cy="7480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酒店维度</a:t>
            </a:r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9105265" y="5241290"/>
            <a:ext cx="1283335" cy="7480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地区维度</a:t>
            </a:r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9985375" y="1490980"/>
            <a:ext cx="1283335" cy="3867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查询浏览</a:t>
            </a:r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9985375" y="1987550"/>
            <a:ext cx="1283335" cy="3867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点击操作</a:t>
            </a:r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9985375" y="2484120"/>
            <a:ext cx="1283335" cy="3867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滑动浏览</a:t>
            </a:r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9985375" y="2980690"/>
            <a:ext cx="1283335" cy="3867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输入操作</a:t>
            </a:r>
            <a:endParaRPr lang="zh-CN" altLang="en-US"/>
          </a:p>
        </p:txBody>
      </p:sp>
      <p:cxnSp>
        <p:nvCxnSpPr>
          <p:cNvPr id="56" name="曲线连接符 55"/>
          <p:cNvCxnSpPr>
            <a:stCxn id="16" idx="0"/>
            <a:endCxn id="22" idx="1"/>
          </p:cNvCxnSpPr>
          <p:nvPr/>
        </p:nvCxnSpPr>
        <p:spPr>
          <a:xfrm rot="16200000">
            <a:off x="1054100" y="2417445"/>
            <a:ext cx="755015" cy="87376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16" idx="2"/>
            <a:endCxn id="25" idx="1"/>
          </p:cNvCxnSpPr>
          <p:nvPr/>
        </p:nvCxnSpPr>
        <p:spPr>
          <a:xfrm rot="5400000" flipV="1">
            <a:off x="919480" y="4665980"/>
            <a:ext cx="1024890" cy="87376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4358005" y="2456180"/>
            <a:ext cx="656590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4358005" y="4029075"/>
            <a:ext cx="656590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4358005" y="5578475"/>
            <a:ext cx="656590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33" idx="0"/>
            <a:endCxn id="52" idx="1"/>
          </p:cNvCxnSpPr>
          <p:nvPr/>
        </p:nvCxnSpPr>
        <p:spPr>
          <a:xfrm rot="16200000">
            <a:off x="8505190" y="495300"/>
            <a:ext cx="290830" cy="266954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33" idx="2"/>
            <a:endCxn id="55" idx="1"/>
          </p:cNvCxnSpPr>
          <p:nvPr/>
        </p:nvCxnSpPr>
        <p:spPr>
          <a:xfrm rot="5400000" flipV="1">
            <a:off x="8425180" y="1614170"/>
            <a:ext cx="450850" cy="266954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stCxn id="16" idx="3"/>
          </p:cNvCxnSpPr>
          <p:nvPr/>
        </p:nvCxnSpPr>
        <p:spPr>
          <a:xfrm flipV="1">
            <a:off x="1605915" y="3908425"/>
            <a:ext cx="23558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7971155" y="1987550"/>
            <a:ext cx="1283335" cy="7480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8074660" y="3842385"/>
            <a:ext cx="1283335" cy="7480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10388600" y="5241290"/>
            <a:ext cx="1283335" cy="7480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03116"/>
            <a:ext cx="12192000" cy="945931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639" y="615172"/>
            <a:ext cx="3311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第四</a:t>
            </a:r>
            <a:r>
              <a:rPr lang="zh-CN" altLang="en-US" sz="2800" b="1" smtClean="0">
                <a:solidFill>
                  <a:schemeClr val="bg1"/>
                </a:solidFill>
              </a:rPr>
              <a:t>章 数据构成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图片 5" descr="千锋教育LOGO集合-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28555" y="490855"/>
            <a:ext cx="1646555" cy="77089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1" y="1477936"/>
            <a:ext cx="1732086" cy="386033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4.2</a:t>
            </a:r>
            <a:r>
              <a:rPr lang="zh-CN" altLang="en-US" smtClean="0"/>
              <a:t>节</a:t>
            </a:r>
            <a:r>
              <a:rPr lang="en-US" altLang="zh-CN" smtClean="0"/>
              <a:t> </a:t>
            </a:r>
            <a:r>
              <a:rPr lang="zh-CN" altLang="en-US" smtClean="0"/>
              <a:t>数据示例</a:t>
            </a:r>
            <a:endParaRPr lang="en-US" altLang="zh-CN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444500" y="2051050"/>
            <a:ext cx="5879465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用户页面浏览日志：</a:t>
            </a:r>
            <a:endParaRPr lang="zh-CN" altLang="en-US" sz="1400"/>
          </a:p>
          <a:p>
            <a:r>
              <a:rPr lang="zh-CN" altLang="en-US" sz="1400"/>
              <a:t>{</a:t>
            </a:r>
            <a:endParaRPr lang="zh-CN" altLang="en-US" sz="1400"/>
          </a:p>
          <a:p>
            <a:r>
              <a:rPr lang="zh-CN" altLang="en-US" sz="1400"/>
              <a:t>    "os": "1",</a:t>
            </a:r>
            <a:endParaRPr lang="zh-CN" altLang="en-US" sz="1400"/>
          </a:p>
          <a:p>
            <a:r>
              <a:rPr lang="zh-CN" altLang="en-US" sz="1400"/>
              <a:t>    "lonitude": "115.27267",</a:t>
            </a:r>
            <a:endParaRPr lang="zh-CN" altLang="en-US" sz="1400"/>
          </a:p>
          <a:p>
            <a:r>
              <a:rPr lang="zh-CN" altLang="en-US" sz="1400"/>
              <a:t>    "userRegion": "130533",</a:t>
            </a:r>
            <a:endParaRPr lang="zh-CN" altLang="en-US" sz="1400"/>
          </a:p>
          <a:p>
            <a:r>
              <a:rPr lang="zh-CN" altLang="en-US" sz="1400"/>
              <a:t>    "latitude": "36.90133",</a:t>
            </a:r>
            <a:endParaRPr lang="zh-CN" altLang="en-US" sz="1400"/>
          </a:p>
          <a:p>
            <a:r>
              <a:rPr lang="zh-CN" altLang="en-US" sz="1400"/>
              <a:t>    "eventType": "01",</a:t>
            </a:r>
            <a:endParaRPr lang="zh-CN" altLang="en-US" sz="1400"/>
          </a:p>
          <a:p>
            <a:r>
              <a:rPr lang="zh-CN" altLang="en-US" sz="1400"/>
              <a:t>    "userID": "85662",</a:t>
            </a:r>
            <a:endParaRPr lang="zh-CN" altLang="en-US" sz="1400"/>
          </a:p>
          <a:p>
            <a:r>
              <a:rPr lang="zh-CN" altLang="en-US" sz="1400"/>
              <a:t>    "sid": "20200103153500jdjqx",</a:t>
            </a:r>
            <a:endParaRPr lang="zh-CN" altLang="en-US" sz="1400"/>
          </a:p>
          <a:p>
            <a:r>
              <a:rPr lang="zh-CN" altLang="en-US" sz="1400"/>
              <a:t>    "manufacturer": "09",</a:t>
            </a:r>
            <a:endParaRPr lang="zh-CN" altLang="en-US" sz="1400"/>
          </a:p>
          <a:p>
            <a:r>
              <a:rPr lang="zh-CN" altLang="en-US" sz="1400"/>
              <a:t>    "duration": "38",</a:t>
            </a:r>
            <a:endParaRPr lang="zh-CN" altLang="en-US" sz="1400"/>
          </a:p>
          <a:p>
            <a:r>
              <a:rPr lang="zh-CN" altLang="en-US" sz="1400"/>
              <a:t>    "ct": "1578036900000",</a:t>
            </a:r>
            <a:endParaRPr lang="zh-CN" altLang="en-US" sz="1400"/>
          </a:p>
          <a:p>
            <a:r>
              <a:rPr lang="zh-CN" altLang="en-US" sz="1400"/>
              <a:t>    "carrier": "3",</a:t>
            </a:r>
            <a:endParaRPr lang="zh-CN" altLang="en-US" sz="1400"/>
          </a:p>
          <a:p>
            <a:r>
              <a:rPr lang="zh-CN" altLang="en-US" sz="1400"/>
              <a:t>    "userRegionIP": "27.32.4.174",</a:t>
            </a:r>
            <a:endParaRPr lang="zh-CN" altLang="en-US" sz="1400"/>
          </a:p>
          <a:p>
            <a:r>
              <a:rPr lang="zh-CN" altLang="en-US" sz="1400"/>
              <a:t>    "userDeviceType": "9",</a:t>
            </a:r>
            <a:endParaRPr lang="zh-CN" altLang="en-US" sz="1400"/>
          </a:p>
          <a:p>
            <a:r>
              <a:rPr lang="zh-CN" altLang="en-US" sz="1400"/>
              <a:t>    "KAFKA_ID": "a4hm6akmmj",</a:t>
            </a:r>
            <a:endParaRPr lang="zh-CN" altLang="en-US" sz="1400"/>
          </a:p>
          <a:p>
            <a:r>
              <a:rPr lang="zh-CN" altLang="en-US" sz="1400"/>
              <a:t>    "action": "08",</a:t>
            </a:r>
            <a:endParaRPr lang="zh-CN" altLang="en-US" sz="1400"/>
          </a:p>
          <a:p>
            <a:r>
              <a:rPr lang="zh-CN" altLang="en-US" sz="1400"/>
              <a:t>    "userDevice": "51822",</a:t>
            </a:r>
            <a:endParaRPr lang="zh-CN" altLang="en-US" sz="1400"/>
          </a:p>
          <a:p>
            <a:r>
              <a:rPr lang="zh-CN" altLang="en-US" sz="1400"/>
              <a:t>    "networkType": "1",</a:t>
            </a:r>
            <a:endParaRPr lang="zh-CN" altLang="en-US" sz="1400"/>
          </a:p>
          <a:p>
            <a:r>
              <a:rPr lang="zh-CN" altLang="en-US" sz="1400"/>
              <a:t>    "exts": "{"targetID":"P1"}"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</p:txBody>
      </p:sp>
      <p:sp>
        <p:nvSpPr>
          <p:cNvPr id="17" name="文本框 16"/>
          <p:cNvSpPr txBox="1"/>
          <p:nvPr/>
        </p:nvSpPr>
        <p:spPr>
          <a:xfrm>
            <a:off x="6134100" y="2051050"/>
            <a:ext cx="587946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旅游产品订单：</a:t>
            </a:r>
            <a:endParaRPr lang="zh-CN" altLang="en-US" sz="1400"/>
          </a:p>
          <a:p>
            <a:r>
              <a:rPr lang="zh-CN" altLang="en-US" sz="1400"/>
              <a:t>{</a:t>
            </a:r>
            <a:endParaRPr lang="zh-CN" altLang="en-US" sz="1400"/>
          </a:p>
          <a:p>
            <a:r>
              <a:rPr lang="zh-CN" altLang="en-US" sz="1400"/>
              <a:t>    "travel_member_adult": "1",</a:t>
            </a:r>
            <a:endParaRPr lang="zh-CN" altLang="en-US" sz="1400"/>
          </a:p>
          <a:p>
            <a:r>
              <a:rPr lang="zh-CN" altLang="en-US" sz="1400"/>
              <a:t>    "travel_member_baby": "0",</a:t>
            </a:r>
            <a:endParaRPr lang="zh-CN" altLang="en-US" sz="1400"/>
          </a:p>
          <a:p>
            <a:r>
              <a:rPr lang="zh-CN" altLang="en-US" sz="1400"/>
              <a:t>    "user_region": "411100",</a:t>
            </a:r>
            <a:endParaRPr lang="zh-CN" altLang="en-US" sz="1400"/>
          </a:p>
          <a:p>
            <a:r>
              <a:rPr lang="zh-CN" altLang="en-US" sz="1400"/>
              <a:t>    "product_fee": "3",</a:t>
            </a:r>
            <a:endParaRPr lang="zh-CN" altLang="en-US" sz="1400"/>
          </a:p>
          <a:p>
            <a:r>
              <a:rPr lang="zh-CN" altLang="en-US" sz="1400"/>
              <a:t>    "product_price": "5",</a:t>
            </a:r>
            <a:endParaRPr lang="zh-CN" altLang="en-US" sz="1400"/>
          </a:p>
          <a:p>
            <a:r>
              <a:rPr lang="zh-CN" altLang="en-US" sz="1400"/>
              <a:t>    "product_traffic_grade": "20",</a:t>
            </a:r>
            <a:endParaRPr lang="zh-CN" altLang="en-US" sz="1400"/>
          </a:p>
          <a:p>
            <a:r>
              <a:rPr lang="zh-CN" altLang="en-US" sz="1400"/>
              <a:t>    "travel_member_yonger": "0",</a:t>
            </a:r>
            <a:endParaRPr lang="zh-CN" altLang="en-US" sz="1400"/>
          </a:p>
          <a:p>
            <a:r>
              <a:rPr lang="zh-CN" altLang="en-US" sz="1400"/>
              <a:t>    "product_traffic_type": "01",</a:t>
            </a:r>
            <a:endParaRPr lang="zh-CN" altLang="en-US" sz="1400"/>
          </a:p>
          <a:p>
            <a:r>
              <a:rPr lang="zh-CN" altLang="en-US" sz="1400"/>
              <a:t>    "product_pub": "210655714|319a08c7",</a:t>
            </a:r>
            <a:endParaRPr lang="zh-CN" altLang="en-US" sz="1400"/>
          </a:p>
          <a:p>
            <a:r>
              <a:rPr lang="zh-CN" altLang="en-US" sz="1400"/>
              <a:t>    "order_ct": "1580694961000",</a:t>
            </a:r>
            <a:endParaRPr lang="zh-CN" altLang="en-US" sz="1400"/>
          </a:p>
          <a:p>
            <a:r>
              <a:rPr lang="zh-CN" altLang="en-US" sz="1400"/>
              <a:t>    "KAFKA_ID": "559ae5473d9d5c062d310d4903b73bf6",</a:t>
            </a:r>
            <a:endParaRPr lang="zh-CN" altLang="en-US" sz="1400"/>
          </a:p>
          <a:p>
            <a:r>
              <a:rPr lang="zh-CN" altLang="en-US" sz="1400"/>
              <a:t>    "user_id": "79111",</a:t>
            </a:r>
            <a:endParaRPr lang="zh-CN" altLang="en-US" sz="1400"/>
          </a:p>
          <a:p>
            <a:r>
              <a:rPr lang="zh-CN" altLang="en-US" sz="1400"/>
              <a:t>    "user_mobile": "18542711116",</a:t>
            </a:r>
            <a:endParaRPr lang="zh-CN" altLang="en-US" sz="1400"/>
          </a:p>
          <a:p>
            <a:r>
              <a:rPr lang="zh-CN" altLang="en-US" sz="1400"/>
              <a:t>    "has_activity": "6",</a:t>
            </a:r>
            <a:endParaRPr lang="zh-CN" altLang="en-US" sz="1400"/>
          </a:p>
          <a:p>
            <a:r>
              <a:rPr lang="zh-CN" altLang="en-US" sz="1400"/>
              <a:t>    "product_id": "210655714",</a:t>
            </a:r>
            <a:endParaRPr lang="zh-CN" altLang="en-US" sz="1400"/>
          </a:p>
          <a:p>
            <a:r>
              <a:rPr lang="zh-CN" altLang="en-US" sz="1400"/>
              <a:t>    "product_traffic": "03",</a:t>
            </a:r>
            <a:endParaRPr lang="zh-CN" altLang="en-US" sz="1400"/>
          </a:p>
          <a:p>
            <a:r>
              <a:rPr lang="zh-CN" altLang="en-US" sz="1400"/>
              <a:t>    "order_id": "158069496100021065571479111"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03116"/>
            <a:ext cx="12192000" cy="945931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6419" y="615172"/>
            <a:ext cx="3311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第五</a:t>
            </a:r>
            <a:r>
              <a:rPr lang="zh-CN" altLang="en-US" sz="2800" b="1" smtClean="0">
                <a:solidFill>
                  <a:schemeClr val="bg1"/>
                </a:solidFill>
              </a:rPr>
              <a:t>章 实时场景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图片 5" descr="千锋教育LOGO集合-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7455" y="490855"/>
            <a:ext cx="1646555" cy="77089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1" y="1477936"/>
            <a:ext cx="1696916" cy="386033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5.1</a:t>
            </a:r>
            <a:r>
              <a:rPr lang="zh-CN" altLang="en-US" smtClean="0"/>
              <a:t>节</a:t>
            </a:r>
            <a:r>
              <a:rPr lang="en-US" altLang="zh-CN" smtClean="0"/>
              <a:t> </a:t>
            </a:r>
            <a:r>
              <a:rPr lang="zh-CN" altLang="en-US" smtClean="0"/>
              <a:t>实时场景</a:t>
            </a:r>
            <a:endParaRPr lang="zh-CN" altLang="en-US" dirty="0" smtClean="0"/>
          </a:p>
        </p:txBody>
      </p:sp>
      <p:sp>
        <p:nvSpPr>
          <p:cNvPr id="8" name="圆角矩形 7"/>
          <p:cNvSpPr/>
          <p:nvPr/>
        </p:nvSpPr>
        <p:spPr>
          <a:xfrm>
            <a:off x="3382010" y="3007759"/>
            <a:ext cx="1224136" cy="1158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数据源</a:t>
            </a:r>
            <a:endParaRPr lang="en-US" altLang="zh-CN" dirty="0" smtClean="0"/>
          </a:p>
          <a:p>
            <a:pPr algn="ctr"/>
            <a:r>
              <a:rPr lang="en-US" altLang="zh-CN" sz="1000" dirty="0" smtClean="0"/>
              <a:t>RDBMS</a:t>
            </a:r>
            <a:r>
              <a:rPr lang="zh-CN" altLang="en-US" sz="1000" dirty="0" smtClean="0"/>
              <a:t>表</a:t>
            </a:r>
            <a:endParaRPr lang="en-US" altLang="zh-CN" sz="1000" dirty="0" smtClean="0"/>
          </a:p>
          <a:p>
            <a:pPr algn="ctr"/>
            <a:r>
              <a:rPr lang="zh-CN" altLang="en-US" sz="1000" dirty="0" smtClean="0"/>
              <a:t>日志文件</a:t>
            </a:r>
            <a:endParaRPr lang="en-US" altLang="zh-CN" sz="1000" dirty="0" smtClean="0"/>
          </a:p>
          <a:p>
            <a:pPr algn="ctr"/>
            <a:r>
              <a:rPr lang="zh-CN" altLang="en-US" sz="1000" dirty="0" smtClean="0"/>
              <a:t>接口数据</a:t>
            </a:r>
            <a:endParaRPr lang="en-US" altLang="zh-CN" sz="1000" dirty="0" smtClean="0"/>
          </a:p>
          <a:p>
            <a:pPr algn="ctr"/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261610" y="3013710"/>
            <a:ext cx="1336675" cy="11518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数据通道</a:t>
            </a:r>
            <a:endParaRPr lang="en-US" altLang="zh-CN" dirty="0" smtClean="0"/>
          </a:p>
          <a:p>
            <a:pPr algn="ctr"/>
            <a:r>
              <a:rPr lang="en-US" altLang="zh-CN" sz="1600" dirty="0"/>
              <a:t>kafka</a:t>
            </a:r>
            <a:endParaRPr lang="en-US" altLang="zh-CN" sz="1600" dirty="0"/>
          </a:p>
          <a:p>
            <a:pPr algn="ctr"/>
            <a:r>
              <a:rPr lang="en-US" altLang="zh-CN" sz="1600" dirty="0"/>
              <a:t>pulsar</a:t>
            </a:r>
            <a:endParaRPr lang="en-US" altLang="zh-CN" sz="1600" dirty="0"/>
          </a:p>
        </p:txBody>
      </p:sp>
      <p:sp>
        <p:nvSpPr>
          <p:cNvPr id="10" name="圆角矩形 9"/>
          <p:cNvSpPr/>
          <p:nvPr/>
        </p:nvSpPr>
        <p:spPr>
          <a:xfrm>
            <a:off x="7355840" y="3013710"/>
            <a:ext cx="1515110" cy="11582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数据处理</a:t>
            </a:r>
            <a:endParaRPr lang="en-US" altLang="zh-CN" dirty="0" smtClean="0"/>
          </a:p>
          <a:p>
            <a:pPr algn="ctr"/>
            <a:r>
              <a:rPr lang="en-US" altLang="zh-CN" sz="1400" dirty="0" smtClean="0"/>
              <a:t>Flink</a:t>
            </a:r>
            <a:endParaRPr lang="en-US" altLang="zh-CN" sz="1400" dirty="0" smtClean="0"/>
          </a:p>
          <a:p>
            <a:pPr algn="ctr"/>
            <a:r>
              <a:rPr lang="en-US" altLang="zh-CN" sz="1400" dirty="0"/>
              <a:t>SparkStreaming</a:t>
            </a:r>
            <a:endParaRPr lang="en-US" altLang="zh-CN" sz="1400" dirty="0"/>
          </a:p>
          <a:p>
            <a:pPr algn="ctr"/>
            <a:r>
              <a:rPr lang="en-US" altLang="zh-CN" sz="1400" dirty="0" smtClean="0"/>
              <a:t>storm</a:t>
            </a:r>
            <a:endParaRPr lang="en-US" altLang="zh-CN" sz="1400" dirty="0" smtClean="0"/>
          </a:p>
        </p:txBody>
      </p:sp>
      <p:sp>
        <p:nvSpPr>
          <p:cNvPr id="11" name="圆角矩形 10"/>
          <p:cNvSpPr/>
          <p:nvPr/>
        </p:nvSpPr>
        <p:spPr>
          <a:xfrm>
            <a:off x="9808976" y="3013829"/>
            <a:ext cx="1368491" cy="115819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数据清洗</a:t>
            </a:r>
            <a:endParaRPr lang="en-US" altLang="zh-CN" dirty="0" smtClean="0"/>
          </a:p>
          <a:p>
            <a:pPr algn="ctr"/>
            <a:r>
              <a:rPr lang="en-US" altLang="zh-CN" sz="1400" dirty="0"/>
              <a:t>Flink ETL</a:t>
            </a:r>
            <a:endParaRPr lang="en-US" altLang="zh-CN" sz="1400" dirty="0"/>
          </a:p>
          <a:p>
            <a:pPr algn="ctr"/>
            <a:r>
              <a:rPr lang="en-US" altLang="zh-CN" sz="1400" dirty="0"/>
              <a:t>Spark ETL</a:t>
            </a:r>
            <a:endParaRPr lang="en-US" altLang="zh-CN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2429510" y="4991948"/>
            <a:ext cx="1224136" cy="11138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536440" y="4991735"/>
            <a:ext cx="1375410" cy="11137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数据存储</a:t>
            </a:r>
            <a:endParaRPr lang="en-US" altLang="zh-CN" dirty="0" smtClean="0"/>
          </a:p>
          <a:p>
            <a:pPr algn="ctr"/>
            <a:r>
              <a:rPr lang="en-US" altLang="zh-CN" sz="1200" dirty="0"/>
              <a:t>Druid</a:t>
            </a:r>
            <a:br>
              <a:rPr lang="en-US" altLang="zh-CN" sz="1200" dirty="0"/>
            </a:br>
            <a:r>
              <a:rPr lang="en-US" altLang="zh-CN" sz="1200" dirty="0"/>
              <a:t>ES</a:t>
            </a:r>
            <a:br>
              <a:rPr lang="en-US" altLang="zh-CN" sz="1200" dirty="0"/>
            </a:br>
            <a:r>
              <a:rPr lang="en-US" altLang="zh-CN" sz="1200" dirty="0"/>
              <a:t>Redis</a:t>
            </a:r>
            <a:endParaRPr lang="en-US" altLang="zh-CN" sz="1200" dirty="0"/>
          </a:p>
        </p:txBody>
      </p:sp>
      <p:cxnSp>
        <p:nvCxnSpPr>
          <p:cNvPr id="16" name="直接箭头连接符 15"/>
          <p:cNvCxnSpPr>
            <a:stCxn id="10" idx="2"/>
            <a:endCxn id="19" idx="0"/>
          </p:cNvCxnSpPr>
          <p:nvPr/>
        </p:nvCxnSpPr>
        <p:spPr>
          <a:xfrm>
            <a:off x="8113171" y="4172029"/>
            <a:ext cx="635" cy="8197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9" idx="1"/>
            <a:endCxn id="13" idx="3"/>
          </p:cNvCxnSpPr>
          <p:nvPr/>
        </p:nvCxnSpPr>
        <p:spPr>
          <a:xfrm flipH="1">
            <a:off x="5912011" y="5548855"/>
            <a:ext cx="134302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3" idx="1"/>
            <a:endCxn id="12" idx="3"/>
          </p:cNvCxnSpPr>
          <p:nvPr/>
        </p:nvCxnSpPr>
        <p:spPr>
          <a:xfrm flipH="1">
            <a:off x="3653981" y="5548855"/>
            <a:ext cx="8826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7254875" y="4991735"/>
            <a:ext cx="1717675" cy="11137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数据指标统计</a:t>
            </a:r>
            <a:endParaRPr lang="en-US" altLang="zh-CN" dirty="0" smtClean="0"/>
          </a:p>
          <a:p>
            <a:pPr algn="ctr"/>
            <a:r>
              <a:rPr lang="en-US" altLang="zh-CN" sz="1600" dirty="0">
                <a:ea typeface="微软雅黑" panose="020B0503020204020204" charset="-122"/>
                <a:cs typeface="+mn-lt"/>
              </a:rPr>
              <a:t>Flink</a:t>
            </a:r>
            <a:endParaRPr lang="en-US" altLang="zh-CN" sz="1600" dirty="0">
              <a:ea typeface="微软雅黑" panose="020B0503020204020204" charset="-122"/>
              <a:cs typeface="+mn-lt"/>
            </a:endParaRPr>
          </a:p>
          <a:p>
            <a:pPr algn="ctr"/>
            <a:r>
              <a:rPr lang="en-US" altLang="zh-CN" sz="1600" dirty="0">
                <a:ea typeface="微软雅黑" panose="020B0503020204020204" charset="-122"/>
                <a:cs typeface="+mn-lt"/>
              </a:rPr>
              <a:t>SparkStreaming</a:t>
            </a:r>
            <a:endParaRPr lang="en-US" altLang="zh-CN" sz="1600" dirty="0">
              <a:ea typeface="微软雅黑" panose="020B0503020204020204" charset="-122"/>
              <a:cs typeface="+mn-lt"/>
            </a:endParaRPr>
          </a:p>
        </p:txBody>
      </p:sp>
      <p:cxnSp>
        <p:nvCxnSpPr>
          <p:cNvPr id="20" name="直接箭头连接符 19"/>
          <p:cNvCxnSpPr>
            <a:stCxn id="9" idx="3"/>
            <a:endCxn id="65" idx="2"/>
          </p:cNvCxnSpPr>
          <p:nvPr/>
        </p:nvCxnSpPr>
        <p:spPr>
          <a:xfrm flipV="1">
            <a:off x="6598285" y="3573145"/>
            <a:ext cx="407035" cy="165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3"/>
            <a:endCxn id="9" idx="1"/>
          </p:cNvCxnSpPr>
          <p:nvPr/>
        </p:nvCxnSpPr>
        <p:spPr>
          <a:xfrm>
            <a:off x="4606146" y="3586859"/>
            <a:ext cx="655320" cy="25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309678" y="1869348"/>
            <a:ext cx="282233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大数据实时场景工作流程</a:t>
            </a:r>
            <a:endParaRPr lang="zh-CN" altLang="en-US" dirty="0"/>
          </a:p>
        </p:txBody>
      </p:sp>
      <p:cxnSp>
        <p:nvCxnSpPr>
          <p:cNvPr id="1045" name="直接连接符 1044"/>
          <p:cNvCxnSpPr/>
          <p:nvPr/>
        </p:nvCxnSpPr>
        <p:spPr>
          <a:xfrm>
            <a:off x="4410123" y="2238680"/>
            <a:ext cx="261387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47" name="椭圆 1046"/>
          <p:cNvSpPr/>
          <p:nvPr/>
        </p:nvSpPr>
        <p:spPr>
          <a:xfrm>
            <a:off x="4809929" y="3402727"/>
            <a:ext cx="350694" cy="35109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7005337" y="3397461"/>
            <a:ext cx="350694" cy="35109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9458441" y="3410589"/>
            <a:ext cx="350694" cy="35109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7937824" y="4406313"/>
            <a:ext cx="350694" cy="35109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6407802" y="5373480"/>
            <a:ext cx="350694" cy="35109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3857429" y="5366496"/>
            <a:ext cx="350694" cy="35109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" name="直接箭头连接符 1"/>
          <p:cNvCxnSpPr>
            <a:stCxn id="10" idx="3"/>
          </p:cNvCxnSpPr>
          <p:nvPr/>
        </p:nvCxnSpPr>
        <p:spPr>
          <a:xfrm flipV="1">
            <a:off x="8870950" y="3581400"/>
            <a:ext cx="577850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/>
          <p:nvPr/>
        </p:nvCxnSpPr>
        <p:spPr>
          <a:xfrm rot="16200000" flipV="1">
            <a:off x="8247380" y="809625"/>
            <a:ext cx="3175" cy="4392930"/>
          </a:xfrm>
          <a:prstGeom prst="bent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7956967" y="2584970"/>
            <a:ext cx="350694" cy="35109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03116"/>
            <a:ext cx="12192000" cy="945931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939" y="578342"/>
            <a:ext cx="3311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第六</a:t>
            </a:r>
            <a:r>
              <a:rPr lang="zh-CN" altLang="en-US" sz="2800" b="1" smtClean="0">
                <a:solidFill>
                  <a:schemeClr val="bg1"/>
                </a:solidFill>
              </a:rPr>
              <a:t>章 </a:t>
            </a:r>
            <a:r>
              <a:rPr lang="en-US" altLang="zh-CN" sz="2800" b="1" smtClean="0">
                <a:solidFill>
                  <a:schemeClr val="bg1"/>
                </a:solidFill>
              </a:rPr>
              <a:t>Flink</a:t>
            </a:r>
            <a:r>
              <a:rPr lang="zh-CN" altLang="en-US" sz="2800" b="1" smtClean="0">
                <a:solidFill>
                  <a:schemeClr val="bg1"/>
                </a:solidFill>
              </a:rPr>
              <a:t>概述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图片 5" descr="千锋教育LOGO集合-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80955" y="578485"/>
            <a:ext cx="1646555" cy="77089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2" y="1477936"/>
            <a:ext cx="2936633" cy="386033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6.1</a:t>
            </a:r>
            <a:r>
              <a:rPr lang="zh-CN" altLang="en-US" smtClean="0"/>
              <a:t>节 </a:t>
            </a:r>
            <a:r>
              <a:rPr lang="en-US" altLang="zh-CN" smtClean="0"/>
              <a:t>Flink</a:t>
            </a:r>
            <a:r>
              <a:rPr lang="zh-CN" altLang="en-US" smtClean="0"/>
              <a:t>概述</a:t>
            </a:r>
            <a:endParaRPr lang="zh-CN" altLang="en-US" dirty="0" smtClean="0"/>
          </a:p>
        </p:txBody>
      </p:sp>
      <p:pic>
        <p:nvPicPr>
          <p:cNvPr id="16" name="图片 15" descr="flink-home-graph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55" y="2566035"/>
            <a:ext cx="10058400" cy="3300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03116"/>
            <a:ext cx="12192000" cy="945931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0064" y="615172"/>
            <a:ext cx="3311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第六</a:t>
            </a:r>
            <a:r>
              <a:rPr lang="zh-CN" altLang="en-US" sz="2800" b="1" smtClean="0">
                <a:solidFill>
                  <a:schemeClr val="bg1"/>
                </a:solidFill>
              </a:rPr>
              <a:t>章 </a:t>
            </a:r>
            <a:r>
              <a:rPr lang="en-US" altLang="zh-CN" sz="2800" b="1" smtClean="0">
                <a:solidFill>
                  <a:schemeClr val="bg1"/>
                </a:solidFill>
              </a:rPr>
              <a:t>Flink</a:t>
            </a:r>
            <a:r>
              <a:rPr lang="zh-CN" altLang="en-US" sz="2800" b="1" smtClean="0">
                <a:solidFill>
                  <a:schemeClr val="bg1"/>
                </a:solidFill>
              </a:rPr>
              <a:t>概述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图片 5" descr="千锋教育LOGO集合-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0155" y="490855"/>
            <a:ext cx="1646555" cy="77089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2" y="1477936"/>
            <a:ext cx="2936633" cy="386033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6.1</a:t>
            </a:r>
            <a:r>
              <a:rPr lang="zh-CN" altLang="en-US" smtClean="0"/>
              <a:t>节 </a:t>
            </a:r>
            <a:r>
              <a:rPr lang="en-US" altLang="zh-CN" smtClean="0"/>
              <a:t>Flink</a:t>
            </a:r>
            <a:r>
              <a:rPr lang="zh-CN" altLang="en-US" smtClean="0"/>
              <a:t>组件结构</a:t>
            </a:r>
            <a:endParaRPr lang="zh-CN" altLang="en-US" dirty="0" smtClean="0"/>
          </a:p>
        </p:txBody>
      </p:sp>
      <p:pic>
        <p:nvPicPr>
          <p:cNvPr id="2" name="图片 1" descr="flink-archite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610" y="2143125"/>
            <a:ext cx="8191500" cy="4349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03116"/>
            <a:ext cx="12192000" cy="945931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639" y="615172"/>
            <a:ext cx="3311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第六</a:t>
            </a:r>
            <a:r>
              <a:rPr lang="zh-CN" altLang="en-US" sz="2800" b="1" smtClean="0">
                <a:solidFill>
                  <a:schemeClr val="bg1"/>
                </a:solidFill>
              </a:rPr>
              <a:t>章 </a:t>
            </a:r>
            <a:r>
              <a:rPr lang="en-US" altLang="zh-CN" sz="2800" b="1" smtClean="0">
                <a:solidFill>
                  <a:schemeClr val="bg1"/>
                </a:solidFill>
              </a:rPr>
              <a:t>Flink</a:t>
            </a:r>
            <a:r>
              <a:rPr lang="zh-CN" altLang="en-US" sz="2800" b="1" smtClean="0">
                <a:solidFill>
                  <a:schemeClr val="bg1"/>
                </a:solidFill>
              </a:rPr>
              <a:t>概述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图片 5" descr="千锋教育LOGO集合-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9355" y="578485"/>
            <a:ext cx="1646555" cy="77089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2" y="1477936"/>
            <a:ext cx="2936633" cy="386033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6.1</a:t>
            </a:r>
            <a:r>
              <a:rPr lang="zh-CN" altLang="en-US" smtClean="0"/>
              <a:t>节 </a:t>
            </a:r>
            <a:r>
              <a:rPr lang="en-US" altLang="zh-CN" smtClean="0"/>
              <a:t>Flink</a:t>
            </a:r>
            <a:r>
              <a:rPr lang="zh-CN" altLang="en-US" smtClean="0"/>
              <a:t>流批一统</a:t>
            </a:r>
            <a:endParaRPr lang="zh-CN" altLang="en-US" dirty="0" smtClean="0"/>
          </a:p>
        </p:txBody>
      </p:sp>
      <p:pic>
        <p:nvPicPr>
          <p:cNvPr id="7" name="图片 6" descr="batch-proce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410" y="2091690"/>
            <a:ext cx="7693025" cy="4327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03116"/>
            <a:ext cx="12192000" cy="945931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639" y="615172"/>
            <a:ext cx="3311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第六</a:t>
            </a:r>
            <a:r>
              <a:rPr lang="zh-CN" altLang="en-US" sz="2800" b="1" smtClean="0">
                <a:solidFill>
                  <a:schemeClr val="bg1"/>
                </a:solidFill>
              </a:rPr>
              <a:t>章 </a:t>
            </a:r>
            <a:r>
              <a:rPr lang="en-US" altLang="zh-CN" sz="2800" b="1" smtClean="0">
                <a:solidFill>
                  <a:schemeClr val="bg1"/>
                </a:solidFill>
              </a:rPr>
              <a:t>Flink</a:t>
            </a:r>
            <a:r>
              <a:rPr lang="zh-CN" altLang="en-US" sz="2800" b="1" smtClean="0">
                <a:solidFill>
                  <a:schemeClr val="bg1"/>
                </a:solidFill>
              </a:rPr>
              <a:t>概述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图片 5" descr="千锋教育LOGO集合-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28555" y="490855"/>
            <a:ext cx="1646555" cy="77089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2" y="1477936"/>
            <a:ext cx="2936633" cy="386033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6.1</a:t>
            </a:r>
            <a:r>
              <a:rPr lang="zh-CN" altLang="en-US" smtClean="0"/>
              <a:t>节 </a:t>
            </a:r>
            <a:r>
              <a:rPr lang="en-US" altLang="zh-CN" smtClean="0"/>
              <a:t>Flink</a:t>
            </a:r>
            <a:r>
              <a:rPr lang="zh-CN" altLang="en-US" smtClean="0"/>
              <a:t>框架功能</a:t>
            </a:r>
            <a:endParaRPr lang="zh-CN" altLang="en-US" dirty="0" smtClean="0"/>
          </a:p>
        </p:txBody>
      </p:sp>
      <p:sp>
        <p:nvSpPr>
          <p:cNvPr id="13" name="圆角矩形 12"/>
          <p:cNvSpPr/>
          <p:nvPr/>
        </p:nvSpPr>
        <p:spPr>
          <a:xfrm>
            <a:off x="1062990" y="3601720"/>
            <a:ext cx="2463165" cy="10541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Flink</a:t>
            </a:r>
            <a:r>
              <a:rPr lang="zh-CN" altLang="zh-CN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框架</a:t>
            </a:r>
            <a:endParaRPr lang="zh-CN" altLang="zh-CN" sz="24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479925" y="1998980"/>
            <a:ext cx="6019165" cy="68580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sz="20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统一的框架处理有界和无界两种数据流的能力</a:t>
            </a:r>
            <a:endParaRPr sz="20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479925" y="3248660"/>
            <a:ext cx="6019165" cy="68580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sz="20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支持多种资源调度器，包括 Yarn、Kubernetes</a:t>
            </a:r>
            <a:endParaRPr sz="20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479925" y="4498340"/>
            <a:ext cx="6387465" cy="68580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sz="20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极高的可伸缩性可伸缩性</a:t>
            </a:r>
            <a:r>
              <a:rPr lang="zh-CN" sz="20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，</a:t>
            </a:r>
            <a:r>
              <a:rPr sz="20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对于分布式系统十分重要</a:t>
            </a:r>
            <a:endParaRPr sz="20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479925" y="5748020"/>
            <a:ext cx="6920230" cy="68580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sz="20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极致的流式处理性能</a:t>
            </a:r>
            <a:r>
              <a:rPr lang="en-US" sz="20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(支持本地状态读取避免大量网络 IO)</a:t>
            </a:r>
            <a:endParaRPr lang="en-US" sz="20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2" name="曲线连接符 11"/>
          <p:cNvCxnSpPr>
            <a:stCxn id="13" idx="0"/>
            <a:endCxn id="14" idx="1"/>
          </p:cNvCxnSpPr>
          <p:nvPr/>
        </p:nvCxnSpPr>
        <p:spPr>
          <a:xfrm rot="16200000">
            <a:off x="2757488" y="1879283"/>
            <a:ext cx="1259840" cy="218503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9" idx="1"/>
          </p:cNvCxnSpPr>
          <p:nvPr/>
        </p:nvCxnSpPr>
        <p:spPr>
          <a:xfrm flipV="1">
            <a:off x="3517265" y="3591560"/>
            <a:ext cx="962660" cy="129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0" idx="1"/>
          </p:cNvCxnSpPr>
          <p:nvPr/>
        </p:nvCxnSpPr>
        <p:spPr>
          <a:xfrm>
            <a:off x="3479165" y="4622800"/>
            <a:ext cx="100076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13" idx="2"/>
            <a:endCxn id="11" idx="1"/>
          </p:cNvCxnSpPr>
          <p:nvPr/>
        </p:nvCxnSpPr>
        <p:spPr>
          <a:xfrm rot="5400000" flipV="1">
            <a:off x="2669858" y="4280853"/>
            <a:ext cx="1435100" cy="218503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0" y="0"/>
            <a:ext cx="12191999" cy="5060581"/>
          </a:xfrm>
          <a:custGeom>
            <a:avLst/>
            <a:gdLst>
              <a:gd name="connsiteX0" fmla="*/ 0 w 12191999"/>
              <a:gd name="connsiteY0" fmla="*/ 0 h 5060581"/>
              <a:gd name="connsiteX1" fmla="*/ 5486400 w 12191999"/>
              <a:gd name="connsiteY1" fmla="*/ 0 h 5060581"/>
              <a:gd name="connsiteX2" fmla="*/ 5486400 w 12191999"/>
              <a:gd name="connsiteY2" fmla="*/ 1 h 5060581"/>
              <a:gd name="connsiteX3" fmla="*/ 12191999 w 12191999"/>
              <a:gd name="connsiteY3" fmla="*/ 1 h 5060581"/>
              <a:gd name="connsiteX4" fmla="*/ 12191999 w 12191999"/>
              <a:gd name="connsiteY4" fmla="*/ 4787035 h 5060581"/>
              <a:gd name="connsiteX5" fmla="*/ 5486399 w 12191999"/>
              <a:gd name="connsiteY5" fmla="*/ 4110699 h 5060581"/>
              <a:gd name="connsiteX6" fmla="*/ 5486399 w 12191999"/>
              <a:gd name="connsiteY6" fmla="*/ 4110699 h 5060581"/>
              <a:gd name="connsiteX7" fmla="*/ 5237095 w 12191999"/>
              <a:gd name="connsiteY7" fmla="*/ 4115165 h 5060581"/>
              <a:gd name="connsiteX8" fmla="*/ 0 w 12191999"/>
              <a:gd name="connsiteY8" fmla="*/ 4787035 h 506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9" h="5060581">
                <a:moveTo>
                  <a:pt x="0" y="0"/>
                </a:moveTo>
                <a:lnTo>
                  <a:pt x="5486400" y="0"/>
                </a:lnTo>
                <a:lnTo>
                  <a:pt x="5486400" y="1"/>
                </a:lnTo>
                <a:lnTo>
                  <a:pt x="12191999" y="1"/>
                </a:lnTo>
                <a:lnTo>
                  <a:pt x="12191999" y="4787035"/>
                </a:lnTo>
                <a:cubicBezTo>
                  <a:pt x="8839199" y="5676951"/>
                  <a:pt x="8839199" y="4110699"/>
                  <a:pt x="5486399" y="4110699"/>
                </a:cubicBezTo>
                <a:lnTo>
                  <a:pt x="5486399" y="4110699"/>
                </a:lnTo>
                <a:lnTo>
                  <a:pt x="5237095" y="4115165"/>
                </a:lnTo>
                <a:cubicBezTo>
                  <a:pt x="2740521" y="4206191"/>
                  <a:pt x="2657475" y="5649141"/>
                  <a:pt x="0" y="4787035"/>
                </a:cubicBezTo>
                <a:close/>
              </a:path>
            </a:pathLst>
          </a:custGeom>
          <a:gradFill>
            <a:gsLst>
              <a:gs pos="83000">
                <a:srgbClr val="A0C8EF"/>
              </a:gs>
              <a:gs pos="36000">
                <a:srgbClr val="3084CE"/>
              </a:gs>
              <a:gs pos="3000">
                <a:schemeClr val="accent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25450" y="5505450"/>
            <a:ext cx="381000" cy="381000"/>
          </a:xfrm>
          <a:prstGeom prst="ellipse">
            <a:avLst/>
          </a:prstGeom>
          <a:gradFill>
            <a:gsLst>
              <a:gs pos="0">
                <a:srgbClr val="A0C8EF"/>
              </a:gs>
              <a:gs pos="55000">
                <a:srgbClr val="3184CE"/>
              </a:gs>
              <a:gs pos="91000">
                <a:srgbClr val="4472C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578600" y="4514850"/>
            <a:ext cx="381000" cy="381000"/>
          </a:xfrm>
          <a:prstGeom prst="ellipse">
            <a:avLst/>
          </a:prstGeom>
          <a:gradFill>
            <a:gsLst>
              <a:gs pos="87000">
                <a:srgbClr val="A0C8EF"/>
              </a:gs>
              <a:gs pos="44000">
                <a:srgbClr val="3688D0"/>
              </a:gs>
              <a:gs pos="0">
                <a:srgbClr val="4472C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124620" y="136616"/>
            <a:ext cx="381000" cy="381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TextBox 8"/>
          <p:cNvSpPr txBox="1"/>
          <p:nvPr/>
        </p:nvSpPr>
        <p:spPr>
          <a:xfrm>
            <a:off x="425450" y="1487170"/>
            <a:ext cx="4646295" cy="27686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1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非常时期，</a:t>
            </a: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通过网络让</a:t>
            </a: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我们相聚在一起</a:t>
            </a:r>
            <a:endParaRPr lang="zh-CN" altLang="en-US" sz="1800" dirty="0">
              <a:solidFill>
                <a:schemeClr val="bg1">
                  <a:lumMod val="9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7" name="图片 6" descr="千锋教育LOGO集合-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" y="290195"/>
            <a:ext cx="1778000" cy="831850"/>
          </a:xfrm>
          <a:prstGeom prst="rect">
            <a:avLst/>
          </a:prstGeom>
        </p:spPr>
      </p:pic>
      <p:sp>
        <p:nvSpPr>
          <p:cNvPr id="2" name="TextBox 8"/>
          <p:cNvSpPr txBox="1"/>
          <p:nvPr/>
        </p:nvSpPr>
        <p:spPr>
          <a:xfrm>
            <a:off x="425450" y="2099945"/>
            <a:ext cx="4646295" cy="27686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1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停课不停学，我必领先一步！</a:t>
            </a:r>
            <a:endParaRPr lang="zh-CN" altLang="en-US" sz="1800" dirty="0">
              <a:solidFill>
                <a:schemeClr val="bg1">
                  <a:lumMod val="9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425450" y="2712720"/>
            <a:ext cx="4646295" cy="27686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1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逆战，待到疫情解除时，我必笑傲群芳！</a:t>
            </a:r>
            <a:endParaRPr lang="zh-CN" altLang="en-US" sz="1800" dirty="0">
              <a:solidFill>
                <a:schemeClr val="bg1">
                  <a:lumMod val="9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TextBox 8"/>
          <p:cNvSpPr txBox="1"/>
          <p:nvPr/>
        </p:nvSpPr>
        <p:spPr>
          <a:xfrm>
            <a:off x="425450" y="3290570"/>
            <a:ext cx="2444750" cy="27686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1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武汉加油！中国加油！</a:t>
            </a:r>
            <a:endParaRPr lang="zh-CN" altLang="en-US" sz="1800" dirty="0">
              <a:solidFill>
                <a:schemeClr val="bg1">
                  <a:lumMod val="9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425450" y="3954145"/>
            <a:ext cx="2444750" cy="27686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1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加油！加油！加油！</a:t>
            </a:r>
            <a:endParaRPr lang="zh-CN" altLang="en-US" sz="1800" dirty="0">
              <a:solidFill>
                <a:schemeClr val="bg1">
                  <a:lumMod val="9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 advTm="2000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03116"/>
            <a:ext cx="12192000" cy="945931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5629" y="615172"/>
            <a:ext cx="3311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第六</a:t>
            </a:r>
            <a:r>
              <a:rPr lang="zh-CN" altLang="en-US" sz="2800" b="1" smtClean="0">
                <a:solidFill>
                  <a:schemeClr val="bg1"/>
                </a:solidFill>
              </a:rPr>
              <a:t>章 </a:t>
            </a:r>
            <a:r>
              <a:rPr lang="en-US" altLang="zh-CN" sz="2800" b="1" smtClean="0">
                <a:solidFill>
                  <a:schemeClr val="bg1"/>
                </a:solidFill>
              </a:rPr>
              <a:t>Flink</a:t>
            </a:r>
            <a:r>
              <a:rPr lang="zh-CN" altLang="en-US" sz="2800" b="1" smtClean="0">
                <a:solidFill>
                  <a:schemeClr val="bg1"/>
                </a:solidFill>
              </a:rPr>
              <a:t>概述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图片 5" descr="千锋教育LOGO集合-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04755" y="490855"/>
            <a:ext cx="1646555" cy="77089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2" y="1477936"/>
            <a:ext cx="2936633" cy="386033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6.2</a:t>
            </a:r>
            <a:r>
              <a:rPr lang="zh-CN" altLang="en-US" smtClean="0"/>
              <a:t>节 </a:t>
            </a:r>
            <a:r>
              <a:rPr lang="en-US" altLang="zh-CN" smtClean="0"/>
              <a:t>Flink</a:t>
            </a:r>
            <a:r>
              <a:rPr lang="zh-CN" altLang="en-US" smtClean="0"/>
              <a:t>应用场景</a:t>
            </a:r>
            <a:endParaRPr lang="zh-CN" altLang="en-US" dirty="0" smtClean="0"/>
          </a:p>
        </p:txBody>
      </p:sp>
      <p:sp>
        <p:nvSpPr>
          <p:cNvPr id="13" name="圆角矩形 12"/>
          <p:cNvSpPr/>
          <p:nvPr/>
        </p:nvSpPr>
        <p:spPr>
          <a:xfrm>
            <a:off x="782955" y="3519170"/>
            <a:ext cx="2018665" cy="10541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Flink</a:t>
            </a:r>
            <a:endParaRPr lang="en-US" altLang="zh-CN" sz="24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zh-CN" altLang="en-US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应用场景</a:t>
            </a:r>
            <a:endParaRPr lang="zh-CN" altLang="en-US" sz="24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945255" y="1863725"/>
            <a:ext cx="2513330" cy="91440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sz="20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事件驱动型应用</a:t>
            </a:r>
            <a:endParaRPr sz="20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945255" y="3589020"/>
            <a:ext cx="2513330" cy="91440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实时数据分析</a:t>
            </a:r>
            <a:endParaRPr lang="zh-CN" altLang="en-US" sz="20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945255" y="5189220"/>
            <a:ext cx="2513330" cy="91440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数据管道</a:t>
            </a:r>
            <a:endParaRPr lang="zh-CN" sz="20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810500" y="1498600"/>
            <a:ext cx="1562735" cy="584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ctr"/>
          <a:p>
            <a:pPr algn="ctr"/>
            <a:r>
              <a:rPr lang="zh-CN" alt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反欺诈</a:t>
            </a:r>
            <a:endParaRPr lang="zh-CN" altLang="en-US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810500" y="2324100"/>
            <a:ext cx="1562735" cy="584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ctr"/>
          <a:p>
            <a:pPr algn="ctr"/>
            <a:r>
              <a:rPr lang="zh-CN" alt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异常检测</a:t>
            </a:r>
            <a:endParaRPr lang="zh-CN" altLang="en-US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9731375" y="1498600"/>
            <a:ext cx="1562735" cy="584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ctr"/>
          <a:p>
            <a:pPr algn="ctr"/>
            <a:r>
              <a:rPr lang="zh-CN" alt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规则报警</a:t>
            </a:r>
            <a:endParaRPr lang="zh-CN" altLang="en-US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731375" y="2324100"/>
            <a:ext cx="1562735" cy="584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ctr"/>
          <a:p>
            <a:pPr algn="ctr"/>
            <a:r>
              <a:rPr lang="zh-CN" alt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流程检测</a:t>
            </a:r>
            <a:endParaRPr lang="zh-CN" altLang="en-US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810500" y="3350260"/>
            <a:ext cx="1562735" cy="584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ctr"/>
          <a:p>
            <a:pPr algn="ctr"/>
            <a:r>
              <a:rPr lang="zh-CN" altLang="en-US" sz="1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电信质量监控</a:t>
            </a:r>
            <a:endParaRPr lang="zh-CN" altLang="en-US" sz="16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810500" y="4154170"/>
            <a:ext cx="1562735" cy="584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ctr"/>
          <a:p>
            <a:pPr algn="ctr"/>
            <a:r>
              <a:rPr lang="zh-CN" altLang="en-US" sz="1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用户实时行为</a:t>
            </a:r>
            <a:endParaRPr lang="zh-CN" altLang="en-US" sz="16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9731375" y="3350260"/>
            <a:ext cx="1562735" cy="584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ctr"/>
          <a:p>
            <a:pPr algn="ctr"/>
            <a:r>
              <a:rPr lang="zh-CN" altLang="en-US" sz="1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新品上线效果</a:t>
            </a:r>
            <a:endParaRPr lang="zh-CN" altLang="en-US" sz="16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9731375" y="4154170"/>
            <a:ext cx="1562735" cy="584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ctr"/>
          <a:p>
            <a:pPr algn="ctr"/>
            <a:r>
              <a:rPr lang="zh-CN" altLang="en-US" sz="1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热门产品排名</a:t>
            </a:r>
            <a:endParaRPr lang="zh-CN" altLang="en-US" sz="16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810500" y="5354320"/>
            <a:ext cx="1562735" cy="584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ctr"/>
          <a:p>
            <a:pPr algn="ctr"/>
            <a:r>
              <a:rPr lang="zh-CN" altLang="en-US" sz="1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数据实时采集</a:t>
            </a:r>
            <a:endParaRPr lang="zh-CN" altLang="en-US" sz="16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9731375" y="5354320"/>
            <a:ext cx="1562735" cy="584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ctr"/>
          <a:p>
            <a:pPr algn="ctr"/>
            <a:r>
              <a:rPr lang="zh-CN" altLang="en-US" sz="1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实时数仓</a:t>
            </a:r>
            <a:r>
              <a:rPr lang="en-US" altLang="zh-CN" sz="1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ETL</a:t>
            </a:r>
            <a:endParaRPr lang="en-US" altLang="zh-CN" sz="16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stCxn id="13" idx="3"/>
            <a:endCxn id="2" idx="1"/>
          </p:cNvCxnSpPr>
          <p:nvPr/>
        </p:nvCxnSpPr>
        <p:spPr>
          <a:xfrm>
            <a:off x="2801620" y="4046220"/>
            <a:ext cx="11436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0"/>
            <a:endCxn id="14" idx="1"/>
          </p:cNvCxnSpPr>
          <p:nvPr/>
        </p:nvCxnSpPr>
        <p:spPr>
          <a:xfrm flipV="1">
            <a:off x="1792605" y="2320925"/>
            <a:ext cx="2152650" cy="1198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3" idx="2"/>
            <a:endCxn id="7" idx="1"/>
          </p:cNvCxnSpPr>
          <p:nvPr/>
        </p:nvCxnSpPr>
        <p:spPr>
          <a:xfrm>
            <a:off x="1792605" y="4573270"/>
            <a:ext cx="2152650" cy="1073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4" idx="3"/>
          </p:cNvCxnSpPr>
          <p:nvPr/>
        </p:nvCxnSpPr>
        <p:spPr>
          <a:xfrm flipV="1">
            <a:off x="6458585" y="2311400"/>
            <a:ext cx="114808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" idx="3"/>
          </p:cNvCxnSpPr>
          <p:nvPr/>
        </p:nvCxnSpPr>
        <p:spPr>
          <a:xfrm flipV="1">
            <a:off x="6458585" y="4038600"/>
            <a:ext cx="110998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" idx="3"/>
          </p:cNvCxnSpPr>
          <p:nvPr/>
        </p:nvCxnSpPr>
        <p:spPr>
          <a:xfrm flipV="1">
            <a:off x="6458585" y="5638800"/>
            <a:ext cx="119888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03116"/>
            <a:ext cx="12192000" cy="945931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239" y="615172"/>
            <a:ext cx="3311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第六</a:t>
            </a:r>
            <a:r>
              <a:rPr lang="zh-CN" altLang="en-US" sz="2800" b="1" smtClean="0">
                <a:solidFill>
                  <a:schemeClr val="bg1"/>
                </a:solidFill>
              </a:rPr>
              <a:t>章 </a:t>
            </a:r>
            <a:r>
              <a:rPr lang="en-US" altLang="zh-CN" sz="2800" b="1" smtClean="0">
                <a:solidFill>
                  <a:schemeClr val="bg1"/>
                </a:solidFill>
              </a:rPr>
              <a:t>Flink</a:t>
            </a:r>
            <a:r>
              <a:rPr lang="zh-CN" altLang="en-US" sz="2800" b="1" smtClean="0">
                <a:solidFill>
                  <a:schemeClr val="bg1"/>
                </a:solidFill>
              </a:rPr>
              <a:t>概述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图片 5" descr="千锋教育LOGO集合-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7455" y="490855"/>
            <a:ext cx="1646555" cy="77089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2" y="1477936"/>
            <a:ext cx="2936633" cy="386033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6.3</a:t>
            </a:r>
            <a:r>
              <a:rPr lang="zh-CN" altLang="en-US" smtClean="0"/>
              <a:t>节 </a:t>
            </a:r>
            <a:r>
              <a:rPr lang="en-US" altLang="zh-CN" smtClean="0"/>
              <a:t>Flink</a:t>
            </a:r>
            <a:r>
              <a:rPr lang="zh-CN" altLang="en-US" smtClean="0"/>
              <a:t>主要概念</a:t>
            </a:r>
            <a:endParaRPr lang="zh-CN" altLang="en-US" dirty="0" smtClean="0"/>
          </a:p>
        </p:txBody>
      </p:sp>
      <p:pic>
        <p:nvPicPr>
          <p:cNvPr id="2" name="图片 1" descr="OI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60" y="3898900"/>
            <a:ext cx="2447925" cy="152400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935355" y="4292600"/>
            <a:ext cx="1816100" cy="10541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Checkpoint</a:t>
            </a:r>
            <a:endParaRPr lang="en-US" altLang="zh-CN" sz="24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zh-CN" altLang="en-US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检查点</a:t>
            </a:r>
            <a:endParaRPr lang="zh-CN" altLang="en-US" sz="24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751455" y="2293620"/>
            <a:ext cx="1816100" cy="10541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Time</a:t>
            </a:r>
            <a:endParaRPr lang="en-US" altLang="zh-CN" sz="24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zh-CN" altLang="en-US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时间语义</a:t>
            </a:r>
            <a:endParaRPr lang="zh-CN" altLang="en-US" sz="24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298690" y="2293620"/>
            <a:ext cx="1816100" cy="10541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State</a:t>
            </a:r>
            <a:endParaRPr lang="en-US" altLang="zh-CN" sz="24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zh-CN" altLang="en-US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状态维护</a:t>
            </a:r>
            <a:endParaRPr lang="zh-CN" altLang="en-US" sz="24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114790" y="4292600"/>
            <a:ext cx="1816100" cy="10541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Window</a:t>
            </a:r>
            <a:endParaRPr lang="en-US" altLang="zh-CN" sz="24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zh-CN" altLang="en-US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窗口统计</a:t>
            </a:r>
            <a:endParaRPr lang="zh-CN" altLang="en-US" sz="24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右箭头 15"/>
          <p:cNvSpPr/>
          <p:nvPr/>
        </p:nvSpPr>
        <p:spPr>
          <a:xfrm rot="10800000">
            <a:off x="3500755" y="4572000"/>
            <a:ext cx="1066800" cy="49530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7157085" y="4584700"/>
            <a:ext cx="1066800" cy="49530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19500000">
            <a:off x="6186170" y="3535680"/>
            <a:ext cx="1066800" cy="49530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12240000">
            <a:off x="4356100" y="3601720"/>
            <a:ext cx="1066800" cy="49530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03116"/>
            <a:ext cx="12192000" cy="945931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889" y="615172"/>
            <a:ext cx="3311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第六</a:t>
            </a:r>
            <a:r>
              <a:rPr lang="zh-CN" altLang="en-US" sz="2800" b="1" smtClean="0">
                <a:solidFill>
                  <a:schemeClr val="bg1"/>
                </a:solidFill>
              </a:rPr>
              <a:t>章 </a:t>
            </a:r>
            <a:r>
              <a:rPr lang="en-US" altLang="zh-CN" sz="2800" b="1" smtClean="0">
                <a:solidFill>
                  <a:schemeClr val="bg1"/>
                </a:solidFill>
              </a:rPr>
              <a:t>Flink</a:t>
            </a:r>
            <a:r>
              <a:rPr lang="zh-CN" altLang="en-US" sz="2800" b="1" smtClean="0">
                <a:solidFill>
                  <a:schemeClr val="bg1"/>
                </a:solidFill>
              </a:rPr>
              <a:t>概述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图片 5" descr="千锋教育LOGO集合-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3330" y="490855"/>
            <a:ext cx="1646555" cy="77089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2" y="1477936"/>
            <a:ext cx="2936633" cy="386033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6.3 </a:t>
            </a:r>
            <a:r>
              <a:rPr lang="zh-CN" altLang="en-US" smtClean="0"/>
              <a:t>节 时间语义</a:t>
            </a:r>
            <a:endParaRPr lang="en-US" altLang="zh-CN" dirty="0" smtClean="0"/>
          </a:p>
        </p:txBody>
      </p:sp>
      <p:sp>
        <p:nvSpPr>
          <p:cNvPr id="13" name="圆角矩形 12"/>
          <p:cNvSpPr/>
          <p:nvPr/>
        </p:nvSpPr>
        <p:spPr>
          <a:xfrm>
            <a:off x="782955" y="3423920"/>
            <a:ext cx="1816100" cy="10541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Time</a:t>
            </a:r>
            <a:endParaRPr lang="en-US" altLang="zh-CN" sz="24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zh-CN" altLang="en-US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时间语义</a:t>
            </a:r>
            <a:endParaRPr lang="zh-CN" altLang="en-US" sz="24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349625" y="2052320"/>
            <a:ext cx="3302635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EventTime </a:t>
            </a:r>
            <a:r>
              <a:rPr lang="zh-CN" altLang="en-US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事件时间</a:t>
            </a:r>
            <a:endParaRPr lang="zh-CN" altLang="en-US" sz="24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349625" y="3608070"/>
            <a:ext cx="3302635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IngestionTime </a:t>
            </a:r>
            <a:r>
              <a:rPr lang="zh-CN" altLang="en-US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摄取</a:t>
            </a:r>
            <a:r>
              <a:rPr lang="zh-CN" altLang="en-US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时间</a:t>
            </a:r>
            <a:endParaRPr lang="zh-CN" altLang="en-US" sz="24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349625" y="5163820"/>
            <a:ext cx="3302635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ProcessTime </a:t>
            </a:r>
            <a:r>
              <a:rPr lang="zh-CN" altLang="en-US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处理</a:t>
            </a:r>
            <a:r>
              <a:rPr lang="zh-CN" altLang="en-US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时间</a:t>
            </a:r>
            <a:endParaRPr lang="zh-CN" altLang="en-US" sz="24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957185" y="2052320"/>
            <a:ext cx="3822700" cy="685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事件发生时间</a:t>
            </a:r>
            <a:endParaRPr lang="zh-CN" altLang="en-US" sz="24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957185" y="3608070"/>
            <a:ext cx="3822700" cy="685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数据摄取时间</a:t>
            </a:r>
            <a:r>
              <a:rPr lang="en-US" altLang="zh-CN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zh-CN" alt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进入</a:t>
            </a:r>
            <a:r>
              <a:rPr lang="en-US" altLang="zh-CN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Flink</a:t>
            </a:r>
            <a:r>
              <a:rPr lang="zh-CN" alt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系统时间</a:t>
            </a:r>
            <a:r>
              <a:rPr lang="en-US" altLang="zh-CN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en-US" altLang="zh-CN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957185" y="5163820"/>
            <a:ext cx="3822700" cy="685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任务执行节点的系统时间</a:t>
            </a:r>
            <a:endParaRPr lang="zh-CN" altLang="en-US" sz="24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2" name="直接箭头连接符 11"/>
          <p:cNvCxnSpPr>
            <a:stCxn id="13" idx="3"/>
            <a:endCxn id="2" idx="1"/>
          </p:cNvCxnSpPr>
          <p:nvPr/>
        </p:nvCxnSpPr>
        <p:spPr>
          <a:xfrm>
            <a:off x="2599055" y="3950970"/>
            <a:ext cx="7505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0"/>
            <a:endCxn id="14" idx="1"/>
          </p:cNvCxnSpPr>
          <p:nvPr/>
        </p:nvCxnSpPr>
        <p:spPr>
          <a:xfrm flipV="1">
            <a:off x="1691005" y="2395220"/>
            <a:ext cx="165862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2"/>
            <a:endCxn id="8" idx="1"/>
          </p:cNvCxnSpPr>
          <p:nvPr/>
        </p:nvCxnSpPr>
        <p:spPr>
          <a:xfrm>
            <a:off x="1691005" y="4478020"/>
            <a:ext cx="165862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3"/>
            <a:endCxn id="9" idx="1"/>
          </p:cNvCxnSpPr>
          <p:nvPr/>
        </p:nvCxnSpPr>
        <p:spPr>
          <a:xfrm>
            <a:off x="6652260" y="2395220"/>
            <a:ext cx="1304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" idx="3"/>
            <a:endCxn id="10" idx="1"/>
          </p:cNvCxnSpPr>
          <p:nvPr/>
        </p:nvCxnSpPr>
        <p:spPr>
          <a:xfrm>
            <a:off x="6652260" y="3950970"/>
            <a:ext cx="1304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3"/>
            <a:endCxn id="11" idx="1"/>
          </p:cNvCxnSpPr>
          <p:nvPr/>
        </p:nvCxnSpPr>
        <p:spPr>
          <a:xfrm>
            <a:off x="6652260" y="5506720"/>
            <a:ext cx="1304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622935" y="0"/>
            <a:ext cx="128136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22300" y="403225"/>
            <a:ext cx="12813030" cy="946150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13176" y="615172"/>
            <a:ext cx="3311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第六</a:t>
            </a:r>
            <a:r>
              <a:rPr lang="zh-CN" altLang="en-US" sz="2800" b="1" smtClean="0">
                <a:solidFill>
                  <a:schemeClr val="bg1"/>
                </a:solidFill>
              </a:rPr>
              <a:t>章 </a:t>
            </a:r>
            <a:r>
              <a:rPr lang="en-US" altLang="zh-CN" sz="2800" b="1" smtClean="0">
                <a:solidFill>
                  <a:schemeClr val="bg1"/>
                </a:solidFill>
              </a:rPr>
              <a:t>Flink</a:t>
            </a:r>
            <a:r>
              <a:rPr lang="zh-CN" altLang="en-US" sz="2800" b="1" smtClean="0">
                <a:solidFill>
                  <a:schemeClr val="bg1"/>
                </a:solidFill>
              </a:rPr>
              <a:t>概述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图片 5" descr="千锋教育LOGO集合-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57155" y="490855"/>
            <a:ext cx="1646555" cy="77089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622302" y="1477936"/>
            <a:ext cx="2936633" cy="386033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6.3</a:t>
            </a:r>
            <a:r>
              <a:rPr lang="zh-CN" altLang="en-US" smtClean="0"/>
              <a:t>节 窗口统计</a:t>
            </a:r>
            <a:endParaRPr lang="zh-CN" altLang="en-US" dirty="0" smtClean="0"/>
          </a:p>
        </p:txBody>
      </p:sp>
      <p:sp>
        <p:nvSpPr>
          <p:cNvPr id="15" name="圆角矩形 14"/>
          <p:cNvSpPr/>
          <p:nvPr/>
        </p:nvSpPr>
        <p:spPr>
          <a:xfrm>
            <a:off x="3454400" y="1731645"/>
            <a:ext cx="2184400" cy="4724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触发器</a:t>
            </a:r>
            <a:r>
              <a:rPr lang="en-US" altLang="zh-CN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trigger</a:t>
            </a:r>
            <a:endParaRPr lang="en-US" altLang="zh-CN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-419735" y="3401695"/>
            <a:ext cx="1346835" cy="11182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Window</a:t>
            </a:r>
            <a:endParaRPr lang="en-US" altLang="zh-CN" sz="20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zh-CN" altLang="en-US" sz="20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窗口统计</a:t>
            </a:r>
            <a:endParaRPr lang="zh-CN" altLang="en-US" sz="20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454400" y="2686050"/>
            <a:ext cx="2184400" cy="4724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逻辑处理</a:t>
            </a:r>
            <a:r>
              <a:rPr lang="en-US" altLang="zh-CN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Proccess</a:t>
            </a:r>
            <a:endParaRPr lang="en-US" altLang="zh-CN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454400" y="3724275"/>
            <a:ext cx="2438400" cy="2418080"/>
            <a:chOff x="5440" y="5529"/>
            <a:chExt cx="3840" cy="3808"/>
          </a:xfrm>
        </p:grpSpPr>
        <p:sp>
          <p:nvSpPr>
            <p:cNvPr id="12" name="圆角矩形 11"/>
            <p:cNvSpPr/>
            <p:nvPr/>
          </p:nvSpPr>
          <p:spPr>
            <a:xfrm>
              <a:off x="5440" y="5529"/>
              <a:ext cx="3440" cy="74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数据剔除</a:t>
              </a:r>
              <a:r>
                <a:rPr lang="en-US" altLang="zh-CN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evictor</a:t>
              </a:r>
              <a:endParaRPr lang="en-US" altLang="zh-CN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5440" y="7112"/>
              <a:ext cx="3440" cy="74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数据延迟</a:t>
              </a:r>
              <a:r>
                <a:rPr lang="en-US" altLang="zh-CN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Lateness</a:t>
              </a:r>
              <a:endParaRPr lang="en-US" altLang="zh-CN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5440" y="8593"/>
              <a:ext cx="3840" cy="74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测流输出</a:t>
              </a:r>
              <a:r>
                <a:rPr lang="en-US" altLang="zh-CN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SideOutput</a:t>
              </a:r>
              <a:endParaRPr lang="en-US" altLang="zh-CN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cxnSp>
        <p:nvCxnSpPr>
          <p:cNvPr id="22" name="直接箭头连接符 21"/>
          <p:cNvCxnSpPr>
            <a:stCxn id="9" idx="0"/>
            <a:endCxn id="8" idx="1"/>
          </p:cNvCxnSpPr>
          <p:nvPr/>
        </p:nvCxnSpPr>
        <p:spPr>
          <a:xfrm flipV="1">
            <a:off x="254000" y="2828290"/>
            <a:ext cx="1236345" cy="573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2"/>
            <a:endCxn id="10" idx="1"/>
          </p:cNvCxnSpPr>
          <p:nvPr/>
        </p:nvCxnSpPr>
        <p:spPr>
          <a:xfrm>
            <a:off x="254000" y="4519930"/>
            <a:ext cx="1236345" cy="446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左中括号 23"/>
          <p:cNvSpPr/>
          <p:nvPr/>
        </p:nvSpPr>
        <p:spPr>
          <a:xfrm>
            <a:off x="2781300" y="2025015"/>
            <a:ext cx="673100" cy="384937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490345" y="2497455"/>
            <a:ext cx="1487170" cy="6610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Keyby</a:t>
            </a:r>
            <a:endParaRPr lang="en-US" altLang="zh-CN" sz="16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zh-CN" altLang="en-US" sz="1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数据分组</a:t>
            </a:r>
            <a:endParaRPr lang="zh-CN" altLang="en-US" sz="16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490345" y="4641850"/>
            <a:ext cx="1487805" cy="64833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非</a:t>
            </a:r>
            <a:r>
              <a:rPr lang="en-US" altLang="zh-CN" sz="1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Keyby</a:t>
            </a:r>
            <a:endParaRPr lang="en-US" altLang="zh-CN" sz="16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zh-CN" altLang="en-US" sz="1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数据分组</a:t>
            </a:r>
            <a:endParaRPr lang="zh-CN" altLang="en-US" sz="16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6" name="图片 25" descr="flink_window_ap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155" y="2204085"/>
            <a:ext cx="5949315" cy="367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03116"/>
            <a:ext cx="12192000" cy="945931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609" y="615172"/>
            <a:ext cx="3311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第六</a:t>
            </a:r>
            <a:r>
              <a:rPr lang="zh-CN" altLang="en-US" sz="2800" b="1" smtClean="0">
                <a:solidFill>
                  <a:schemeClr val="bg1"/>
                </a:solidFill>
              </a:rPr>
              <a:t>章 </a:t>
            </a:r>
            <a:r>
              <a:rPr lang="en-US" altLang="zh-CN" sz="2800" b="1" smtClean="0">
                <a:solidFill>
                  <a:schemeClr val="bg1"/>
                </a:solidFill>
              </a:rPr>
              <a:t>Flink</a:t>
            </a:r>
            <a:r>
              <a:rPr lang="zh-CN" altLang="en-US" sz="2800" b="1" smtClean="0">
                <a:solidFill>
                  <a:schemeClr val="bg1"/>
                </a:solidFill>
              </a:rPr>
              <a:t>概述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图片 5" descr="千锋教育LOGO集合-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53955" y="490855"/>
            <a:ext cx="1646555" cy="77089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2" y="1477936"/>
            <a:ext cx="2936633" cy="386033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6.3</a:t>
            </a:r>
            <a:r>
              <a:rPr lang="zh-CN" altLang="en-US" smtClean="0"/>
              <a:t>节 状态维护</a:t>
            </a:r>
            <a:endParaRPr lang="zh-CN" altLang="en-US" dirty="0" smtClean="0"/>
          </a:p>
        </p:txBody>
      </p:sp>
      <p:sp>
        <p:nvSpPr>
          <p:cNvPr id="14" name="圆角矩形 13"/>
          <p:cNvSpPr/>
          <p:nvPr/>
        </p:nvSpPr>
        <p:spPr>
          <a:xfrm>
            <a:off x="719455" y="3188970"/>
            <a:ext cx="1816100" cy="10541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State</a:t>
            </a:r>
            <a:endParaRPr lang="en-US" altLang="zh-CN" sz="24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zh-CN" altLang="en-US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状态维护</a:t>
            </a:r>
            <a:endParaRPr lang="zh-CN" altLang="en-US" sz="24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936875" y="2098675"/>
            <a:ext cx="1866900" cy="9271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Keyed State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2936875" y="4406900"/>
            <a:ext cx="1866900" cy="9271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Operator State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5540375" y="2098675"/>
            <a:ext cx="4266565" cy="9271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KeyedStream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5654675" y="3441700"/>
            <a:ext cx="1866900" cy="5486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ValueState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5654675" y="4195445"/>
            <a:ext cx="1866900" cy="5486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ListState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5654675" y="4949190"/>
            <a:ext cx="1866900" cy="5486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ReducingState</a:t>
            </a:r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5654675" y="5702935"/>
            <a:ext cx="1866900" cy="5486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MapState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7825740" y="4950460"/>
            <a:ext cx="1866900" cy="5486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FoldingState</a:t>
            </a:r>
            <a:endParaRPr lang="en-US" altLang="zh-CN"/>
          </a:p>
        </p:txBody>
      </p:sp>
      <p:cxnSp>
        <p:nvCxnSpPr>
          <p:cNvPr id="19" name="曲线连接符 18"/>
          <p:cNvCxnSpPr>
            <a:stCxn id="9" idx="0"/>
            <a:endCxn id="11" idx="1"/>
          </p:cNvCxnSpPr>
          <p:nvPr/>
        </p:nvCxnSpPr>
        <p:spPr>
          <a:xfrm rot="16200000">
            <a:off x="4417060" y="3169285"/>
            <a:ext cx="690880" cy="178435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9" idx="2"/>
            <a:endCxn id="17" idx="1"/>
          </p:cNvCxnSpPr>
          <p:nvPr/>
        </p:nvCxnSpPr>
        <p:spPr>
          <a:xfrm rot="5400000" flipV="1">
            <a:off x="4441190" y="4763135"/>
            <a:ext cx="643255" cy="178435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3"/>
            <a:endCxn id="10" idx="1"/>
          </p:cNvCxnSpPr>
          <p:nvPr/>
        </p:nvCxnSpPr>
        <p:spPr>
          <a:xfrm>
            <a:off x="4803775" y="2562225"/>
            <a:ext cx="736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7825740" y="3441700"/>
            <a:ext cx="1866900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“</a:t>
            </a:r>
            <a:r>
              <a:rPr lang="zh-CN" altLang="en-US"/>
              <a:t>单值</a:t>
            </a:r>
            <a:r>
              <a:rPr lang="en-US" altLang="zh-CN"/>
              <a:t>”</a:t>
            </a:r>
            <a:r>
              <a:rPr lang="zh-CN" altLang="en-US"/>
              <a:t>更新</a:t>
            </a:r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825740" y="4195445"/>
            <a:ext cx="1866900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元素列表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10053955" y="4950460"/>
            <a:ext cx="1866900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聚合计算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7825740" y="5702935"/>
            <a:ext cx="1866900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KV</a:t>
            </a:r>
            <a:r>
              <a:rPr lang="zh-CN" altLang="en-US"/>
              <a:t>字典</a:t>
            </a:r>
            <a:endParaRPr lang="zh-CN" altLang="en-US"/>
          </a:p>
        </p:txBody>
      </p:sp>
      <p:cxnSp>
        <p:nvCxnSpPr>
          <p:cNvPr id="26" name="直接箭头连接符 25"/>
          <p:cNvCxnSpPr>
            <a:stCxn id="11" idx="3"/>
            <a:endCxn id="22" idx="1"/>
          </p:cNvCxnSpPr>
          <p:nvPr/>
        </p:nvCxnSpPr>
        <p:spPr>
          <a:xfrm>
            <a:off x="7521575" y="3716020"/>
            <a:ext cx="3041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521575" y="4469765"/>
            <a:ext cx="3041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9749790" y="5224780"/>
            <a:ext cx="3041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521575" y="5977255"/>
            <a:ext cx="3041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03116"/>
            <a:ext cx="12192000" cy="945931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739" y="578342"/>
            <a:ext cx="3311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第六</a:t>
            </a:r>
            <a:r>
              <a:rPr lang="zh-CN" altLang="en-US" sz="2800" b="1" smtClean="0">
                <a:solidFill>
                  <a:schemeClr val="bg1"/>
                </a:solidFill>
              </a:rPr>
              <a:t>章 </a:t>
            </a:r>
            <a:r>
              <a:rPr lang="en-US" altLang="zh-CN" sz="2800" b="1" smtClean="0">
                <a:solidFill>
                  <a:schemeClr val="bg1"/>
                </a:solidFill>
              </a:rPr>
              <a:t>Flink</a:t>
            </a:r>
            <a:r>
              <a:rPr lang="zh-CN" altLang="en-US" sz="2800" b="1" smtClean="0">
                <a:solidFill>
                  <a:schemeClr val="bg1"/>
                </a:solidFill>
              </a:rPr>
              <a:t>概述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图片 5" descr="千锋教育LOGO集合-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2355" y="578485"/>
            <a:ext cx="1646555" cy="77089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2" y="1477936"/>
            <a:ext cx="2936633" cy="386033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6.3</a:t>
            </a:r>
            <a:r>
              <a:rPr lang="zh-CN" altLang="en-US" smtClean="0"/>
              <a:t>节 状态维护示例</a:t>
            </a:r>
            <a:endParaRPr lang="zh-CN" altLang="en-US" dirty="0" smtClean="0"/>
          </a:p>
        </p:txBody>
      </p:sp>
      <p:pic>
        <p:nvPicPr>
          <p:cNvPr id="2" name="图片 1" descr="flink_sta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535" y="1990725"/>
            <a:ext cx="6514465" cy="4429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03116"/>
            <a:ext cx="12192000" cy="945931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739" y="578342"/>
            <a:ext cx="3311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第六</a:t>
            </a:r>
            <a:r>
              <a:rPr lang="zh-CN" altLang="en-US" sz="2800" b="1" smtClean="0">
                <a:solidFill>
                  <a:schemeClr val="bg1"/>
                </a:solidFill>
              </a:rPr>
              <a:t>章 </a:t>
            </a:r>
            <a:r>
              <a:rPr lang="en-US" altLang="zh-CN" sz="2800" b="1" smtClean="0">
                <a:solidFill>
                  <a:schemeClr val="bg1"/>
                </a:solidFill>
              </a:rPr>
              <a:t>Flink</a:t>
            </a:r>
            <a:r>
              <a:rPr lang="zh-CN" altLang="en-US" sz="2800" b="1" smtClean="0">
                <a:solidFill>
                  <a:schemeClr val="bg1"/>
                </a:solidFill>
              </a:rPr>
              <a:t>概述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图片 5" descr="千锋教育LOGO集合-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2355" y="578485"/>
            <a:ext cx="1646555" cy="77089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2" y="1477936"/>
            <a:ext cx="2936633" cy="386033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6.3</a:t>
            </a:r>
            <a:r>
              <a:rPr lang="zh-CN" altLang="en-US" smtClean="0"/>
              <a:t>节 检查点</a:t>
            </a:r>
            <a:endParaRPr lang="zh-CN" altLang="en-US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700405" y="3340100"/>
            <a:ext cx="1816100" cy="10541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Checkpoint</a:t>
            </a:r>
            <a:endParaRPr lang="en-US" altLang="zh-CN" sz="24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zh-CN" altLang="en-US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检查点</a:t>
            </a:r>
            <a:endParaRPr lang="zh-CN" altLang="en-US" sz="24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41675" y="2235200"/>
            <a:ext cx="1866900" cy="5486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分布式快照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3241675" y="3162300"/>
            <a:ext cx="1866900" cy="5486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故障保存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241675" y="5016500"/>
            <a:ext cx="1866900" cy="5486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一致性语义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241675" y="4089400"/>
            <a:ext cx="1866900" cy="5486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数据重发</a:t>
            </a:r>
            <a:endParaRPr lang="zh-CN" altLang="en-US"/>
          </a:p>
        </p:txBody>
      </p:sp>
      <p:sp>
        <p:nvSpPr>
          <p:cNvPr id="10" name="左中括号 9"/>
          <p:cNvSpPr/>
          <p:nvPr/>
        </p:nvSpPr>
        <p:spPr>
          <a:xfrm>
            <a:off x="2619375" y="2355850"/>
            <a:ext cx="622300" cy="30226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 descr="flink_checkpoi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105" y="2235200"/>
            <a:ext cx="6614795" cy="3359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03116"/>
            <a:ext cx="12192000" cy="945931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739" y="578342"/>
            <a:ext cx="3311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第七</a:t>
            </a:r>
            <a:r>
              <a:rPr lang="zh-CN" altLang="en-US" sz="2800" b="1" smtClean="0">
                <a:solidFill>
                  <a:schemeClr val="bg1"/>
                </a:solidFill>
              </a:rPr>
              <a:t>章 </a:t>
            </a:r>
            <a:r>
              <a:rPr lang="en-US" altLang="zh-CN" sz="2800" b="1" smtClean="0">
                <a:solidFill>
                  <a:schemeClr val="bg1"/>
                </a:solidFill>
              </a:rPr>
              <a:t>Flink</a:t>
            </a:r>
            <a:r>
              <a:rPr lang="zh-CN" altLang="en-US" sz="2800" b="1" smtClean="0">
                <a:solidFill>
                  <a:schemeClr val="bg1"/>
                </a:solidFill>
              </a:rPr>
              <a:t>概述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图片 5" descr="千锋教育LOGO集合-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2355" y="578485"/>
            <a:ext cx="1646555" cy="77089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2" y="1477936"/>
            <a:ext cx="2936633" cy="386033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7.1</a:t>
            </a:r>
            <a:r>
              <a:rPr lang="zh-CN" altLang="en-US" smtClean="0"/>
              <a:t>节 </a:t>
            </a:r>
            <a:r>
              <a:rPr lang="en-US" altLang="zh-CN" smtClean="0"/>
              <a:t>Flink</a:t>
            </a:r>
            <a:r>
              <a:rPr lang="zh-CN" altLang="en-US" smtClean="0"/>
              <a:t>流处理模型</a:t>
            </a:r>
            <a:r>
              <a:rPr lang="en-US" altLang="zh-CN" smtClean="0"/>
              <a:t>DAG</a:t>
            </a:r>
            <a:endParaRPr lang="en-US" altLang="zh-CN" dirty="0" smtClean="0"/>
          </a:p>
        </p:txBody>
      </p:sp>
      <p:sp>
        <p:nvSpPr>
          <p:cNvPr id="11" name="椭圆 10"/>
          <p:cNvSpPr/>
          <p:nvPr/>
        </p:nvSpPr>
        <p:spPr>
          <a:xfrm>
            <a:off x="548005" y="2621915"/>
            <a:ext cx="1237615" cy="125222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source</a:t>
            </a:r>
            <a:endParaRPr lang="en-US" altLang="zh-CN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zh-CN" altLang="zh-C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数据源</a:t>
            </a:r>
            <a:endParaRPr lang="zh-CN" altLang="zh-CN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634615" y="4635500"/>
            <a:ext cx="1870710" cy="19602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datastream</a:t>
            </a:r>
            <a:endParaRPr lang="en-US" altLang="zh-CN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zh-CN" altLang="zh-C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数据流</a:t>
            </a:r>
            <a:endParaRPr lang="zh-CN" altLang="zh-CN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714740" y="4763770"/>
            <a:ext cx="1237615" cy="125222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sink</a:t>
            </a:r>
            <a:endParaRPr lang="en-US" altLang="zh-CN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zh-CN" altLang="zh-C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数据汇</a:t>
            </a:r>
            <a:endParaRPr lang="zh-CN" altLang="zh-CN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635885" y="2267903"/>
            <a:ext cx="1870710" cy="19602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datastream</a:t>
            </a:r>
            <a:endParaRPr lang="en-US" altLang="zh-CN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zh-CN" altLang="zh-C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数据流</a:t>
            </a:r>
            <a:endParaRPr lang="zh-CN" altLang="zh-CN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194675" y="2145665"/>
            <a:ext cx="2278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逻辑计算模型</a:t>
            </a:r>
            <a:r>
              <a:rPr lang="en-US" altLang="zh-CN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DAG</a:t>
            </a:r>
            <a:endParaRPr lang="en-US" altLang="zh-CN" i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7" name="直接箭头连接符 16"/>
          <p:cNvCxnSpPr>
            <a:stCxn id="11" idx="6"/>
            <a:endCxn id="15" idx="2"/>
          </p:cNvCxnSpPr>
          <p:nvPr/>
        </p:nvCxnSpPr>
        <p:spPr>
          <a:xfrm>
            <a:off x="1785620" y="3248025"/>
            <a:ext cx="85026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1" idx="4"/>
            <a:endCxn id="12" idx="2"/>
          </p:cNvCxnSpPr>
          <p:nvPr/>
        </p:nvCxnSpPr>
        <p:spPr>
          <a:xfrm rot="5400000" flipV="1">
            <a:off x="1029970" y="4011295"/>
            <a:ext cx="1741805" cy="14674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5297805" y="3345498"/>
            <a:ext cx="1870710" cy="19602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datastream</a:t>
            </a:r>
            <a:endParaRPr lang="en-US" altLang="zh-CN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zh-CN" altLang="zh-C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数据流</a:t>
            </a:r>
            <a:endParaRPr lang="zh-CN" altLang="zh-CN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2" name="肘形连接符 21"/>
          <p:cNvCxnSpPr>
            <a:stCxn id="12" idx="6"/>
            <a:endCxn id="20" idx="4"/>
          </p:cNvCxnSpPr>
          <p:nvPr/>
        </p:nvCxnSpPr>
        <p:spPr>
          <a:xfrm flipV="1">
            <a:off x="4505325" y="5306060"/>
            <a:ext cx="1727835" cy="3098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5" idx="6"/>
            <a:endCxn id="20" idx="0"/>
          </p:cNvCxnSpPr>
          <p:nvPr/>
        </p:nvCxnSpPr>
        <p:spPr>
          <a:xfrm>
            <a:off x="4506595" y="3248025"/>
            <a:ext cx="1726565" cy="977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0" idx="6"/>
            <a:endCxn id="14" idx="0"/>
          </p:cNvCxnSpPr>
          <p:nvPr/>
        </p:nvCxnSpPr>
        <p:spPr>
          <a:xfrm>
            <a:off x="7168515" y="4325620"/>
            <a:ext cx="2165350" cy="4381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892550" y="4267200"/>
            <a:ext cx="1297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operation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1562100" y="4267200"/>
            <a:ext cx="1297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operation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03116"/>
            <a:ext cx="12192000" cy="945931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739" y="578342"/>
            <a:ext cx="3311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第七</a:t>
            </a:r>
            <a:r>
              <a:rPr lang="zh-CN" altLang="en-US" sz="2800" b="1" smtClean="0">
                <a:solidFill>
                  <a:schemeClr val="bg1"/>
                </a:solidFill>
              </a:rPr>
              <a:t>章 </a:t>
            </a:r>
            <a:r>
              <a:rPr lang="en-US" altLang="zh-CN" sz="2800" b="1" smtClean="0">
                <a:solidFill>
                  <a:schemeClr val="bg1"/>
                </a:solidFill>
              </a:rPr>
              <a:t>Flink</a:t>
            </a:r>
            <a:r>
              <a:rPr lang="zh-CN" altLang="en-US" sz="2800" b="1" smtClean="0">
                <a:solidFill>
                  <a:schemeClr val="bg1"/>
                </a:solidFill>
              </a:rPr>
              <a:t>概述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图片 5" descr="千锋教育LOGO集合-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2355" y="578485"/>
            <a:ext cx="1646555" cy="77089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2" y="1477936"/>
            <a:ext cx="2936633" cy="386033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7.2 </a:t>
            </a:r>
            <a:r>
              <a:rPr lang="zh-CN" altLang="en-US" smtClean="0"/>
              <a:t>节 上下文环境</a:t>
            </a:r>
            <a:endParaRPr lang="zh-CN" altLang="en-US" dirty="0" smtClean="0"/>
          </a:p>
        </p:txBody>
      </p:sp>
      <p:sp>
        <p:nvSpPr>
          <p:cNvPr id="7" name="平行四边形 6"/>
          <p:cNvSpPr/>
          <p:nvPr/>
        </p:nvSpPr>
        <p:spPr>
          <a:xfrm>
            <a:off x="349885" y="3338195"/>
            <a:ext cx="1192530" cy="1101725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pic>
        <p:nvPicPr>
          <p:cNvPr id="8" name="图片 7" descr="OI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605" y="3126740"/>
            <a:ext cx="2447925" cy="152400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1676400" y="3888740"/>
            <a:ext cx="102298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07255" y="2145665"/>
            <a:ext cx="64287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//构建flink批处理上下文对象</a:t>
            </a:r>
            <a:endParaRPr lang="zh-CN" altLang="en-US"/>
          </a:p>
          <a:p>
            <a:r>
              <a:rPr lang="en-US" altLang="zh-CN"/>
              <a:t>val </a:t>
            </a:r>
            <a:r>
              <a:rPr lang="zh-CN" altLang="en-US"/>
              <a:t>env = StreamExecutionEnvironment.getExecutionEnvironment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//设置执行并行度</a:t>
            </a:r>
            <a:endParaRPr lang="zh-CN" altLang="en-US"/>
          </a:p>
          <a:p>
            <a:r>
              <a:rPr lang="zh-CN" altLang="en-US"/>
              <a:t>env.setParallelism(QRealTimeConstant.DEF_LOCAL_PARALLELISM)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//开启checkpoint</a:t>
            </a:r>
            <a:endParaRPr lang="zh-CN" altLang="en-US"/>
          </a:p>
          <a:p>
            <a:r>
              <a:rPr lang="zh-CN" altLang="en-US"/>
              <a:t>env.enableCheckpointing(checkPointInterval, CheckpointingMode.EXACTLY_ONCE)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//flink服务重启机制</a:t>
            </a:r>
            <a:endParaRPr lang="zh-CN" altLang="en-US"/>
          </a:p>
          <a:p>
            <a:r>
              <a:rPr lang="zh-CN" altLang="en-US"/>
              <a:t>env.setRestartStrategy(RestartStrategies.fixedDelayRestart(QRealTimeConstant.RESTART_ATTEMPTS,QRealTimeConstant.RESTART_DELAY_BETWEEN_ATTEMPTS))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03116"/>
            <a:ext cx="12192000" cy="945931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pic>
        <p:nvPicPr>
          <p:cNvPr id="6" name="图片 5" descr="千锋教育LOGO集合-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0155" y="490855"/>
            <a:ext cx="1646555" cy="7708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3525" y="615315"/>
            <a:ext cx="4581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chemeClr val="bg1"/>
                </a:solidFill>
              </a:rPr>
              <a:t>第七章 </a:t>
            </a:r>
            <a:r>
              <a:rPr lang="en-US" altLang="zh-CN" sz="2800" b="1" smtClean="0">
                <a:solidFill>
                  <a:schemeClr val="bg1"/>
                </a:solidFill>
              </a:rPr>
              <a:t>Flink</a:t>
            </a:r>
            <a:r>
              <a:rPr lang="zh-CN" altLang="en-US" sz="2800" b="1" smtClean="0">
                <a:solidFill>
                  <a:schemeClr val="bg1"/>
                </a:solidFill>
              </a:rPr>
              <a:t>实时数据处理</a:t>
            </a:r>
            <a:endParaRPr lang="zh-CN" alt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2" y="1477936"/>
            <a:ext cx="2429512" cy="386033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7.3.1 </a:t>
            </a:r>
            <a:r>
              <a:rPr lang="zh-CN" altLang="en-US" smtClean="0"/>
              <a:t>节 实时数据</a:t>
            </a:r>
            <a:r>
              <a:rPr lang="en-US" altLang="zh-CN" smtClean="0"/>
              <a:t>ETL</a:t>
            </a:r>
            <a:endParaRPr lang="en-US" altLang="zh-CN" dirty="0" smtClean="0"/>
          </a:p>
        </p:txBody>
      </p:sp>
      <p:pic>
        <p:nvPicPr>
          <p:cNvPr id="3" name="图片 2" descr="flink_operat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510" y="1863725"/>
            <a:ext cx="8096885" cy="4554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0" y="0"/>
            <a:ext cx="12191999" cy="5060581"/>
          </a:xfrm>
          <a:custGeom>
            <a:avLst/>
            <a:gdLst>
              <a:gd name="connsiteX0" fmla="*/ 0 w 12191999"/>
              <a:gd name="connsiteY0" fmla="*/ 0 h 5060581"/>
              <a:gd name="connsiteX1" fmla="*/ 5486400 w 12191999"/>
              <a:gd name="connsiteY1" fmla="*/ 0 h 5060581"/>
              <a:gd name="connsiteX2" fmla="*/ 5486400 w 12191999"/>
              <a:gd name="connsiteY2" fmla="*/ 1 h 5060581"/>
              <a:gd name="connsiteX3" fmla="*/ 12191999 w 12191999"/>
              <a:gd name="connsiteY3" fmla="*/ 1 h 5060581"/>
              <a:gd name="connsiteX4" fmla="*/ 12191999 w 12191999"/>
              <a:gd name="connsiteY4" fmla="*/ 4787035 h 5060581"/>
              <a:gd name="connsiteX5" fmla="*/ 5486399 w 12191999"/>
              <a:gd name="connsiteY5" fmla="*/ 4110699 h 5060581"/>
              <a:gd name="connsiteX6" fmla="*/ 5486399 w 12191999"/>
              <a:gd name="connsiteY6" fmla="*/ 4110699 h 5060581"/>
              <a:gd name="connsiteX7" fmla="*/ 5237095 w 12191999"/>
              <a:gd name="connsiteY7" fmla="*/ 4115165 h 5060581"/>
              <a:gd name="connsiteX8" fmla="*/ 0 w 12191999"/>
              <a:gd name="connsiteY8" fmla="*/ 4787035 h 506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9" h="5060581">
                <a:moveTo>
                  <a:pt x="0" y="0"/>
                </a:moveTo>
                <a:lnTo>
                  <a:pt x="5486400" y="0"/>
                </a:lnTo>
                <a:lnTo>
                  <a:pt x="5486400" y="1"/>
                </a:lnTo>
                <a:lnTo>
                  <a:pt x="12191999" y="1"/>
                </a:lnTo>
                <a:lnTo>
                  <a:pt x="12191999" y="4787035"/>
                </a:lnTo>
                <a:cubicBezTo>
                  <a:pt x="8839199" y="5676951"/>
                  <a:pt x="8839199" y="4110699"/>
                  <a:pt x="5486399" y="4110699"/>
                </a:cubicBezTo>
                <a:lnTo>
                  <a:pt x="5486399" y="4110699"/>
                </a:lnTo>
                <a:lnTo>
                  <a:pt x="5237095" y="4115165"/>
                </a:lnTo>
                <a:cubicBezTo>
                  <a:pt x="2740521" y="4206191"/>
                  <a:pt x="2657475" y="5649141"/>
                  <a:pt x="0" y="4787035"/>
                </a:cubicBezTo>
                <a:close/>
              </a:path>
            </a:pathLst>
          </a:custGeom>
          <a:gradFill>
            <a:gsLst>
              <a:gs pos="83000">
                <a:srgbClr val="A0C8EF"/>
              </a:gs>
              <a:gs pos="36000">
                <a:srgbClr val="3084CE"/>
              </a:gs>
              <a:gs pos="3000">
                <a:schemeClr val="accent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25450" y="5505450"/>
            <a:ext cx="381000" cy="381000"/>
          </a:xfrm>
          <a:prstGeom prst="ellipse">
            <a:avLst/>
          </a:prstGeom>
          <a:gradFill>
            <a:gsLst>
              <a:gs pos="0">
                <a:srgbClr val="A0C8EF"/>
              </a:gs>
              <a:gs pos="55000">
                <a:srgbClr val="3184CE"/>
              </a:gs>
              <a:gs pos="91000">
                <a:srgbClr val="4472C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578600" y="4514850"/>
            <a:ext cx="381000" cy="381000"/>
          </a:xfrm>
          <a:prstGeom prst="ellipse">
            <a:avLst/>
          </a:prstGeom>
          <a:gradFill>
            <a:gsLst>
              <a:gs pos="87000">
                <a:srgbClr val="A0C8EF"/>
              </a:gs>
              <a:gs pos="44000">
                <a:srgbClr val="3688D0"/>
              </a:gs>
              <a:gs pos="0">
                <a:srgbClr val="4472C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896350" y="3695700"/>
            <a:ext cx="190500" cy="190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 rot="18337087">
            <a:off x="1779353" y="4405908"/>
            <a:ext cx="288397" cy="288397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 rot="18337087">
            <a:off x="10742436" y="1539088"/>
            <a:ext cx="341679" cy="341679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124620" y="136616"/>
            <a:ext cx="381000" cy="381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TextBox 8"/>
          <p:cNvSpPr txBox="1"/>
          <p:nvPr/>
        </p:nvSpPr>
        <p:spPr>
          <a:xfrm>
            <a:off x="1193165" y="2617788"/>
            <a:ext cx="8830066" cy="61531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1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zh-CN" altLang="en-US" sz="4000" smtClean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旅游行业大数据项目（实时）讲解</a:t>
            </a:r>
            <a:endParaRPr sz="4000" dirty="0">
              <a:solidFill>
                <a:schemeClr val="bg1">
                  <a:lumMod val="9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TextBox 8"/>
          <p:cNvSpPr txBox="1"/>
          <p:nvPr/>
        </p:nvSpPr>
        <p:spPr>
          <a:xfrm>
            <a:off x="1214665" y="3579487"/>
            <a:ext cx="4083049" cy="27686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1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1800" b="0" dirty="0" smtClean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DESIGN BY Goodprogrammer</a:t>
            </a:r>
            <a:endParaRPr lang="en-US" altLang="zh-CN" sz="1800" b="0" dirty="0" smtClean="0">
              <a:solidFill>
                <a:schemeClr val="bg1">
                  <a:lumMod val="9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TextBox 8"/>
          <p:cNvSpPr txBox="1"/>
          <p:nvPr/>
        </p:nvSpPr>
        <p:spPr>
          <a:xfrm>
            <a:off x="1203869" y="1995338"/>
            <a:ext cx="4083049" cy="27686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1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好程序员大数据学院出品</a:t>
            </a:r>
            <a:endParaRPr lang="zh-CN" altLang="en-US" sz="1800" dirty="0">
              <a:solidFill>
                <a:schemeClr val="bg1">
                  <a:lumMod val="9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7" name="图片 6" descr="千锋教育LOGO集合-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" y="290195"/>
            <a:ext cx="1778000" cy="8318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559040" y="5505450"/>
            <a:ext cx="27762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A0C8EF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主讲人：王朔</a:t>
            </a:r>
            <a:endParaRPr lang="zh-CN" altLang="en-US" sz="2000" smtClean="0">
              <a:solidFill>
                <a:srgbClr val="A0C8EF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 advTm="2000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03116"/>
            <a:ext cx="12192000" cy="945931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pic>
        <p:nvPicPr>
          <p:cNvPr id="6" name="图片 5" descr="千锋教育LOGO集合-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0155" y="490855"/>
            <a:ext cx="1646555" cy="7708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3525" y="615315"/>
            <a:ext cx="4581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chemeClr val="bg1"/>
                </a:solidFill>
              </a:rPr>
              <a:t>第七章 </a:t>
            </a:r>
            <a:r>
              <a:rPr lang="en-US" altLang="zh-CN" sz="2800" b="1" smtClean="0">
                <a:solidFill>
                  <a:schemeClr val="bg1"/>
                </a:solidFill>
              </a:rPr>
              <a:t>Flink</a:t>
            </a:r>
            <a:r>
              <a:rPr lang="zh-CN" altLang="en-US" sz="2800" b="1" smtClean="0">
                <a:solidFill>
                  <a:schemeClr val="bg1"/>
                </a:solidFill>
              </a:rPr>
              <a:t>实时数据处理</a:t>
            </a:r>
            <a:endParaRPr lang="zh-CN" alt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2" y="1477936"/>
            <a:ext cx="2429512" cy="386033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7.3.2 </a:t>
            </a:r>
            <a:r>
              <a:rPr lang="zh-CN" altLang="en-US" smtClean="0"/>
              <a:t>节 实时数据</a:t>
            </a:r>
            <a:r>
              <a:rPr lang="en-US" altLang="zh-CN" smtClean="0"/>
              <a:t>ETL</a:t>
            </a:r>
            <a:endParaRPr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444500" y="2051050"/>
            <a:ext cx="317500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用户页面浏览日志（原始数据）：</a:t>
            </a:r>
            <a:endParaRPr lang="zh-CN" altLang="en-US" sz="1400"/>
          </a:p>
          <a:p>
            <a:r>
              <a:rPr lang="zh-CN" altLang="en-US" sz="1400"/>
              <a:t>{</a:t>
            </a:r>
            <a:endParaRPr lang="zh-CN" altLang="en-US" sz="1400"/>
          </a:p>
          <a:p>
            <a:r>
              <a:rPr lang="zh-CN" altLang="en-US" sz="1400"/>
              <a:t>    "os": "1",</a:t>
            </a:r>
            <a:endParaRPr lang="zh-CN" altLang="en-US" sz="1400"/>
          </a:p>
          <a:p>
            <a:r>
              <a:rPr lang="zh-CN" altLang="en-US" sz="1400"/>
              <a:t>    "lonitude": "115.27267",</a:t>
            </a:r>
            <a:endParaRPr lang="zh-CN" altLang="en-US" sz="1400"/>
          </a:p>
          <a:p>
            <a:r>
              <a:rPr lang="zh-CN" altLang="en-US" sz="1400"/>
              <a:t>    "userRegion": "130533",</a:t>
            </a:r>
            <a:endParaRPr lang="zh-CN" altLang="en-US" sz="1400"/>
          </a:p>
          <a:p>
            <a:r>
              <a:rPr lang="zh-CN" altLang="en-US" sz="1400"/>
              <a:t>    "latitude": "36.90133",</a:t>
            </a:r>
            <a:endParaRPr lang="zh-CN" altLang="en-US" sz="1400"/>
          </a:p>
          <a:p>
            <a:r>
              <a:rPr lang="zh-CN" altLang="en-US" sz="1400"/>
              <a:t>    "eventType": "01",</a:t>
            </a:r>
            <a:endParaRPr lang="zh-CN" altLang="en-US" sz="1400"/>
          </a:p>
          <a:p>
            <a:r>
              <a:rPr lang="zh-CN" altLang="en-US" sz="1400"/>
              <a:t>    "userID": "85662",</a:t>
            </a:r>
            <a:endParaRPr lang="zh-CN" altLang="en-US" sz="1400"/>
          </a:p>
          <a:p>
            <a:r>
              <a:rPr lang="zh-CN" altLang="en-US" sz="1400"/>
              <a:t>    "sid": "20200103153500jdjqx",</a:t>
            </a:r>
            <a:endParaRPr lang="zh-CN" altLang="en-US" sz="1400"/>
          </a:p>
          <a:p>
            <a:r>
              <a:rPr lang="zh-CN" altLang="en-US" sz="1400"/>
              <a:t>    "manufacturer": "09",</a:t>
            </a:r>
            <a:endParaRPr lang="zh-CN" altLang="en-US" sz="1400"/>
          </a:p>
          <a:p>
            <a:r>
              <a:rPr lang="zh-CN" altLang="en-US" sz="1400"/>
              <a:t>    "duration": "38",</a:t>
            </a:r>
            <a:endParaRPr lang="zh-CN" altLang="en-US" sz="1400"/>
          </a:p>
          <a:p>
            <a:r>
              <a:rPr lang="zh-CN" altLang="en-US" sz="1400"/>
              <a:t>    "ct": "1578036900000",</a:t>
            </a:r>
            <a:endParaRPr lang="zh-CN" altLang="en-US" sz="1400"/>
          </a:p>
          <a:p>
            <a:r>
              <a:rPr lang="zh-CN" altLang="en-US" sz="1400"/>
              <a:t>    "carrier": "3",</a:t>
            </a:r>
            <a:endParaRPr lang="zh-CN" altLang="en-US" sz="1400"/>
          </a:p>
          <a:p>
            <a:r>
              <a:rPr lang="zh-CN" altLang="en-US" sz="1400"/>
              <a:t>    "userRegionIP": "27.32.4.174",</a:t>
            </a:r>
            <a:endParaRPr lang="zh-CN" altLang="en-US" sz="1400"/>
          </a:p>
          <a:p>
            <a:r>
              <a:rPr lang="zh-CN" altLang="en-US" sz="1400"/>
              <a:t>    "userDeviceType": "9",</a:t>
            </a:r>
            <a:endParaRPr lang="zh-CN" altLang="en-US" sz="1400"/>
          </a:p>
          <a:p>
            <a:r>
              <a:rPr lang="zh-CN" altLang="en-US" sz="1400"/>
              <a:t>    "KAFKA_ID": "a4hm6akmmj",</a:t>
            </a:r>
            <a:endParaRPr lang="zh-CN" altLang="en-US" sz="1400"/>
          </a:p>
          <a:p>
            <a:r>
              <a:rPr lang="zh-CN" altLang="en-US" sz="1400"/>
              <a:t>    "action": "08",</a:t>
            </a:r>
            <a:endParaRPr lang="zh-CN" altLang="en-US" sz="1400"/>
          </a:p>
          <a:p>
            <a:r>
              <a:rPr lang="zh-CN" altLang="en-US" sz="1400"/>
              <a:t>    "userDevice": "51822",</a:t>
            </a:r>
            <a:endParaRPr lang="zh-CN" altLang="en-US" sz="1400"/>
          </a:p>
          <a:p>
            <a:r>
              <a:rPr lang="zh-CN" altLang="en-US" sz="1400"/>
              <a:t>    "networkType": "1",</a:t>
            </a:r>
            <a:endParaRPr lang="zh-CN" altLang="en-US" sz="1400"/>
          </a:p>
          <a:p>
            <a:r>
              <a:rPr lang="zh-CN" altLang="en-US" sz="1400"/>
              <a:t>    "exts": "{"targetID":"P1"}"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</p:txBody>
      </p:sp>
      <p:grpSp>
        <p:nvGrpSpPr>
          <p:cNvPr id="30" name="组合 29"/>
          <p:cNvGrpSpPr/>
          <p:nvPr/>
        </p:nvGrpSpPr>
        <p:grpSpPr>
          <a:xfrm>
            <a:off x="3428365" y="2870835"/>
            <a:ext cx="4247515" cy="2263140"/>
            <a:chOff x="8879" y="4180"/>
            <a:chExt cx="8469" cy="4704"/>
          </a:xfrm>
        </p:grpSpPr>
        <p:sp>
          <p:nvSpPr>
            <p:cNvPr id="5" name="圆角矩形 4"/>
            <p:cNvSpPr/>
            <p:nvPr/>
          </p:nvSpPr>
          <p:spPr>
            <a:xfrm>
              <a:off x="8879" y="4180"/>
              <a:ext cx="3000" cy="152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原始数据</a:t>
              </a: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8879" y="7364"/>
              <a:ext cx="3000" cy="152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事实数据</a:t>
              </a:r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2990" y="4482"/>
              <a:ext cx="4359" cy="428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3679" y="4980"/>
              <a:ext cx="3000" cy="72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去噪</a:t>
              </a: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13679" y="6172"/>
              <a:ext cx="3000" cy="72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规范</a:t>
              </a: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3679" y="7364"/>
              <a:ext cx="3000" cy="72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拆分</a:t>
              </a:r>
              <a:endParaRPr lang="zh-CN" altLang="en-US"/>
            </a:p>
          </p:txBody>
        </p:sp>
        <p:cxnSp>
          <p:nvCxnSpPr>
            <p:cNvPr id="27" name="肘形连接符 26"/>
            <p:cNvCxnSpPr>
              <a:stCxn id="5" idx="0"/>
              <a:endCxn id="26" idx="0"/>
            </p:cNvCxnSpPr>
            <p:nvPr/>
          </p:nvCxnSpPr>
          <p:spPr>
            <a:xfrm rot="16200000" flipH="1">
              <a:off x="12624" y="1936"/>
              <a:ext cx="302" cy="4791"/>
            </a:xfrm>
            <a:prstGeom prst="bentConnector3">
              <a:avLst>
                <a:gd name="adj1" fmla="val -12433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26" idx="2"/>
              <a:endCxn id="8" idx="2"/>
            </p:cNvCxnSpPr>
            <p:nvPr/>
          </p:nvCxnSpPr>
          <p:spPr>
            <a:xfrm rot="5400000">
              <a:off x="12714" y="6428"/>
              <a:ext cx="120" cy="4791"/>
            </a:xfrm>
            <a:prstGeom prst="bentConnector3">
              <a:avLst>
                <a:gd name="adj1" fmla="val 41208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/>
          <p:cNvSpPr txBox="1"/>
          <p:nvPr/>
        </p:nvSpPr>
        <p:spPr>
          <a:xfrm>
            <a:off x="8267700" y="2051050"/>
            <a:ext cx="31750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用户页面浏览日志</a:t>
            </a:r>
            <a:r>
              <a:rPr lang="en-US" altLang="zh-CN" sz="1400"/>
              <a:t>(</a:t>
            </a:r>
            <a:r>
              <a:rPr lang="zh-CN" altLang="en-US" sz="1400"/>
              <a:t>事实数据</a:t>
            </a:r>
            <a:r>
              <a:rPr lang="en-US" altLang="zh-CN" sz="1400"/>
              <a:t>)</a:t>
            </a:r>
            <a:r>
              <a:rPr lang="zh-CN" altLang="en-US" sz="1400"/>
              <a:t>：</a:t>
            </a:r>
            <a:endParaRPr lang="zh-CN" altLang="en-US" sz="1400"/>
          </a:p>
          <a:p>
            <a:r>
              <a:rPr lang="zh-CN" altLang="en-US" sz="1400"/>
              <a:t>{</a:t>
            </a:r>
            <a:endParaRPr lang="zh-CN" altLang="en-US" sz="1400"/>
          </a:p>
          <a:p>
            <a:r>
              <a:rPr lang="zh-CN" altLang="en-US" sz="1400"/>
              <a:t>    "os": "1",</a:t>
            </a:r>
            <a:endParaRPr lang="zh-CN" altLang="en-US" sz="1400"/>
          </a:p>
          <a:p>
            <a:r>
              <a:rPr lang="zh-CN" altLang="en-US" sz="1400"/>
              <a:t>    "lonitude": "115.27267",</a:t>
            </a:r>
            <a:endParaRPr lang="zh-CN" altLang="en-US" sz="1400"/>
          </a:p>
          <a:p>
            <a:r>
              <a:rPr lang="zh-CN" altLang="en-US" sz="1400"/>
              <a:t>    "userRegion": "130533",</a:t>
            </a:r>
            <a:endParaRPr lang="zh-CN" altLang="en-US" sz="1400"/>
          </a:p>
          <a:p>
            <a:r>
              <a:rPr lang="zh-CN" altLang="en-US" sz="1400"/>
              <a:t>    "latitude": "36.90133",</a:t>
            </a:r>
            <a:endParaRPr lang="zh-CN" altLang="en-US" sz="1400"/>
          </a:p>
          <a:p>
            <a:r>
              <a:rPr lang="zh-CN" altLang="en-US" sz="1400"/>
              <a:t>    "eventType": "01",</a:t>
            </a:r>
            <a:endParaRPr lang="zh-CN" altLang="en-US" sz="1400"/>
          </a:p>
          <a:p>
            <a:r>
              <a:rPr lang="zh-CN" altLang="en-US" sz="1400"/>
              <a:t>    "userID": "85662",</a:t>
            </a:r>
            <a:endParaRPr lang="zh-CN" altLang="en-US" sz="1400"/>
          </a:p>
          <a:p>
            <a:r>
              <a:rPr lang="zh-CN" altLang="en-US" sz="1400"/>
              <a:t>    "sid": "20200103153500jdjqx",</a:t>
            </a:r>
            <a:endParaRPr lang="zh-CN" altLang="en-US" sz="1400"/>
          </a:p>
          <a:p>
            <a:r>
              <a:rPr lang="zh-CN" altLang="en-US" sz="1400"/>
              <a:t>    "manufacturer": "09",</a:t>
            </a:r>
            <a:endParaRPr lang="zh-CN" altLang="en-US" sz="1400"/>
          </a:p>
          <a:p>
            <a:r>
              <a:rPr lang="zh-CN" altLang="en-US" sz="1400"/>
              <a:t>    "duration": "38",</a:t>
            </a:r>
            <a:endParaRPr lang="zh-CN" altLang="en-US" sz="1400"/>
          </a:p>
          <a:p>
            <a:r>
              <a:rPr lang="zh-CN" altLang="en-US" sz="1400"/>
              <a:t>    "ct": "1578036900000",</a:t>
            </a:r>
            <a:endParaRPr lang="zh-CN" altLang="en-US" sz="1400"/>
          </a:p>
          <a:p>
            <a:r>
              <a:rPr lang="zh-CN" altLang="en-US" sz="1400"/>
              <a:t>    "carrier": "3",</a:t>
            </a:r>
            <a:endParaRPr lang="zh-CN" altLang="en-US" sz="1400"/>
          </a:p>
          <a:p>
            <a:r>
              <a:rPr lang="zh-CN" altLang="en-US" sz="1400"/>
              <a:t>    "userRegionIP": "27.32.4.174",</a:t>
            </a:r>
            <a:endParaRPr lang="zh-CN" altLang="en-US" sz="1400"/>
          </a:p>
          <a:p>
            <a:r>
              <a:rPr lang="zh-CN" altLang="en-US" sz="1400"/>
              <a:t>    "userDeviceType": "9",</a:t>
            </a:r>
            <a:endParaRPr lang="zh-CN" altLang="en-US" sz="1400"/>
          </a:p>
          <a:p>
            <a:r>
              <a:rPr lang="zh-CN" altLang="en-US" sz="1400"/>
              <a:t>      "action": "08",</a:t>
            </a:r>
            <a:endParaRPr lang="zh-CN" altLang="en-US" sz="1400"/>
          </a:p>
          <a:p>
            <a:r>
              <a:rPr lang="zh-CN" altLang="en-US" sz="1400"/>
              <a:t>    "userDevice": "51822",</a:t>
            </a:r>
            <a:endParaRPr lang="zh-CN" altLang="en-US" sz="1400"/>
          </a:p>
          <a:p>
            <a:r>
              <a:rPr lang="zh-CN" altLang="en-US" sz="1400"/>
              <a:t>    "networkType": "1",</a:t>
            </a:r>
            <a:endParaRPr lang="zh-CN" altLang="en-US" sz="1400"/>
          </a:p>
          <a:p>
            <a:r>
              <a:rPr lang="zh-CN" altLang="en-US" sz="1400"/>
              <a:t>    "targetID":"P1"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03116"/>
            <a:ext cx="12192000" cy="945931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pic>
        <p:nvPicPr>
          <p:cNvPr id="6" name="图片 5" descr="千锋教育LOGO集合-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0155" y="490855"/>
            <a:ext cx="1646555" cy="7708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3525" y="615315"/>
            <a:ext cx="4581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chemeClr val="bg1"/>
                </a:solidFill>
              </a:rPr>
              <a:t>第七章 </a:t>
            </a:r>
            <a:r>
              <a:rPr lang="en-US" altLang="zh-CN" sz="2800" b="1" smtClean="0">
                <a:solidFill>
                  <a:schemeClr val="bg1"/>
                </a:solidFill>
              </a:rPr>
              <a:t>Flink</a:t>
            </a:r>
            <a:r>
              <a:rPr lang="zh-CN" altLang="en-US" sz="2800" b="1" smtClean="0">
                <a:solidFill>
                  <a:schemeClr val="bg1"/>
                </a:solidFill>
              </a:rPr>
              <a:t>实时数据处理</a:t>
            </a:r>
            <a:endParaRPr lang="zh-CN" alt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2" y="1477936"/>
            <a:ext cx="2429512" cy="386033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7.4.1 </a:t>
            </a:r>
            <a:r>
              <a:rPr lang="zh-CN" altLang="en-US" smtClean="0"/>
              <a:t>节 维度数据提取</a:t>
            </a:r>
            <a:endParaRPr lang="en-US" altLang="zh-CN" dirty="0" smtClean="0"/>
          </a:p>
        </p:txBody>
      </p:sp>
      <p:sp>
        <p:nvSpPr>
          <p:cNvPr id="11" name="圆角矩形 10"/>
          <p:cNvSpPr/>
          <p:nvPr/>
        </p:nvSpPr>
        <p:spPr>
          <a:xfrm>
            <a:off x="5568315" y="3461385"/>
            <a:ext cx="1690370" cy="12522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数据流</a:t>
            </a:r>
            <a:endParaRPr lang="zh-CN" altLang="en-US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流程图: 磁盘 12"/>
          <p:cNvSpPr/>
          <p:nvPr/>
        </p:nvSpPr>
        <p:spPr>
          <a:xfrm>
            <a:off x="527685" y="3340100"/>
            <a:ext cx="965200" cy="1373505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704205" y="4822825"/>
            <a:ext cx="1418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</a:t>
            </a:r>
            <a:r>
              <a:rPr lang="zh-CN" altLang="en-US"/>
              <a:t>Stream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492885" y="3843020"/>
            <a:ext cx="937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MYSQL</a:t>
            </a:r>
            <a:endParaRPr lang="en-US" altLang="zh-CN"/>
          </a:p>
          <a:p>
            <a:r>
              <a:rPr lang="zh-CN" altLang="en-US"/>
              <a:t>数据源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617470" y="2236470"/>
            <a:ext cx="1690370" cy="482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JDBCInputFormat</a:t>
            </a:r>
            <a:endParaRPr lang="zh-CN" altLang="en-US" sz="1600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17470" y="5502275"/>
            <a:ext cx="1690370" cy="482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RichFunction</a:t>
            </a:r>
            <a:endParaRPr lang="en-US" altLang="zh-CN" sz="1600"/>
          </a:p>
        </p:txBody>
      </p:sp>
      <p:sp>
        <p:nvSpPr>
          <p:cNvPr id="20" name="文本框 19"/>
          <p:cNvSpPr txBox="1"/>
          <p:nvPr/>
        </p:nvSpPr>
        <p:spPr>
          <a:xfrm>
            <a:off x="9212580" y="4822825"/>
            <a:ext cx="190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BroadcastStream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9317990" y="3461385"/>
            <a:ext cx="1690370" cy="12522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广播流</a:t>
            </a:r>
            <a:endParaRPr lang="zh-CN" altLang="en-US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肘形连接符 22"/>
          <p:cNvCxnSpPr>
            <a:stCxn id="13" idx="1"/>
            <a:endCxn id="17" idx="1"/>
          </p:cNvCxnSpPr>
          <p:nvPr/>
        </p:nvCxnSpPr>
        <p:spPr>
          <a:xfrm rot="16200000">
            <a:off x="1382713" y="2105343"/>
            <a:ext cx="862330" cy="16071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3" idx="3"/>
            <a:endCxn id="18" idx="1"/>
          </p:cNvCxnSpPr>
          <p:nvPr/>
        </p:nvCxnSpPr>
        <p:spPr>
          <a:xfrm rot="5400000" flipV="1">
            <a:off x="1298893" y="4424998"/>
            <a:ext cx="1029970" cy="16071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8" idx="3"/>
            <a:endCxn id="11" idx="2"/>
          </p:cNvCxnSpPr>
          <p:nvPr/>
        </p:nvCxnSpPr>
        <p:spPr>
          <a:xfrm flipV="1">
            <a:off x="4307840" y="4713605"/>
            <a:ext cx="2105660" cy="10299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7" idx="3"/>
            <a:endCxn id="11" idx="0"/>
          </p:cNvCxnSpPr>
          <p:nvPr/>
        </p:nvCxnSpPr>
        <p:spPr>
          <a:xfrm>
            <a:off x="4307840" y="2477770"/>
            <a:ext cx="2105660" cy="9836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1" idx="3"/>
            <a:endCxn id="21" idx="1"/>
          </p:cNvCxnSpPr>
          <p:nvPr/>
        </p:nvCxnSpPr>
        <p:spPr>
          <a:xfrm>
            <a:off x="7258685" y="4087495"/>
            <a:ext cx="2059305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03116"/>
            <a:ext cx="12192000" cy="945931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pic>
        <p:nvPicPr>
          <p:cNvPr id="6" name="图片 5" descr="千锋教育LOGO集合-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0155" y="490855"/>
            <a:ext cx="1646555" cy="7708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3525" y="615315"/>
            <a:ext cx="4581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chemeClr val="bg1"/>
                </a:solidFill>
              </a:rPr>
              <a:t>第七章 </a:t>
            </a:r>
            <a:r>
              <a:rPr lang="en-US" altLang="zh-CN" sz="2800" b="1" smtClean="0">
                <a:solidFill>
                  <a:schemeClr val="bg1"/>
                </a:solidFill>
              </a:rPr>
              <a:t>Flink</a:t>
            </a:r>
            <a:r>
              <a:rPr lang="zh-CN" altLang="en-US" sz="2800" b="1" smtClean="0">
                <a:solidFill>
                  <a:schemeClr val="bg1"/>
                </a:solidFill>
              </a:rPr>
              <a:t>实时数据处理</a:t>
            </a:r>
            <a:endParaRPr lang="zh-CN" alt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2" y="1477936"/>
            <a:ext cx="2429512" cy="386033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7.4.2 </a:t>
            </a:r>
            <a:r>
              <a:rPr lang="zh-CN" altLang="en-US" smtClean="0"/>
              <a:t>节 实时宽表构建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336675" y="2655570"/>
            <a:ext cx="1504315" cy="7315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原始数据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438650" y="5625465"/>
            <a:ext cx="1504315" cy="7315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宽表数据</a:t>
            </a:r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4093210" y="2800350"/>
            <a:ext cx="2186305" cy="20599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438650" y="3039745"/>
            <a:ext cx="1504315" cy="3467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去噪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438650" y="3613150"/>
            <a:ext cx="1504315" cy="3467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规范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4438650" y="4186555"/>
            <a:ext cx="1504315" cy="3467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拆分</a:t>
            </a:r>
            <a:endParaRPr lang="zh-CN" altLang="en-US"/>
          </a:p>
        </p:txBody>
      </p:sp>
      <p:cxnSp>
        <p:nvCxnSpPr>
          <p:cNvPr id="27" name="肘形连接符 26"/>
          <p:cNvCxnSpPr>
            <a:stCxn id="5" idx="0"/>
            <a:endCxn id="26" idx="0"/>
          </p:cNvCxnSpPr>
          <p:nvPr/>
        </p:nvCxnSpPr>
        <p:spPr>
          <a:xfrm rot="16200000" flipH="1">
            <a:off x="3565525" y="1179195"/>
            <a:ext cx="144780" cy="3097530"/>
          </a:xfrm>
          <a:prstGeom prst="bentConnector3">
            <a:avLst>
              <a:gd name="adj1" fmla="val -1644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581265" y="2655570"/>
            <a:ext cx="1504315" cy="7315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维度数据</a:t>
            </a:r>
            <a:endParaRPr lang="zh-CN" altLang="en-US"/>
          </a:p>
        </p:txBody>
      </p:sp>
      <p:cxnSp>
        <p:nvCxnSpPr>
          <p:cNvPr id="18" name="肘形连接符 17"/>
          <p:cNvCxnSpPr>
            <a:stCxn id="17" idx="0"/>
            <a:endCxn id="26" idx="0"/>
          </p:cNvCxnSpPr>
          <p:nvPr/>
        </p:nvCxnSpPr>
        <p:spPr>
          <a:xfrm rot="16200000" flipH="1" flipV="1">
            <a:off x="6687820" y="1154430"/>
            <a:ext cx="144780" cy="3147060"/>
          </a:xfrm>
          <a:prstGeom prst="bentConnector3">
            <a:avLst>
              <a:gd name="adj1" fmla="val -1644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336675" y="3992880"/>
            <a:ext cx="1504315" cy="7340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广播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581265" y="3992880"/>
            <a:ext cx="1504315" cy="7340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异步</a:t>
            </a:r>
            <a:r>
              <a:rPr lang="en-US" altLang="zh-CN"/>
              <a:t>IO</a:t>
            </a:r>
            <a:endParaRPr lang="en-US" altLang="zh-CN"/>
          </a:p>
        </p:txBody>
      </p:sp>
      <p:cxnSp>
        <p:nvCxnSpPr>
          <p:cNvPr id="11" name="直接箭头连接符 10"/>
          <p:cNvCxnSpPr>
            <a:endCxn id="9" idx="3"/>
          </p:cNvCxnSpPr>
          <p:nvPr/>
        </p:nvCxnSpPr>
        <p:spPr>
          <a:xfrm flipH="1">
            <a:off x="2840990" y="4359910"/>
            <a:ext cx="12363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10" idx="1"/>
          </p:cNvCxnSpPr>
          <p:nvPr/>
        </p:nvCxnSpPr>
        <p:spPr>
          <a:xfrm>
            <a:off x="6276340" y="4333875"/>
            <a:ext cx="1304925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9" idx="2"/>
            <a:endCxn id="8" idx="1"/>
          </p:cNvCxnSpPr>
          <p:nvPr/>
        </p:nvCxnSpPr>
        <p:spPr>
          <a:xfrm rot="5400000" flipV="1">
            <a:off x="2632075" y="4184015"/>
            <a:ext cx="1264285" cy="2349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0" idx="2"/>
            <a:endCxn id="8" idx="3"/>
          </p:cNvCxnSpPr>
          <p:nvPr/>
        </p:nvCxnSpPr>
        <p:spPr>
          <a:xfrm rot="5400000">
            <a:off x="6506210" y="4163060"/>
            <a:ext cx="1264285" cy="23907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03116"/>
            <a:ext cx="12192000" cy="945931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pic>
        <p:nvPicPr>
          <p:cNvPr id="6" name="图片 5" descr="千锋教育LOGO集合-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0155" y="490855"/>
            <a:ext cx="1646555" cy="7708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3525" y="615315"/>
            <a:ext cx="4581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chemeClr val="bg1"/>
                </a:solidFill>
              </a:rPr>
              <a:t>第七章 </a:t>
            </a:r>
            <a:r>
              <a:rPr lang="en-US" altLang="zh-CN" sz="2800" b="1" smtClean="0">
                <a:solidFill>
                  <a:schemeClr val="bg1"/>
                </a:solidFill>
              </a:rPr>
              <a:t>Flink</a:t>
            </a:r>
            <a:r>
              <a:rPr lang="zh-CN" altLang="en-US" sz="2800" b="1" smtClean="0">
                <a:solidFill>
                  <a:schemeClr val="bg1"/>
                </a:solidFill>
              </a:rPr>
              <a:t>实时数据处理</a:t>
            </a:r>
            <a:endParaRPr lang="zh-CN" alt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2" y="1477936"/>
            <a:ext cx="2429512" cy="386033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7.4.3 </a:t>
            </a:r>
            <a:r>
              <a:rPr lang="zh-CN" altLang="en-US" smtClean="0"/>
              <a:t>节 广播方式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6307455" y="2689225"/>
            <a:ext cx="4947920" cy="258445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p>
            <a:r>
              <a:rPr lang="zh-CN" altLang="en-US"/>
              <a:t>val jdbcInputFormat :JDBCInputFormat = JDBCInputFormat.buildJDBCInputFormat()</a:t>
            </a:r>
            <a:endParaRPr lang="zh-CN" altLang="en-US"/>
          </a:p>
          <a:p>
            <a:r>
              <a:rPr lang="zh-CN" altLang="en-US"/>
              <a:t>      .setDrivername(driver)</a:t>
            </a:r>
            <a:endParaRPr lang="zh-CN" altLang="en-US"/>
          </a:p>
          <a:p>
            <a:r>
              <a:rPr lang="zh-CN" altLang="en-US"/>
              <a:t>      .setDBUrl(url)</a:t>
            </a:r>
            <a:endParaRPr lang="zh-CN" altLang="en-US"/>
          </a:p>
          <a:p>
            <a:r>
              <a:rPr lang="zh-CN" altLang="en-US"/>
              <a:t>      .setUsername(username)</a:t>
            </a:r>
            <a:endParaRPr lang="zh-CN" altLang="en-US"/>
          </a:p>
          <a:p>
            <a:r>
              <a:rPr lang="zh-CN" altLang="en-US"/>
              <a:t>      .setPassword(passwd)</a:t>
            </a:r>
            <a:endParaRPr lang="zh-CN" altLang="en-US"/>
          </a:p>
          <a:p>
            <a:r>
              <a:rPr lang="zh-CN" altLang="en-US"/>
              <a:t>      .setRowTypeInfo(rowTypeInfo)</a:t>
            </a:r>
            <a:endParaRPr lang="zh-CN" altLang="en-US"/>
          </a:p>
          <a:p>
            <a:r>
              <a:rPr lang="zh-CN" altLang="en-US"/>
              <a:t>      .setQuery(query)</a:t>
            </a:r>
            <a:endParaRPr lang="zh-CN" altLang="en-US"/>
          </a:p>
          <a:p>
            <a:r>
              <a:rPr lang="zh-CN" altLang="en-US"/>
              <a:t>      .finish();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6880" y="2689225"/>
            <a:ext cx="5071110" cy="175323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p>
            <a:r>
              <a:rPr lang="en-US" altLang="zh-CN"/>
              <a:t>drivername: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/>
              <a:t>驱动</a:t>
            </a:r>
            <a:endParaRPr lang="zh-CN" altLang="en-US"/>
          </a:p>
          <a:p>
            <a:r>
              <a:rPr lang="en-US" altLang="zh-CN"/>
              <a:t>dburl</a:t>
            </a:r>
            <a:r>
              <a:rPr lang="zh-CN" altLang="en-US"/>
              <a:t>：</a:t>
            </a:r>
            <a:r>
              <a:rPr lang="en-US" altLang="zh-CN"/>
              <a:t>mysql</a:t>
            </a:r>
            <a:r>
              <a:rPr lang="zh-CN" altLang="en-US"/>
              <a:t>的</a:t>
            </a:r>
            <a:r>
              <a:rPr lang="en-US" altLang="zh-CN"/>
              <a:t>jdbc</a:t>
            </a:r>
            <a:r>
              <a:rPr lang="zh-CN" altLang="en-US"/>
              <a:t>连接</a:t>
            </a:r>
            <a:endParaRPr lang="zh-CN" altLang="en-US"/>
          </a:p>
          <a:p>
            <a:r>
              <a:rPr lang="en-US" altLang="zh-CN"/>
              <a:t>username</a:t>
            </a:r>
            <a:r>
              <a:rPr lang="zh-CN" altLang="en-US"/>
              <a:t>：</a:t>
            </a:r>
            <a:r>
              <a:rPr lang="en-US" altLang="zh-CN"/>
              <a:t>mysql</a:t>
            </a:r>
            <a:r>
              <a:rPr lang="zh-CN" altLang="en-US"/>
              <a:t>用户名</a:t>
            </a:r>
            <a:endParaRPr lang="zh-CN" altLang="en-US"/>
          </a:p>
          <a:p>
            <a:r>
              <a:rPr lang="en-US" altLang="zh-CN"/>
              <a:t>passwd</a:t>
            </a:r>
            <a:r>
              <a:rPr lang="zh-CN" altLang="en-US"/>
              <a:t>：</a:t>
            </a:r>
            <a:r>
              <a:rPr lang="en-US" altLang="zh-CN"/>
              <a:t>mysql</a:t>
            </a:r>
            <a:r>
              <a:rPr lang="zh-CN" altLang="en-US"/>
              <a:t>密码</a:t>
            </a:r>
            <a:endParaRPr lang="zh-CN" altLang="en-US"/>
          </a:p>
          <a:p>
            <a:r>
              <a:rPr lang="en-US" altLang="zh-CN"/>
              <a:t>query</a:t>
            </a:r>
            <a:r>
              <a:rPr lang="zh-CN" altLang="en-US"/>
              <a:t>：</a:t>
            </a:r>
            <a:r>
              <a:rPr lang="en-US" altLang="zh-CN"/>
              <a:t>sql</a:t>
            </a:r>
            <a:r>
              <a:rPr lang="zh-CN" altLang="en-US"/>
              <a:t>查询语句</a:t>
            </a:r>
            <a:endParaRPr lang="zh-CN" altLang="en-US"/>
          </a:p>
          <a:p>
            <a:r>
              <a:rPr lang="en-US" altLang="zh-CN"/>
              <a:t>rowTypeInfo</a:t>
            </a:r>
            <a:r>
              <a:rPr lang="zh-CN" altLang="en-US"/>
              <a:t>：</a:t>
            </a:r>
            <a:r>
              <a:rPr lang="en-US" altLang="zh-CN"/>
              <a:t>sql</a:t>
            </a:r>
            <a:r>
              <a:rPr lang="zh-CN" altLang="en-US"/>
              <a:t>查询语句对应的列数据类型</a:t>
            </a:r>
            <a:endParaRPr lang="zh-CN" altLang="en-US"/>
          </a:p>
        </p:txBody>
      </p:sp>
      <p:cxnSp>
        <p:nvCxnSpPr>
          <p:cNvPr id="8" name="肘形连接符 7"/>
          <p:cNvCxnSpPr>
            <a:stCxn id="5" idx="2"/>
            <a:endCxn id="3" idx="2"/>
          </p:cNvCxnSpPr>
          <p:nvPr/>
        </p:nvCxnSpPr>
        <p:spPr>
          <a:xfrm rot="5400000" flipV="1">
            <a:off x="5461635" y="1953260"/>
            <a:ext cx="831215" cy="5808980"/>
          </a:xfrm>
          <a:prstGeom prst="bentConnector3">
            <a:avLst>
              <a:gd name="adj1" fmla="val 2140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845050" y="1964690"/>
            <a:ext cx="1885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JDBCInputFormat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229860" y="5803900"/>
            <a:ext cx="111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对应注释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03116"/>
            <a:ext cx="12192000" cy="945931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pic>
        <p:nvPicPr>
          <p:cNvPr id="6" name="图片 5" descr="千锋教育LOGO集合-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0155" y="490855"/>
            <a:ext cx="1646555" cy="7708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3525" y="615315"/>
            <a:ext cx="4581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chemeClr val="bg1"/>
                </a:solidFill>
              </a:rPr>
              <a:t>第七章 </a:t>
            </a:r>
            <a:r>
              <a:rPr lang="en-US" altLang="zh-CN" sz="2800" b="1" smtClean="0">
                <a:solidFill>
                  <a:schemeClr val="bg1"/>
                </a:solidFill>
              </a:rPr>
              <a:t>Flink</a:t>
            </a:r>
            <a:r>
              <a:rPr lang="zh-CN" altLang="en-US" sz="2800" b="1" smtClean="0">
                <a:solidFill>
                  <a:schemeClr val="bg1"/>
                </a:solidFill>
              </a:rPr>
              <a:t>实时数据处理</a:t>
            </a:r>
            <a:endParaRPr lang="zh-CN" alt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2" y="1477936"/>
            <a:ext cx="2429512" cy="386033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7.5.1 </a:t>
            </a:r>
            <a:r>
              <a:rPr lang="zh-CN" altLang="en-US" smtClean="0"/>
              <a:t>节 实时明细输出</a:t>
            </a:r>
            <a:endParaRPr lang="en-US" altLang="zh-CN" dirty="0" smtClean="0"/>
          </a:p>
        </p:txBody>
      </p:sp>
      <p:sp>
        <p:nvSpPr>
          <p:cNvPr id="11" name="圆角矩形 10"/>
          <p:cNvSpPr/>
          <p:nvPr/>
        </p:nvSpPr>
        <p:spPr>
          <a:xfrm>
            <a:off x="142875" y="3641725"/>
            <a:ext cx="1811020" cy="9201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DataStream</a:t>
            </a:r>
            <a:endParaRPr lang="en-US" altLang="zh-CN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数据流</a:t>
            </a:r>
            <a:endParaRPr lang="zh-CN" altLang="en-US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08785" y="2206943"/>
            <a:ext cx="1690370" cy="482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ES-Sink</a:t>
            </a:r>
            <a:endParaRPr lang="en-US" altLang="zh-CN" sz="1600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08785" y="5392738"/>
            <a:ext cx="1690370" cy="482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Kafka Producer</a:t>
            </a:r>
            <a:endParaRPr lang="en-US" altLang="zh-CN" sz="1600"/>
          </a:p>
        </p:txBody>
      </p:sp>
      <p:sp>
        <p:nvSpPr>
          <p:cNvPr id="2" name="圆角矩形 1"/>
          <p:cNvSpPr/>
          <p:nvPr/>
        </p:nvSpPr>
        <p:spPr>
          <a:xfrm>
            <a:off x="4300855" y="5313045"/>
            <a:ext cx="1856740" cy="64198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Kafka</a:t>
            </a:r>
            <a:r>
              <a:rPr lang="zh-CN" altLang="en-US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集群</a:t>
            </a:r>
            <a:r>
              <a:rPr lang="en-US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sym typeface="+mn-ea"/>
              </a:rPr>
              <a:t>Topic</a:t>
            </a:r>
            <a:endParaRPr lang="zh-CN" altLang="en-US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323715" y="2127250"/>
            <a:ext cx="1810385" cy="64198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ES</a:t>
            </a:r>
            <a:r>
              <a:rPr lang="zh-CN" altLang="en-US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集群</a:t>
            </a:r>
            <a:r>
              <a:rPr lang="en-US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sym typeface="+mn-ea"/>
              </a:rPr>
              <a:t>Index</a:t>
            </a:r>
            <a:endParaRPr lang="en-US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965690" y="3641725"/>
            <a:ext cx="1811020" cy="92011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Client</a:t>
            </a:r>
            <a:endParaRPr lang="en-US" altLang="zh-CN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045325" y="5173980"/>
            <a:ext cx="1811020" cy="92011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Flink</a:t>
            </a:r>
            <a:endParaRPr lang="en-US" altLang="zh-CN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SparkStreaming</a:t>
            </a:r>
            <a:endParaRPr lang="en-US" altLang="zh-CN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86625" y="6265545"/>
            <a:ext cx="15697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Kafka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消费者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965690" y="5173980"/>
            <a:ext cx="1811020" cy="9201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...</a:t>
            </a:r>
            <a:endParaRPr lang="en-US" altLang="zh-CN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086340" y="6265545"/>
            <a:ext cx="15697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后续任务链条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4" name="肘形连接符 13"/>
          <p:cNvCxnSpPr>
            <a:stCxn id="11" idx="2"/>
            <a:endCxn id="18" idx="1"/>
          </p:cNvCxnSpPr>
          <p:nvPr/>
        </p:nvCxnSpPr>
        <p:spPr>
          <a:xfrm rot="5400000" flipV="1">
            <a:off x="842328" y="4767898"/>
            <a:ext cx="1072515" cy="660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8" idx="3"/>
            <a:endCxn id="2" idx="1"/>
          </p:cNvCxnSpPr>
          <p:nvPr/>
        </p:nvCxnSpPr>
        <p:spPr>
          <a:xfrm>
            <a:off x="3399155" y="5634355"/>
            <a:ext cx="901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2" idx="3"/>
            <a:endCxn id="9" idx="1"/>
          </p:cNvCxnSpPr>
          <p:nvPr/>
        </p:nvCxnSpPr>
        <p:spPr>
          <a:xfrm>
            <a:off x="6157595" y="5634355"/>
            <a:ext cx="8877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3"/>
            <a:endCxn id="12" idx="1"/>
          </p:cNvCxnSpPr>
          <p:nvPr/>
        </p:nvCxnSpPr>
        <p:spPr>
          <a:xfrm>
            <a:off x="8856345" y="5634355"/>
            <a:ext cx="11093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2" idx="0"/>
          </p:cNvCxnSpPr>
          <p:nvPr/>
        </p:nvCxnSpPr>
        <p:spPr>
          <a:xfrm>
            <a:off x="10871200" y="4561840"/>
            <a:ext cx="0" cy="612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7045325" y="1988185"/>
            <a:ext cx="1811020" cy="92011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Grafana</a:t>
            </a:r>
            <a:endParaRPr lang="en-US" altLang="zh-CN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ES-API</a:t>
            </a:r>
            <a:endParaRPr lang="en-US" altLang="zh-CN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肘形连接符 22"/>
          <p:cNvCxnSpPr>
            <a:stCxn id="11" idx="0"/>
            <a:endCxn id="17" idx="1"/>
          </p:cNvCxnSpPr>
          <p:nvPr/>
        </p:nvCxnSpPr>
        <p:spPr>
          <a:xfrm rot="16200000">
            <a:off x="781685" y="2714625"/>
            <a:ext cx="1193165" cy="660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3"/>
            <a:endCxn id="3" idx="1"/>
          </p:cNvCxnSpPr>
          <p:nvPr/>
        </p:nvCxnSpPr>
        <p:spPr>
          <a:xfrm>
            <a:off x="3399155" y="2448560"/>
            <a:ext cx="924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3" idx="3"/>
            <a:endCxn id="21" idx="1"/>
          </p:cNvCxnSpPr>
          <p:nvPr/>
        </p:nvCxnSpPr>
        <p:spPr>
          <a:xfrm>
            <a:off x="6134100" y="2448560"/>
            <a:ext cx="9112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5" idx="0"/>
            <a:endCxn id="21" idx="3"/>
          </p:cNvCxnSpPr>
          <p:nvPr/>
        </p:nvCxnSpPr>
        <p:spPr>
          <a:xfrm rot="16200000" flipV="1">
            <a:off x="9266555" y="2037715"/>
            <a:ext cx="1193165" cy="20148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324350" y="3780790"/>
            <a:ext cx="1810385" cy="64198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ClickHouse</a:t>
            </a:r>
            <a:endParaRPr lang="en-US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接箭头连接符 27"/>
          <p:cNvCxnSpPr>
            <a:stCxn id="11" idx="3"/>
            <a:endCxn id="27" idx="1"/>
          </p:cNvCxnSpPr>
          <p:nvPr/>
        </p:nvCxnSpPr>
        <p:spPr>
          <a:xfrm>
            <a:off x="1953895" y="4102100"/>
            <a:ext cx="23704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5" idx="1"/>
            <a:endCxn id="27" idx="3"/>
          </p:cNvCxnSpPr>
          <p:nvPr/>
        </p:nvCxnSpPr>
        <p:spPr>
          <a:xfrm flipH="1">
            <a:off x="6134735" y="4102100"/>
            <a:ext cx="38309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03116"/>
            <a:ext cx="12192000" cy="945931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pic>
        <p:nvPicPr>
          <p:cNvPr id="6" name="图片 5" descr="千锋教育LOGO集合-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0155" y="490855"/>
            <a:ext cx="1646555" cy="7708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3525" y="615315"/>
            <a:ext cx="4581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chemeClr val="bg1"/>
                </a:solidFill>
              </a:rPr>
              <a:t>第七章 </a:t>
            </a:r>
            <a:r>
              <a:rPr lang="en-US" altLang="zh-CN" sz="2800" b="1" smtClean="0">
                <a:solidFill>
                  <a:schemeClr val="bg1"/>
                </a:solidFill>
              </a:rPr>
              <a:t>Flink</a:t>
            </a:r>
            <a:r>
              <a:rPr lang="zh-CN" altLang="en-US" sz="2800" b="1" smtClean="0">
                <a:solidFill>
                  <a:schemeClr val="bg1"/>
                </a:solidFill>
              </a:rPr>
              <a:t>实时数据处理</a:t>
            </a:r>
            <a:endParaRPr lang="zh-CN" alt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1477645"/>
            <a:ext cx="3016885" cy="386080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7.5.2 </a:t>
            </a:r>
            <a:r>
              <a:rPr lang="zh-CN" altLang="en-US" smtClean="0"/>
              <a:t>节 实时明细输出</a:t>
            </a:r>
            <a:r>
              <a:rPr lang="en-US" altLang="zh-CN" smtClean="0"/>
              <a:t>ES</a:t>
            </a:r>
            <a:endParaRPr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5326380" y="3051175"/>
            <a:ext cx="59683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//</a:t>
            </a:r>
            <a:r>
              <a:rPr lang="zh-CN" altLang="en-US"/>
              <a:t>订单宽表数据流</a:t>
            </a:r>
            <a:endParaRPr lang="en-US" altLang="zh-CN"/>
          </a:p>
          <a:p>
            <a:r>
              <a:rPr lang="en-US" altLang="zh-CN"/>
              <a:t>val orderWideDStream :DataStream[String] = ...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//</a:t>
            </a:r>
            <a:r>
              <a:rPr lang="zh-CN" altLang="en-US"/>
              <a:t>自定义</a:t>
            </a:r>
            <a:r>
              <a:rPr lang="en-US" altLang="zh-CN"/>
              <a:t>es-sink</a:t>
            </a:r>
            <a:endParaRPr lang="zh-CN" altLang="en-US"/>
          </a:p>
          <a:p>
            <a:r>
              <a:rPr lang="zh-CN" altLang="en-US"/>
              <a:t>val orderWideDetailESSink = new CommonESSink(indexName)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输出数据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orderWideDStream</a:t>
            </a:r>
            <a:r>
              <a:rPr lang="zh-CN" altLang="en-US"/>
              <a:t>.addSink(orderWideDetailESSink)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456055" y="2329180"/>
            <a:ext cx="1811020" cy="9201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DataStream</a:t>
            </a:r>
            <a:endParaRPr lang="en-US" altLang="zh-CN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数据流</a:t>
            </a:r>
            <a:endParaRPr lang="zh-CN" altLang="en-US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56055" y="4855210"/>
            <a:ext cx="1811020" cy="9201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ES</a:t>
            </a:r>
            <a:r>
              <a:rPr lang="zh-CN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集群</a:t>
            </a:r>
            <a:endParaRPr lang="zh-CN" altLang="zh-CN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肘形连接符 7"/>
          <p:cNvCxnSpPr>
            <a:stCxn id="11" idx="2"/>
            <a:endCxn id="5" idx="0"/>
          </p:cNvCxnSpPr>
          <p:nvPr/>
        </p:nvCxnSpPr>
        <p:spPr>
          <a:xfrm rot="5400000">
            <a:off x="1558925" y="4051935"/>
            <a:ext cx="1605915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696085" y="3869690"/>
            <a:ext cx="664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sink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03116"/>
            <a:ext cx="12192000" cy="945931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pic>
        <p:nvPicPr>
          <p:cNvPr id="6" name="图片 5" descr="千锋教育LOGO集合-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0155" y="490855"/>
            <a:ext cx="1646555" cy="7708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3525" y="615315"/>
            <a:ext cx="4581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chemeClr val="bg1"/>
                </a:solidFill>
              </a:rPr>
              <a:t>第七章 </a:t>
            </a:r>
            <a:r>
              <a:rPr lang="en-US" altLang="zh-CN" sz="2800" b="1" smtClean="0">
                <a:solidFill>
                  <a:schemeClr val="bg1"/>
                </a:solidFill>
              </a:rPr>
              <a:t>Flink</a:t>
            </a:r>
            <a:r>
              <a:rPr lang="zh-CN" altLang="en-US" sz="2800" b="1" smtClean="0">
                <a:solidFill>
                  <a:schemeClr val="bg1"/>
                </a:solidFill>
              </a:rPr>
              <a:t>实时数据处理</a:t>
            </a:r>
            <a:endParaRPr lang="zh-CN" alt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1477645"/>
            <a:ext cx="3267075" cy="386080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7.5.3 </a:t>
            </a:r>
            <a:r>
              <a:rPr lang="zh-CN" altLang="en-US" smtClean="0"/>
              <a:t>节 实时明细输出</a:t>
            </a:r>
            <a:r>
              <a:rPr lang="en-US" altLang="zh-CN" smtClean="0"/>
              <a:t>Kafka</a:t>
            </a:r>
            <a:endParaRPr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4209415" y="1863725"/>
            <a:ext cx="7145020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//kafka</a:t>
            </a:r>
            <a:r>
              <a:rPr lang="zh-CN" altLang="en-US" sz="1600"/>
              <a:t>数据反序列化</a:t>
            </a:r>
            <a:endParaRPr sz="1600"/>
          </a:p>
          <a:p>
            <a:r>
              <a:rPr sz="1600"/>
              <a:t>val kafkaSerSchema = new OrderWideKSchema(toTopic)</a:t>
            </a:r>
            <a:endParaRPr sz="1600"/>
          </a:p>
          <a:p>
            <a:endParaRPr sz="1600"/>
          </a:p>
          <a:p>
            <a:r>
              <a:rPr lang="en-US" sz="1600"/>
              <a:t>//kafka</a:t>
            </a:r>
            <a:r>
              <a:rPr lang="zh-CN" altLang="en-US" sz="1600"/>
              <a:t>配置参数</a:t>
            </a:r>
            <a:endParaRPr sz="1600"/>
          </a:p>
          <a:p>
            <a:r>
              <a:rPr sz="1600"/>
              <a:t>val kafkaProductConfig = PropertyUtil.readProperties(QRealTimeConstant.KAFKA_PRODUCER_CONFIG_URL)</a:t>
            </a:r>
            <a:endParaRPr sz="1600"/>
          </a:p>
          <a:p>
            <a:r>
              <a:rPr sz="1600"/>
              <a:t>     </a:t>
            </a:r>
            <a:endParaRPr sz="1600"/>
          </a:p>
          <a:p>
            <a:r>
              <a:rPr lang="en-US" sz="1600"/>
              <a:t>//kafka</a:t>
            </a:r>
            <a:r>
              <a:rPr lang="zh-CN" altLang="en-US" sz="1600"/>
              <a:t>生产者</a:t>
            </a:r>
            <a:endParaRPr sz="1600"/>
          </a:p>
          <a:p>
            <a:r>
              <a:rPr sz="1600"/>
              <a:t> val travelKafkaProducer = new FlinkKafkaProducer(</a:t>
            </a:r>
            <a:endParaRPr sz="1600"/>
          </a:p>
          <a:p>
            <a:r>
              <a:rPr sz="1600"/>
              <a:t>        toTopic,</a:t>
            </a:r>
            <a:endParaRPr sz="1600"/>
          </a:p>
          <a:p>
            <a:r>
              <a:rPr sz="1600"/>
              <a:t>        kafkaSerSchema,</a:t>
            </a:r>
            <a:endParaRPr sz="1600"/>
          </a:p>
          <a:p>
            <a:r>
              <a:rPr sz="1600"/>
              <a:t>        kafkaProductConfig,</a:t>
            </a:r>
            <a:endParaRPr sz="1600"/>
          </a:p>
          <a:p>
            <a:r>
              <a:rPr sz="1600"/>
              <a:t>        FlinkKafkaProducer.Semantic.AT_LEAST_ONCE)</a:t>
            </a:r>
            <a:endParaRPr sz="1600"/>
          </a:p>
          <a:p>
            <a:endParaRPr sz="1600"/>
          </a:p>
          <a:p>
            <a:r>
              <a:rPr sz="1600"/>
              <a:t> // 加入kafka摄入时间</a:t>
            </a:r>
            <a:endParaRPr sz="1600"/>
          </a:p>
          <a:p>
            <a:r>
              <a:rPr sz="1600"/>
              <a:t> travelKafkaProducer.setWriteTimestampToKafka(true)</a:t>
            </a:r>
            <a:endParaRPr sz="1600"/>
          </a:p>
          <a:p>
            <a:r>
              <a:rPr sz="1600"/>
              <a:t> </a:t>
            </a:r>
            <a:endParaRPr sz="1600"/>
          </a:p>
          <a:p>
            <a:r>
              <a:rPr lang="en-US" sz="1600"/>
              <a:t>//</a:t>
            </a:r>
            <a:r>
              <a:rPr lang="zh-CN" altLang="en-US" sz="1600"/>
              <a:t>数据流输出</a:t>
            </a:r>
            <a:endParaRPr lang="en-US" sz="1600"/>
          </a:p>
          <a:p>
            <a:r>
              <a:rPr lang="en-US" sz="1600"/>
              <a:t>data</a:t>
            </a:r>
            <a:r>
              <a:rPr sz="1600"/>
              <a:t>DS.addSink(travelKafkaProducer)</a:t>
            </a:r>
            <a:endParaRPr sz="1600"/>
          </a:p>
        </p:txBody>
      </p:sp>
      <p:sp>
        <p:nvSpPr>
          <p:cNvPr id="11" name="圆角矩形 10"/>
          <p:cNvSpPr/>
          <p:nvPr/>
        </p:nvSpPr>
        <p:spPr>
          <a:xfrm>
            <a:off x="1456055" y="2330450"/>
            <a:ext cx="1811020" cy="9201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DataStream</a:t>
            </a:r>
            <a:endParaRPr lang="en-US" altLang="zh-CN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数据流</a:t>
            </a:r>
            <a:endParaRPr lang="zh-CN" altLang="en-US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56055" y="4855210"/>
            <a:ext cx="1811020" cy="9201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Kafka</a:t>
            </a:r>
            <a:r>
              <a:rPr lang="zh-CN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集群</a:t>
            </a:r>
            <a:endParaRPr lang="zh-CN" altLang="zh-CN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肘形连接符 7"/>
          <p:cNvCxnSpPr>
            <a:stCxn id="11" idx="2"/>
            <a:endCxn id="5" idx="0"/>
          </p:cNvCxnSpPr>
          <p:nvPr/>
        </p:nvCxnSpPr>
        <p:spPr>
          <a:xfrm rot="5400000">
            <a:off x="1559243" y="4052888"/>
            <a:ext cx="1604645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77595" y="3869690"/>
            <a:ext cx="128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producer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03116"/>
            <a:ext cx="12192000" cy="945931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pic>
        <p:nvPicPr>
          <p:cNvPr id="6" name="图片 5" descr="千锋教育LOGO集合-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0155" y="490855"/>
            <a:ext cx="1646555" cy="7708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3525" y="615315"/>
            <a:ext cx="4581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chemeClr val="bg1"/>
                </a:solidFill>
              </a:rPr>
              <a:t>第七章 </a:t>
            </a:r>
            <a:r>
              <a:rPr lang="en-US" altLang="zh-CN" sz="2800" b="1" smtClean="0">
                <a:solidFill>
                  <a:schemeClr val="bg1"/>
                </a:solidFill>
              </a:rPr>
              <a:t>Flink</a:t>
            </a:r>
            <a:r>
              <a:rPr lang="zh-CN" altLang="en-US" sz="2800" b="1" smtClean="0">
                <a:solidFill>
                  <a:schemeClr val="bg1"/>
                </a:solidFill>
              </a:rPr>
              <a:t>实时数据处理</a:t>
            </a:r>
            <a:endParaRPr lang="zh-CN" alt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2" y="1477936"/>
            <a:ext cx="2429512" cy="386033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7.6.1 </a:t>
            </a:r>
            <a:r>
              <a:rPr lang="zh-CN" altLang="en-US" smtClean="0"/>
              <a:t>节 数据流操作</a:t>
            </a:r>
            <a:endParaRPr lang="en-US" altLang="zh-CN" dirty="0" smtClean="0"/>
          </a:p>
        </p:txBody>
      </p:sp>
      <p:pic>
        <p:nvPicPr>
          <p:cNvPr id="2" name="图片 1" descr="flink_windo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220" y="1897380"/>
            <a:ext cx="8361680" cy="4703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03116"/>
            <a:ext cx="12192000" cy="945931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pic>
        <p:nvPicPr>
          <p:cNvPr id="6" name="图片 5" descr="千锋教育LOGO集合-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0155" y="490855"/>
            <a:ext cx="1646555" cy="7708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3525" y="615315"/>
            <a:ext cx="4581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chemeClr val="bg1"/>
                </a:solidFill>
              </a:rPr>
              <a:t>第七章 </a:t>
            </a:r>
            <a:r>
              <a:rPr lang="en-US" altLang="zh-CN" sz="2800" b="1" smtClean="0">
                <a:solidFill>
                  <a:schemeClr val="bg1"/>
                </a:solidFill>
              </a:rPr>
              <a:t>Flink</a:t>
            </a:r>
            <a:r>
              <a:rPr lang="zh-CN" altLang="en-US" sz="2800" b="1" smtClean="0">
                <a:solidFill>
                  <a:schemeClr val="bg1"/>
                </a:solidFill>
              </a:rPr>
              <a:t>实时数据处理</a:t>
            </a:r>
            <a:endParaRPr lang="zh-CN" alt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2" y="1477936"/>
            <a:ext cx="2429512" cy="386033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7.6.2 </a:t>
            </a:r>
            <a:r>
              <a:rPr lang="zh-CN" altLang="en-US" smtClean="0"/>
              <a:t>节 数据流聚合</a:t>
            </a:r>
            <a:endParaRPr lang="en-US" altLang="zh-CN" dirty="0" smtClean="0"/>
          </a:p>
        </p:txBody>
      </p:sp>
      <p:sp>
        <p:nvSpPr>
          <p:cNvPr id="11" name="圆角矩形 10"/>
          <p:cNvSpPr/>
          <p:nvPr/>
        </p:nvSpPr>
        <p:spPr>
          <a:xfrm>
            <a:off x="309245" y="3477895"/>
            <a:ext cx="1811020" cy="9201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DataStream</a:t>
            </a:r>
            <a:endParaRPr lang="en-US" altLang="zh-CN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数据流</a:t>
            </a:r>
            <a:endParaRPr lang="zh-CN" altLang="en-US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669540" y="3477895"/>
            <a:ext cx="1811020" cy="9201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KeyedStream</a:t>
            </a:r>
            <a:endParaRPr lang="en-US" altLang="zh-CN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数据流</a:t>
            </a:r>
            <a:endParaRPr lang="zh-CN" altLang="en-US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845050" y="2292350"/>
            <a:ext cx="2172970" cy="92011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WindowedStream</a:t>
            </a:r>
            <a:endParaRPr lang="en-US" altLang="zh-CN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窗口数据流</a:t>
            </a:r>
            <a:endParaRPr lang="zh-CN" altLang="en-US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138160" y="4866005"/>
            <a:ext cx="1811020" cy="92011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DataStream</a:t>
            </a:r>
            <a:endParaRPr lang="en-US" altLang="zh-CN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数据流</a:t>
            </a:r>
            <a:endParaRPr lang="zh-CN" altLang="en-US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957185" y="2292350"/>
            <a:ext cx="2172970" cy="9201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AggregateFunction</a:t>
            </a:r>
            <a:endParaRPr lang="en-US" altLang="zh-CN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聚合函数</a:t>
            </a:r>
            <a:endParaRPr lang="zh-CN" altLang="en-US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直接箭头连接符 9"/>
          <p:cNvCxnSpPr>
            <a:stCxn id="11" idx="3"/>
            <a:endCxn id="3" idx="1"/>
          </p:cNvCxnSpPr>
          <p:nvPr/>
        </p:nvCxnSpPr>
        <p:spPr>
          <a:xfrm>
            <a:off x="2120265" y="3938270"/>
            <a:ext cx="5492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3" idx="0"/>
            <a:endCxn id="5" idx="1"/>
          </p:cNvCxnSpPr>
          <p:nvPr/>
        </p:nvCxnSpPr>
        <p:spPr>
          <a:xfrm rot="16200000">
            <a:off x="3847465" y="2480310"/>
            <a:ext cx="725170" cy="1270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9" idx="1"/>
          </p:cNvCxnSpPr>
          <p:nvPr/>
        </p:nvCxnSpPr>
        <p:spPr>
          <a:xfrm>
            <a:off x="7018020" y="2752725"/>
            <a:ext cx="9391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2"/>
            <a:endCxn id="8" idx="0"/>
          </p:cNvCxnSpPr>
          <p:nvPr/>
        </p:nvCxnSpPr>
        <p:spPr>
          <a:xfrm>
            <a:off x="9043670" y="3212465"/>
            <a:ext cx="0" cy="165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4845050" y="4866005"/>
            <a:ext cx="2338705" cy="92011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AllWindowedStream</a:t>
            </a:r>
            <a:r>
              <a:rPr lang="zh-CN" altLang="en-US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窗口数据流</a:t>
            </a:r>
            <a:endParaRPr lang="zh-CN" altLang="en-US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肘形连接符 17"/>
          <p:cNvCxnSpPr>
            <a:stCxn id="3" idx="2"/>
            <a:endCxn id="17" idx="1"/>
          </p:cNvCxnSpPr>
          <p:nvPr/>
        </p:nvCxnSpPr>
        <p:spPr>
          <a:xfrm rot="5400000" flipV="1">
            <a:off x="3745865" y="4227195"/>
            <a:ext cx="928370" cy="1270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7" idx="3"/>
            <a:endCxn id="8" idx="1"/>
          </p:cNvCxnSpPr>
          <p:nvPr/>
        </p:nvCxnSpPr>
        <p:spPr>
          <a:xfrm>
            <a:off x="7183755" y="5326380"/>
            <a:ext cx="9544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03116"/>
            <a:ext cx="12192000" cy="945931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pic>
        <p:nvPicPr>
          <p:cNvPr id="6" name="图片 5" descr="千锋教育LOGO集合-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0155" y="490855"/>
            <a:ext cx="1646555" cy="7708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3525" y="615315"/>
            <a:ext cx="4581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chemeClr val="bg1"/>
                </a:solidFill>
              </a:rPr>
              <a:t>第七章 </a:t>
            </a:r>
            <a:r>
              <a:rPr lang="en-US" altLang="zh-CN" sz="2800" b="1" smtClean="0">
                <a:solidFill>
                  <a:schemeClr val="bg1"/>
                </a:solidFill>
              </a:rPr>
              <a:t>Flink</a:t>
            </a:r>
            <a:r>
              <a:rPr lang="zh-CN" altLang="en-US" sz="2800" b="1" smtClean="0">
                <a:solidFill>
                  <a:schemeClr val="bg1"/>
                </a:solidFill>
              </a:rPr>
              <a:t>实时数据处理</a:t>
            </a:r>
            <a:endParaRPr lang="zh-CN" alt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1477645"/>
            <a:ext cx="3162300" cy="386080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7.6.3 </a:t>
            </a:r>
            <a:r>
              <a:rPr lang="zh-CN" altLang="en-US" smtClean="0"/>
              <a:t>节 数据流窗口聚合示例</a:t>
            </a:r>
            <a:endParaRPr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5183505" y="2209165"/>
            <a:ext cx="6457315" cy="34150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//</a:t>
            </a:r>
            <a:r>
              <a:rPr lang="zh-CN" altLang="en-US"/>
              <a:t>订单明细数据流</a:t>
            </a:r>
            <a:endParaRPr lang="zh-CN" altLang="en-US"/>
          </a:p>
          <a:p>
            <a:r>
              <a:rPr lang="zh-CN" altLang="en-US"/>
              <a:t>val aggDStream:DataStream[OrderDetailTimeAggDimMeaData] = orderDetailDStream.keyBy(</a:t>
            </a:r>
            <a:endParaRPr lang="zh-CN" altLang="en-US"/>
          </a:p>
          <a:p>
            <a:r>
              <a:rPr lang="zh-CN" altLang="en-US"/>
              <a:t>        (detail:OrderDetailData) =&gt; OrderDetailAggDimData(detail.userRegion, detail.traffic)</a:t>
            </a:r>
            <a:endParaRPr lang="zh-CN" altLang="en-US"/>
          </a:p>
          <a:p>
            <a:r>
              <a:rPr lang="zh-CN" altLang="en-US"/>
              <a:t>      )  </a:t>
            </a:r>
            <a:endParaRPr lang="zh-CN" altLang="en-US"/>
          </a:p>
          <a:p>
            <a:r>
              <a:rPr lang="zh-CN" altLang="en-US"/>
              <a:t>  .window(TumblingEventTimeWindows.of(Time.seconds(QRealTimeConstant.FLINK_WINDOW_SIZE)))</a:t>
            </a:r>
            <a:endParaRPr lang="zh-CN" altLang="en-US"/>
          </a:p>
          <a:p>
            <a:r>
              <a:rPr lang="zh-CN" altLang="en-US"/>
              <a:t>  .allowedLateness(Time.seconds(QRealTimeConstant.FLINK_ALLOWED_LATENESS))</a:t>
            </a:r>
            <a:endParaRPr lang="zh-CN" altLang="en-US"/>
          </a:p>
          <a:p>
            <a:r>
              <a:rPr lang="zh-CN" altLang="en-US"/>
              <a:t>   .aggregate(new OrderDetailTimeAggFun(), new OrderDetailTimeWindowFun())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831850" y="2158365"/>
            <a:ext cx="1664335" cy="4375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keyBy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831850" y="3280410"/>
            <a:ext cx="1664335" cy="4375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window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831850" y="4402455"/>
            <a:ext cx="1664335" cy="4375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allowedLaten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831850" y="5524500"/>
            <a:ext cx="1664335" cy="4375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aggregate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831850" y="5524500"/>
            <a:ext cx="1664335" cy="4375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aggregate</a:t>
            </a:r>
            <a:endParaRPr lang="en-US" altLang="zh-CN"/>
          </a:p>
        </p:txBody>
      </p:sp>
      <p:cxnSp>
        <p:nvCxnSpPr>
          <p:cNvPr id="25" name="直接箭头连接符 24"/>
          <p:cNvCxnSpPr>
            <a:stCxn id="12" idx="2"/>
            <a:endCxn id="16" idx="0"/>
          </p:cNvCxnSpPr>
          <p:nvPr/>
        </p:nvCxnSpPr>
        <p:spPr>
          <a:xfrm>
            <a:off x="1664335" y="2595880"/>
            <a:ext cx="0" cy="684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2"/>
            <a:endCxn id="20" idx="0"/>
          </p:cNvCxnSpPr>
          <p:nvPr/>
        </p:nvCxnSpPr>
        <p:spPr>
          <a:xfrm>
            <a:off x="1664335" y="3717925"/>
            <a:ext cx="0" cy="684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0" idx="2"/>
            <a:endCxn id="24" idx="0"/>
          </p:cNvCxnSpPr>
          <p:nvPr/>
        </p:nvCxnSpPr>
        <p:spPr>
          <a:xfrm>
            <a:off x="1664335" y="4839970"/>
            <a:ext cx="0" cy="684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273108" y="2208530"/>
            <a:ext cx="12007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数据分组</a:t>
            </a:r>
            <a:endParaRPr lang="zh-CN" altLang="en-US" sz="1600"/>
          </a:p>
        </p:txBody>
      </p:sp>
      <p:sp>
        <p:nvSpPr>
          <p:cNvPr id="29" name="文本框 28"/>
          <p:cNvSpPr txBox="1"/>
          <p:nvPr/>
        </p:nvSpPr>
        <p:spPr>
          <a:xfrm>
            <a:off x="3326448" y="3347085"/>
            <a:ext cx="10941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窗口划分</a:t>
            </a:r>
            <a:endParaRPr lang="zh-CN" altLang="en-US" sz="1600"/>
          </a:p>
        </p:txBody>
      </p:sp>
      <p:sp>
        <p:nvSpPr>
          <p:cNvPr id="30" name="文本框 29"/>
          <p:cNvSpPr txBox="1"/>
          <p:nvPr/>
        </p:nvSpPr>
        <p:spPr>
          <a:xfrm>
            <a:off x="3337243" y="4485640"/>
            <a:ext cx="10725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延迟设置</a:t>
            </a:r>
            <a:endParaRPr lang="zh-CN" altLang="en-US" sz="1600"/>
          </a:p>
        </p:txBody>
      </p:sp>
      <p:sp>
        <p:nvSpPr>
          <p:cNvPr id="31" name="文本框 30"/>
          <p:cNvSpPr txBox="1"/>
          <p:nvPr/>
        </p:nvSpPr>
        <p:spPr>
          <a:xfrm>
            <a:off x="2901950" y="5624195"/>
            <a:ext cx="19431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预聚合</a:t>
            </a:r>
            <a:r>
              <a:rPr lang="en-US" altLang="zh-CN" sz="1600"/>
              <a:t>+</a:t>
            </a:r>
            <a:r>
              <a:rPr lang="zh-CN" altLang="en-US" sz="1600"/>
              <a:t>窗口计算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03116"/>
            <a:ext cx="12192000" cy="64548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35" name="平行四边形 34"/>
          <p:cNvSpPr/>
          <p:nvPr/>
        </p:nvSpPr>
        <p:spPr>
          <a:xfrm rot="2519620">
            <a:off x="-525030" y="2715546"/>
            <a:ext cx="11316077" cy="2773640"/>
          </a:xfrm>
          <a:prstGeom prst="parallelogram">
            <a:avLst>
              <a:gd name="adj" fmla="val 11105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千锋教育LOGO集合-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955" y="490855"/>
            <a:ext cx="1646555" cy="770890"/>
          </a:xfrm>
          <a:prstGeom prst="rect">
            <a:avLst/>
          </a:prstGeom>
        </p:spPr>
      </p:pic>
      <p:sp>
        <p:nvSpPr>
          <p:cNvPr id="10" name="Design Key…"/>
          <p:cNvSpPr txBox="1"/>
          <p:nvPr/>
        </p:nvSpPr>
        <p:spPr>
          <a:xfrm>
            <a:off x="2955746" y="3476716"/>
            <a:ext cx="65" cy="25391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412750" hangingPunct="0">
              <a:lnSpc>
                <a:spcPct val="150000"/>
              </a:lnSpc>
              <a:defRPr sz="2200" b="0">
                <a:solidFill>
                  <a:srgbClr val="2C2E3C"/>
                </a:solidFill>
                <a:latin typeface="Quicksand Bold"/>
                <a:ea typeface="Quicksand Bold"/>
                <a:cs typeface="Quicksand Bold"/>
                <a:sym typeface="Quicksand Bold"/>
              </a:defRPr>
            </a:pPr>
            <a:endParaRPr sz="1100" kern="0" dirty="0">
              <a:solidFill>
                <a:schemeClr val="tx1"/>
              </a:solidFill>
              <a:latin typeface="仓耳玄三M W05" panose="02020400000000000000" pitchFamily="18" charset="-122"/>
              <a:ea typeface="仓耳玄三M W05" panose="02020400000000000000" pitchFamily="18" charset="-122"/>
              <a:sym typeface="Quicksand Regular"/>
            </a:endParaRPr>
          </a:p>
        </p:txBody>
      </p:sp>
      <p:sp>
        <p:nvSpPr>
          <p:cNvPr id="49" name="Costumer Gifts…"/>
          <p:cNvSpPr txBox="1"/>
          <p:nvPr/>
        </p:nvSpPr>
        <p:spPr>
          <a:xfrm>
            <a:off x="8815020" y="5380294"/>
            <a:ext cx="65" cy="21422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412750" hangingPunct="0">
              <a:lnSpc>
                <a:spcPct val="150000"/>
              </a:lnSpc>
              <a:defRPr sz="2200" b="0">
                <a:solidFill>
                  <a:srgbClr val="2C2E3C"/>
                </a:solidFill>
                <a:latin typeface="Quicksand Bold"/>
                <a:ea typeface="Quicksand Bold"/>
                <a:cs typeface="Quicksand Bold"/>
                <a:sym typeface="Quicksand Bold"/>
              </a:defRPr>
            </a:pPr>
            <a:endParaRPr sz="1100" kern="0" dirty="0">
              <a:solidFill>
                <a:schemeClr val="tx1"/>
              </a:solidFill>
              <a:latin typeface="仓耳玄三M W05" panose="02020400000000000000" pitchFamily="18" charset="-122"/>
              <a:ea typeface="仓耳玄三M W05" panose="02020400000000000000" pitchFamily="18" charset="-122"/>
              <a:sym typeface="Quicksand Regular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149969" y="1361395"/>
            <a:ext cx="8042031" cy="457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8587398" y="2195814"/>
            <a:ext cx="2499896" cy="908079"/>
            <a:chOff x="8587398" y="2195814"/>
            <a:chExt cx="2499896" cy="908079"/>
          </a:xfrm>
        </p:grpSpPr>
        <p:sp>
          <p:nvSpPr>
            <p:cNvPr id="5" name="TextBox 4"/>
            <p:cNvSpPr txBox="1"/>
            <p:nvPr/>
          </p:nvSpPr>
          <p:spPr>
            <a:xfrm>
              <a:off x="8587398" y="2195814"/>
              <a:ext cx="24998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</a:rPr>
                <a:t>课程目标</a:t>
              </a:r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643559" y="2765339"/>
              <a:ext cx="2060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smtClean="0">
                  <a:solidFill>
                    <a:schemeClr val="bg1"/>
                  </a:solidFill>
                  <a:latin typeface="等线 Light" pitchFamily="2" charset="-122"/>
                  <a:ea typeface="等线 Light" pitchFamily="2" charset="-122"/>
                </a:rPr>
                <a:t>COURSE</a:t>
              </a:r>
              <a:r>
                <a:rPr lang="en-US" altLang="zh-CN" sz="1600">
                  <a:solidFill>
                    <a:schemeClr val="bg1"/>
                  </a:solidFill>
                  <a:latin typeface="等线 Light" pitchFamily="2" charset="-122"/>
                  <a:ea typeface="等线 Light" pitchFamily="2" charset="-122"/>
                </a:rPr>
                <a:t> </a:t>
              </a:r>
              <a:r>
                <a:rPr lang="en-US" altLang="zh-CN" sz="1600" b="1" smtClean="0">
                  <a:solidFill>
                    <a:schemeClr val="bg1"/>
                  </a:solidFill>
                  <a:latin typeface="等线 Light" pitchFamily="2" charset="-122"/>
                  <a:ea typeface="等线 Light" pitchFamily="2" charset="-122"/>
                </a:rPr>
                <a:t>CONTENTS</a:t>
              </a:r>
              <a:endParaRPr lang="zh-CN" altLang="en-US" sz="1600" b="1" dirty="0">
                <a:solidFill>
                  <a:schemeClr val="bg1"/>
                </a:solidFill>
                <a:latin typeface="等线 Light" pitchFamily="2" charset="-122"/>
                <a:ea typeface="等线 Light" pitchFamily="2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168137" y="1580485"/>
            <a:ext cx="1753736" cy="533312"/>
            <a:chOff x="1313334" y="1791723"/>
            <a:chExt cx="1753736" cy="533312"/>
          </a:xfrm>
        </p:grpSpPr>
        <p:sp>
          <p:nvSpPr>
            <p:cNvPr id="2" name="Business Project…"/>
            <p:cNvSpPr txBox="1"/>
            <p:nvPr/>
          </p:nvSpPr>
          <p:spPr>
            <a:xfrm>
              <a:off x="1866920" y="1791723"/>
              <a:ext cx="1200150" cy="50736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2200" b="0">
                  <a:solidFill>
                    <a:srgbClr val="6A6E77"/>
                  </a:solidFill>
                  <a:latin typeface="Quicksand Regular"/>
                  <a:ea typeface="Quicksand Regular"/>
                  <a:cs typeface="Quicksand Regular"/>
                  <a:sym typeface="Quicksand Regular"/>
                </a:defRPr>
              </a:pPr>
              <a:r>
                <a:rPr lang="zh-CN" altLang="en-US" kern="0" smtClean="0">
                  <a:solidFill>
                    <a:srgbClr val="5D9FDB"/>
                  </a:solidFill>
                  <a:latin typeface="+mj-ea"/>
                  <a:ea typeface="+mj-ea"/>
                  <a:sym typeface="Quicksand Regular"/>
                </a:rPr>
                <a:t> 行业概述</a:t>
              </a:r>
              <a:endParaRPr kern="0" dirty="0">
                <a:solidFill>
                  <a:srgbClr val="5D9FDB"/>
                </a:solidFill>
                <a:latin typeface="+mj-ea"/>
                <a:ea typeface="+mj-ea"/>
                <a:sym typeface="Quicksand Regular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13334" y="1863370"/>
              <a:ext cx="7441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mtClean="0">
                  <a:solidFill>
                    <a:srgbClr val="5D9FDB"/>
                  </a:solidFill>
                  <a:latin typeface="华文宋体" pitchFamily="2" charset="-122"/>
                  <a:ea typeface="华文宋体" pitchFamily="2" charset="-122"/>
                </a:rPr>
                <a:t>01</a:t>
              </a:r>
              <a:endParaRPr lang="zh-CN" altLang="en-US" sz="2400">
                <a:solidFill>
                  <a:srgbClr val="5D9FDB"/>
                </a:solidFill>
                <a:latin typeface="华文宋体" pitchFamily="2" charset="-122"/>
                <a:ea typeface="华文宋体" pitchFamily="2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954423" y="2232027"/>
            <a:ext cx="1753736" cy="533312"/>
            <a:chOff x="1313334" y="1791723"/>
            <a:chExt cx="1753736" cy="533312"/>
          </a:xfrm>
        </p:grpSpPr>
        <p:sp>
          <p:nvSpPr>
            <p:cNvPr id="69" name="Business Project…"/>
            <p:cNvSpPr txBox="1"/>
            <p:nvPr/>
          </p:nvSpPr>
          <p:spPr>
            <a:xfrm>
              <a:off x="1866920" y="1791723"/>
              <a:ext cx="1200150" cy="50736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2200" b="0">
                  <a:solidFill>
                    <a:srgbClr val="6A6E77"/>
                  </a:solidFill>
                  <a:latin typeface="Quicksand Regular"/>
                  <a:ea typeface="Quicksand Regular"/>
                  <a:cs typeface="Quicksand Regular"/>
                  <a:sym typeface="Quicksand Regular"/>
                </a:defRPr>
              </a:pPr>
              <a:r>
                <a:rPr lang="zh-CN" altLang="en-US" kern="0" smtClean="0">
                  <a:solidFill>
                    <a:srgbClr val="5D9FDB"/>
                  </a:solidFill>
                  <a:latin typeface="+mj-ea"/>
                  <a:ea typeface="+mj-ea"/>
                  <a:sym typeface="Quicksand Regular"/>
                </a:rPr>
                <a:t> 项目概述</a:t>
              </a:r>
              <a:endParaRPr kern="0" dirty="0">
                <a:solidFill>
                  <a:srgbClr val="5D9FDB"/>
                </a:solidFill>
                <a:latin typeface="+mj-ea"/>
                <a:ea typeface="+mj-ea"/>
                <a:sym typeface="Quicksand Regular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13334" y="1863370"/>
              <a:ext cx="7441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mtClean="0">
                  <a:solidFill>
                    <a:srgbClr val="5D9FDB"/>
                  </a:solidFill>
                  <a:latin typeface="华文宋体" pitchFamily="2" charset="-122"/>
                  <a:ea typeface="华文宋体" pitchFamily="2" charset="-122"/>
                </a:rPr>
                <a:t>02</a:t>
              </a:r>
              <a:endParaRPr lang="zh-CN" altLang="en-US" sz="2400">
                <a:solidFill>
                  <a:srgbClr val="5D9FDB"/>
                </a:solidFill>
                <a:latin typeface="华文宋体" pitchFamily="2" charset="-122"/>
                <a:ea typeface="华文宋体" pitchFamily="2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2588694" y="2874275"/>
            <a:ext cx="2312536" cy="533312"/>
            <a:chOff x="1313334" y="1791723"/>
            <a:chExt cx="2312536" cy="533312"/>
          </a:xfrm>
        </p:grpSpPr>
        <p:sp>
          <p:nvSpPr>
            <p:cNvPr id="73" name="Business Project…"/>
            <p:cNvSpPr txBox="1"/>
            <p:nvPr/>
          </p:nvSpPr>
          <p:spPr>
            <a:xfrm>
              <a:off x="1866920" y="1791723"/>
              <a:ext cx="1758950" cy="50736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2200" b="0">
                  <a:solidFill>
                    <a:srgbClr val="6A6E77"/>
                  </a:solidFill>
                  <a:latin typeface="Quicksand Regular"/>
                  <a:ea typeface="Quicksand Regular"/>
                  <a:cs typeface="Quicksand Regular"/>
                  <a:sym typeface="Quicksand Regular"/>
                </a:defRPr>
              </a:pPr>
              <a:r>
                <a:rPr lang="zh-CN" altLang="en-US" kern="0" smtClean="0">
                  <a:solidFill>
                    <a:srgbClr val="5D9FDB"/>
                  </a:solidFill>
                  <a:latin typeface="+mj-ea"/>
                  <a:ea typeface="+mj-ea"/>
                  <a:sym typeface="Quicksand Regular"/>
                </a:rPr>
                <a:t> 平台技术架构</a:t>
              </a:r>
              <a:endParaRPr lang="zh-CN" altLang="en-US" kern="0" dirty="0" smtClean="0">
                <a:solidFill>
                  <a:srgbClr val="5D9FDB"/>
                </a:solidFill>
                <a:latin typeface="+mj-ea"/>
                <a:ea typeface="+mj-ea"/>
                <a:sym typeface="Quicksand Regular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313334" y="1863370"/>
              <a:ext cx="7441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mtClean="0">
                  <a:solidFill>
                    <a:srgbClr val="5D9FDB"/>
                  </a:solidFill>
                  <a:latin typeface="华文宋体" pitchFamily="2" charset="-122"/>
                  <a:ea typeface="华文宋体" pitchFamily="2" charset="-122"/>
                </a:rPr>
                <a:t>03</a:t>
              </a:r>
              <a:endParaRPr lang="zh-CN" altLang="en-US" sz="2400">
                <a:solidFill>
                  <a:srgbClr val="5D9FDB"/>
                </a:solidFill>
                <a:latin typeface="华文宋体" pitchFamily="2" charset="-122"/>
                <a:ea typeface="华文宋体" pitchFamily="2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3323846" y="3606605"/>
            <a:ext cx="1753736" cy="533312"/>
            <a:chOff x="1313334" y="1873003"/>
            <a:chExt cx="1753736" cy="533312"/>
          </a:xfrm>
        </p:grpSpPr>
        <p:sp>
          <p:nvSpPr>
            <p:cNvPr id="77" name="Business Project…"/>
            <p:cNvSpPr txBox="1"/>
            <p:nvPr/>
          </p:nvSpPr>
          <p:spPr>
            <a:xfrm>
              <a:off x="1866920" y="1873003"/>
              <a:ext cx="1200150" cy="50736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2200" b="0">
                  <a:solidFill>
                    <a:srgbClr val="6A6E77"/>
                  </a:solidFill>
                  <a:latin typeface="Quicksand Regular"/>
                  <a:ea typeface="Quicksand Regular"/>
                  <a:cs typeface="Quicksand Regular"/>
                  <a:sym typeface="Quicksand Regular"/>
                </a:defRPr>
              </a:pPr>
              <a:r>
                <a:rPr lang="zh-CN" altLang="en-US" kern="0" smtClean="0">
                  <a:solidFill>
                    <a:srgbClr val="5D9FDB"/>
                  </a:solidFill>
                  <a:latin typeface="+mj-ea"/>
                  <a:ea typeface="+mj-ea"/>
                  <a:sym typeface="Quicksand Regular"/>
                </a:rPr>
                <a:t> 数据构成</a:t>
              </a:r>
              <a:endParaRPr kern="0" dirty="0">
                <a:solidFill>
                  <a:srgbClr val="5D9FDB"/>
                </a:solidFill>
                <a:latin typeface="+mj-ea"/>
                <a:ea typeface="+mj-ea"/>
                <a:sym typeface="Quicksand Regular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313334" y="1944650"/>
              <a:ext cx="7441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mtClean="0">
                  <a:solidFill>
                    <a:srgbClr val="5D9FDB"/>
                  </a:solidFill>
                  <a:latin typeface="华文宋体" pitchFamily="2" charset="-122"/>
                  <a:ea typeface="华文宋体" pitchFamily="2" charset="-122"/>
                </a:rPr>
                <a:t>04</a:t>
              </a:r>
              <a:endParaRPr lang="zh-CN" altLang="en-US" sz="2400">
                <a:solidFill>
                  <a:srgbClr val="5D9FDB"/>
                </a:solidFill>
                <a:latin typeface="华文宋体" pitchFamily="2" charset="-122"/>
                <a:ea typeface="华文宋体" pitchFamily="2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4067767" y="4432569"/>
            <a:ext cx="1753736" cy="507365"/>
            <a:chOff x="1355879" y="2053978"/>
            <a:chExt cx="1753736" cy="507365"/>
          </a:xfrm>
        </p:grpSpPr>
        <p:sp>
          <p:nvSpPr>
            <p:cNvPr id="81" name="Business Project…"/>
            <p:cNvSpPr txBox="1"/>
            <p:nvPr/>
          </p:nvSpPr>
          <p:spPr>
            <a:xfrm>
              <a:off x="1909465" y="2053978"/>
              <a:ext cx="1200150" cy="50736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2200" b="0">
                  <a:solidFill>
                    <a:srgbClr val="6A6E77"/>
                  </a:solidFill>
                  <a:latin typeface="Quicksand Regular"/>
                  <a:ea typeface="Quicksand Regular"/>
                  <a:cs typeface="Quicksand Regular"/>
                  <a:sym typeface="Quicksand Regular"/>
                </a:defRPr>
              </a:pPr>
              <a:r>
                <a:rPr lang="zh-CN" altLang="en-US" kern="0" smtClean="0">
                  <a:solidFill>
                    <a:srgbClr val="5D9FDB"/>
                  </a:solidFill>
                  <a:latin typeface="+mj-ea"/>
                  <a:ea typeface="+mj-ea"/>
                  <a:sym typeface="Quicksand Regular"/>
                </a:rPr>
                <a:t> 实时场景</a:t>
              </a:r>
              <a:endParaRPr lang="zh-CN" altLang="en-US" kern="0" dirty="0" smtClean="0">
                <a:solidFill>
                  <a:srgbClr val="5D9FDB"/>
                </a:solidFill>
                <a:latin typeface="+mj-ea"/>
                <a:ea typeface="+mj-ea"/>
                <a:sym typeface="Quicksand Regular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355879" y="2099590"/>
              <a:ext cx="7441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mtClean="0">
                  <a:solidFill>
                    <a:srgbClr val="5D9FDB"/>
                  </a:solidFill>
                  <a:latin typeface="华文宋体" pitchFamily="2" charset="-122"/>
                  <a:ea typeface="华文宋体" pitchFamily="2" charset="-122"/>
                </a:rPr>
                <a:t>05</a:t>
              </a:r>
              <a:endParaRPr lang="zh-CN" altLang="en-US" sz="2400">
                <a:solidFill>
                  <a:srgbClr val="5D9FDB"/>
                </a:solidFill>
                <a:latin typeface="华文宋体" pitchFamily="2" charset="-122"/>
                <a:ea typeface="华文宋体" pitchFamily="2" charset="-122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5077530" y="5267394"/>
            <a:ext cx="1701031" cy="533312"/>
            <a:chOff x="1313334" y="1791723"/>
            <a:chExt cx="1701031" cy="533312"/>
          </a:xfrm>
        </p:grpSpPr>
        <p:sp>
          <p:nvSpPr>
            <p:cNvPr id="85" name="Business Project…"/>
            <p:cNvSpPr txBox="1"/>
            <p:nvPr/>
          </p:nvSpPr>
          <p:spPr>
            <a:xfrm>
              <a:off x="1866920" y="1791723"/>
              <a:ext cx="1147445" cy="46164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2200" b="0">
                  <a:solidFill>
                    <a:srgbClr val="2C2E3C"/>
                  </a:solidFill>
                  <a:latin typeface="Quicksand Bold"/>
                  <a:ea typeface="Quicksand Bold"/>
                  <a:cs typeface="Quicksand Bold"/>
                  <a:sym typeface="Quicksand Bold"/>
                </a:defRPr>
              </a:pPr>
              <a:r>
                <a:rPr lang="en-US" altLang="zh-CN" sz="2000" kern="0">
                  <a:ln w="11430"/>
                  <a:solidFill>
                    <a:srgbClr val="5D9FDB"/>
                  </a:solidFill>
                  <a:latin typeface="+mn-ea"/>
                  <a:sym typeface="Quicksand Bold"/>
                </a:rPr>
                <a:t> </a:t>
              </a:r>
              <a:r>
                <a:rPr lang="en-US" altLang="zh-CN" sz="2000" kern="0">
                  <a:ln w="11430"/>
                  <a:solidFill>
                    <a:srgbClr val="5D9FDB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Quicksand Bold"/>
                </a:rPr>
                <a:t>Flink</a:t>
              </a:r>
              <a:r>
                <a:rPr lang="zh-CN" altLang="en-US" sz="2000" kern="0">
                  <a:ln w="11430"/>
                  <a:solidFill>
                    <a:srgbClr val="5D9FDB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Quicksand Bold"/>
                </a:rPr>
                <a:t>概述</a:t>
              </a:r>
              <a:endParaRPr lang="zh-CN" altLang="en-US" sz="2000" kern="0" dirty="0">
                <a:ln w="11430"/>
                <a:solidFill>
                  <a:srgbClr val="5D9FD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Quicksand Bold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313334" y="1863370"/>
              <a:ext cx="7441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mtClean="0">
                  <a:solidFill>
                    <a:srgbClr val="5D9FDB"/>
                  </a:solidFill>
                  <a:latin typeface="华文宋体" pitchFamily="2" charset="-122"/>
                  <a:ea typeface="华文宋体" pitchFamily="2" charset="-122"/>
                </a:rPr>
                <a:t>06</a:t>
              </a:r>
              <a:endParaRPr lang="zh-CN" altLang="en-US" sz="2400">
                <a:solidFill>
                  <a:srgbClr val="5D9FDB"/>
                </a:solidFill>
                <a:latin typeface="华文宋体" pitchFamily="2" charset="-122"/>
                <a:ea typeface="华文宋体" pitchFamily="2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5779350" y="6056913"/>
            <a:ext cx="2851651" cy="533312"/>
            <a:chOff x="1313334" y="1791723"/>
            <a:chExt cx="2851651" cy="533312"/>
          </a:xfrm>
        </p:grpSpPr>
        <p:sp>
          <p:nvSpPr>
            <p:cNvPr id="89" name="Business Project…"/>
            <p:cNvSpPr txBox="1"/>
            <p:nvPr/>
          </p:nvSpPr>
          <p:spPr>
            <a:xfrm>
              <a:off x="1866920" y="1791723"/>
              <a:ext cx="2298065" cy="50736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2200" b="0">
                  <a:solidFill>
                    <a:srgbClr val="6A6E77"/>
                  </a:solidFill>
                  <a:latin typeface="Quicksand Regular"/>
                  <a:ea typeface="Quicksand Regular"/>
                  <a:cs typeface="Quicksand Regular"/>
                  <a:sym typeface="Quicksand Regular"/>
                </a:defRPr>
              </a:pPr>
              <a:r>
                <a:rPr lang="en-US" altLang="zh-CN" kern="0" smtClean="0">
                  <a:ln w="11430"/>
                  <a:solidFill>
                    <a:srgbClr val="5D9FDB"/>
                  </a:solidFill>
                  <a:latin typeface="+mj-ea"/>
                  <a:ea typeface="+mj-ea"/>
                  <a:sym typeface="Quicksand Regular"/>
                </a:rPr>
                <a:t>Flink</a:t>
              </a:r>
              <a:r>
                <a:rPr lang="zh-CN" altLang="en-US" kern="0" smtClean="0">
                  <a:ln w="11430"/>
                  <a:solidFill>
                    <a:srgbClr val="5D9FDB"/>
                  </a:solidFill>
                  <a:latin typeface="+mj-ea"/>
                  <a:ea typeface="+mj-ea"/>
                  <a:sym typeface="Quicksand Regular"/>
                </a:rPr>
                <a:t>实时数据处理</a:t>
              </a:r>
              <a:endParaRPr lang="zh-CN" altLang="en-US" kern="0" dirty="0">
                <a:ln w="11430"/>
                <a:solidFill>
                  <a:srgbClr val="5D9FDB"/>
                </a:solidFill>
                <a:latin typeface="+mj-ea"/>
                <a:ea typeface="+mj-ea"/>
                <a:sym typeface="Quicksand Regular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313334" y="1863370"/>
              <a:ext cx="7441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mtClean="0">
                  <a:solidFill>
                    <a:srgbClr val="5D9FDB"/>
                  </a:solidFill>
                  <a:latin typeface="华文宋体" pitchFamily="2" charset="-122"/>
                  <a:ea typeface="华文宋体" pitchFamily="2" charset="-122"/>
                </a:rPr>
                <a:t>07</a:t>
              </a:r>
              <a:endParaRPr lang="zh-CN" altLang="en-US" sz="2400">
                <a:solidFill>
                  <a:srgbClr val="5D9FDB"/>
                </a:solidFill>
                <a:latin typeface="华文宋体" pitchFamily="2" charset="-122"/>
                <a:ea typeface="华文宋体" pitchFamily="2" charset="-122"/>
              </a:endParaRPr>
            </a:p>
          </p:txBody>
        </p:sp>
      </p:grpSp>
      <p:sp>
        <p:nvSpPr>
          <p:cNvPr id="97" name="云形 96"/>
          <p:cNvSpPr/>
          <p:nvPr/>
        </p:nvSpPr>
        <p:spPr>
          <a:xfrm>
            <a:off x="782955" y="3783988"/>
            <a:ext cx="495830" cy="153772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云形 97"/>
          <p:cNvSpPr/>
          <p:nvPr/>
        </p:nvSpPr>
        <p:spPr>
          <a:xfrm>
            <a:off x="1202261" y="5230908"/>
            <a:ext cx="977224" cy="569503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03116"/>
            <a:ext cx="12192000" cy="945931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pic>
        <p:nvPicPr>
          <p:cNvPr id="6" name="图片 5" descr="千锋教育LOGO集合-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0155" y="490855"/>
            <a:ext cx="1646555" cy="7708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3525" y="615315"/>
            <a:ext cx="4581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chemeClr val="bg1"/>
                </a:solidFill>
              </a:rPr>
              <a:t>第七章 </a:t>
            </a:r>
            <a:r>
              <a:rPr lang="en-US" altLang="zh-CN" sz="2800" b="1" smtClean="0">
                <a:solidFill>
                  <a:schemeClr val="bg1"/>
                </a:solidFill>
              </a:rPr>
              <a:t>Flink</a:t>
            </a:r>
            <a:r>
              <a:rPr lang="zh-CN" altLang="en-US" sz="2800" b="1" smtClean="0">
                <a:solidFill>
                  <a:schemeClr val="bg1"/>
                </a:solidFill>
              </a:rPr>
              <a:t>实时数据处理</a:t>
            </a:r>
            <a:endParaRPr lang="zh-CN" alt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1477645"/>
            <a:ext cx="3162300" cy="386080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7.6.4 </a:t>
            </a:r>
            <a:r>
              <a:rPr lang="zh-CN" altLang="en-US" smtClean="0"/>
              <a:t>节 数据流聚合示例</a:t>
            </a:r>
            <a:endParaRPr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5126990" y="2208530"/>
            <a:ext cx="6457315" cy="25844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//</a:t>
            </a:r>
            <a:r>
              <a:rPr lang="zh-CN" altLang="en-US"/>
              <a:t>订单明细数据流</a:t>
            </a:r>
            <a:endParaRPr lang="zh-CN" altLang="en-US"/>
          </a:p>
          <a:p>
            <a:r>
              <a:rPr lang="zh-CN" altLang="en-US"/>
              <a:t>val statisDStream:DataStream[OrderWideCustomerStatisData] = orderWideDStream.keyBy(</a:t>
            </a:r>
            <a:endParaRPr lang="zh-CN" altLang="en-US"/>
          </a:p>
          <a:p>
            <a:r>
              <a:rPr lang="zh-CN" altLang="en-US"/>
              <a:t>        (wide:OrderWideData) =&gt; {</a:t>
            </a:r>
            <a:endParaRPr lang="zh-CN" altLang="en-US"/>
          </a:p>
          <a:p>
            <a:r>
              <a:rPr lang="zh-CN" altLang="en-US"/>
              <a:t>          OrderWideAggDimData(wide.productType, wide.toursimType)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)</a:t>
            </a:r>
            <a:endParaRPr lang="zh-CN" altLang="en-US"/>
          </a:p>
          <a:p>
            <a:r>
              <a:rPr lang="zh-CN" altLang="en-US"/>
              <a:t> .process(new OrderCustomerStatisKeyedProcessFun(maxCount, maxInterval))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831850" y="2158365"/>
            <a:ext cx="1664335" cy="4375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keyBy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2357755" y="5574030"/>
            <a:ext cx="3933190" cy="4375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OrderCustomerStatisKeyedProcessFun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832485" y="3841115"/>
            <a:ext cx="1664335" cy="4375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process</a:t>
            </a:r>
            <a:endParaRPr lang="en-US" altLang="zh-CN"/>
          </a:p>
        </p:txBody>
      </p:sp>
      <p:cxnSp>
        <p:nvCxnSpPr>
          <p:cNvPr id="25" name="直接箭头连接符 24"/>
          <p:cNvCxnSpPr>
            <a:stCxn id="12" idx="2"/>
            <a:endCxn id="24" idx="0"/>
          </p:cNvCxnSpPr>
          <p:nvPr/>
        </p:nvCxnSpPr>
        <p:spPr>
          <a:xfrm>
            <a:off x="1664335" y="2595880"/>
            <a:ext cx="635" cy="1245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273108" y="2208530"/>
            <a:ext cx="12007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数据分组</a:t>
            </a:r>
            <a:endParaRPr lang="zh-CN" altLang="en-US" sz="1600"/>
          </a:p>
        </p:txBody>
      </p:sp>
      <p:sp>
        <p:nvSpPr>
          <p:cNvPr id="31" name="文本框 30"/>
          <p:cNvSpPr txBox="1"/>
          <p:nvPr/>
        </p:nvSpPr>
        <p:spPr>
          <a:xfrm>
            <a:off x="2902585" y="3891280"/>
            <a:ext cx="19431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自定义处理过程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6943725" y="5674360"/>
            <a:ext cx="22815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自定义处理过程实现</a:t>
            </a:r>
            <a:endParaRPr lang="zh-CN" altLang="en-US" sz="1600"/>
          </a:p>
        </p:txBody>
      </p:sp>
      <p:sp>
        <p:nvSpPr>
          <p:cNvPr id="8" name="圆角矩形 7"/>
          <p:cNvSpPr/>
          <p:nvPr/>
        </p:nvSpPr>
        <p:spPr>
          <a:xfrm>
            <a:off x="3395980" y="6174105"/>
            <a:ext cx="2330450" cy="4375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KeyedProcessFunction</a:t>
            </a:r>
            <a:endParaRPr lang="en-US" altLang="zh-CN"/>
          </a:p>
        </p:txBody>
      </p:sp>
      <p:cxnSp>
        <p:nvCxnSpPr>
          <p:cNvPr id="10" name="肘形连接符 9"/>
          <p:cNvCxnSpPr>
            <a:stCxn id="24" idx="2"/>
            <a:endCxn id="21" idx="1"/>
          </p:cNvCxnSpPr>
          <p:nvPr/>
        </p:nvCxnSpPr>
        <p:spPr>
          <a:xfrm rot="5400000" flipV="1">
            <a:off x="1254125" y="4688840"/>
            <a:ext cx="1514475" cy="6927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21" idx="3"/>
            <a:endCxn id="8" idx="3"/>
          </p:cNvCxnSpPr>
          <p:nvPr/>
        </p:nvCxnSpPr>
        <p:spPr>
          <a:xfrm flipH="1">
            <a:off x="5726430" y="5793105"/>
            <a:ext cx="564515" cy="600075"/>
          </a:xfrm>
          <a:prstGeom prst="bentConnector3">
            <a:avLst>
              <a:gd name="adj1" fmla="val -421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03116"/>
            <a:ext cx="12192000" cy="945931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pic>
        <p:nvPicPr>
          <p:cNvPr id="6" name="图片 5" descr="千锋教育LOGO集合-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0155" y="490855"/>
            <a:ext cx="1646555" cy="7708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3525" y="615315"/>
            <a:ext cx="4581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chemeClr val="bg1"/>
                </a:solidFill>
              </a:rPr>
              <a:t>第七章 </a:t>
            </a:r>
            <a:r>
              <a:rPr lang="en-US" altLang="zh-CN" sz="2800" b="1" smtClean="0">
                <a:solidFill>
                  <a:schemeClr val="bg1"/>
                </a:solidFill>
              </a:rPr>
              <a:t>Flink</a:t>
            </a:r>
            <a:r>
              <a:rPr lang="zh-CN" altLang="en-US" sz="2800" b="1" smtClean="0">
                <a:solidFill>
                  <a:schemeClr val="bg1"/>
                </a:solidFill>
              </a:rPr>
              <a:t>实时数据处理</a:t>
            </a:r>
            <a:endParaRPr lang="zh-CN" alt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2" y="1477936"/>
            <a:ext cx="2429512" cy="386033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7.7 </a:t>
            </a:r>
            <a:r>
              <a:rPr lang="zh-CN" altLang="en-US" smtClean="0"/>
              <a:t>节 实时数据采集</a:t>
            </a:r>
            <a:endParaRPr lang="en-US" altLang="zh-CN" dirty="0" smtClean="0"/>
          </a:p>
        </p:txBody>
      </p:sp>
      <p:sp>
        <p:nvSpPr>
          <p:cNvPr id="11" name="圆角矩形 10"/>
          <p:cNvSpPr/>
          <p:nvPr/>
        </p:nvSpPr>
        <p:spPr>
          <a:xfrm>
            <a:off x="513080" y="2289810"/>
            <a:ext cx="1402715" cy="6102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微服务</a:t>
            </a:r>
            <a:endParaRPr lang="zh-CN" altLang="en-US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直接箭头连接符 9"/>
          <p:cNvCxnSpPr>
            <a:stCxn id="11" idx="3"/>
            <a:endCxn id="2" idx="0"/>
          </p:cNvCxnSpPr>
          <p:nvPr/>
        </p:nvCxnSpPr>
        <p:spPr>
          <a:xfrm>
            <a:off x="1915795" y="2595245"/>
            <a:ext cx="1471930" cy="743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2685415" y="3338830"/>
            <a:ext cx="1404000" cy="61150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Kafka</a:t>
            </a:r>
            <a:r>
              <a:rPr lang="zh-CN" altLang="en-US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集群</a:t>
            </a:r>
            <a:endParaRPr lang="zh-CN" altLang="en-US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13715" y="4389120"/>
            <a:ext cx="1404000" cy="61150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Flink</a:t>
            </a:r>
            <a:endParaRPr lang="en-US" altLang="zh-CN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685415" y="5439410"/>
            <a:ext cx="1404000" cy="61150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HDFS</a:t>
            </a:r>
            <a:endParaRPr lang="en-US" altLang="zh-CN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直接箭头连接符 19"/>
          <p:cNvCxnSpPr>
            <a:stCxn id="2" idx="2"/>
            <a:endCxn id="12" idx="3"/>
          </p:cNvCxnSpPr>
          <p:nvPr/>
        </p:nvCxnSpPr>
        <p:spPr>
          <a:xfrm flipH="1">
            <a:off x="1917700" y="3950335"/>
            <a:ext cx="1470025" cy="744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6" idx="0"/>
          </p:cNvCxnSpPr>
          <p:nvPr/>
        </p:nvCxnSpPr>
        <p:spPr>
          <a:xfrm>
            <a:off x="1934210" y="4695190"/>
            <a:ext cx="1453515" cy="744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431790" y="1595755"/>
            <a:ext cx="5701030" cy="501586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txBody>
          <a:bodyPr wrap="square" rtlCol="0">
            <a:spAutoFit/>
          </a:bodyPr>
          <a:p>
            <a:r>
              <a:rPr lang="zh-CN" altLang="en-US" sz="1600"/>
              <a:t>//落地策略</a:t>
            </a:r>
            <a:endParaRPr lang="zh-CN" altLang="en-US" sz="1600"/>
          </a:p>
          <a:p>
            <a:r>
              <a:rPr lang="zh-CN" altLang="en-US" sz="1600"/>
              <a:t>val rollingPolicy :DefaultRollingPolicy[String,String] = DefaultRollingPolicy.create()</a:t>
            </a:r>
            <a:endParaRPr lang="zh-CN" altLang="en-US" sz="1600"/>
          </a:p>
          <a:p>
            <a:r>
              <a:rPr lang="zh-CN" altLang="en-US" sz="1600"/>
              <a:t>        .withRolloverInterval(rolloverInl)</a:t>
            </a:r>
            <a:endParaRPr lang="zh-CN" altLang="en-US" sz="1600"/>
          </a:p>
          <a:p>
            <a:r>
              <a:rPr lang="zh-CN" altLang="en-US" sz="1600"/>
              <a:t>        .withInactivityInterval(inactivityInl)</a:t>
            </a:r>
            <a:endParaRPr lang="zh-CN" altLang="en-US" sz="1600"/>
          </a:p>
          <a:p>
            <a:r>
              <a:rPr lang="zh-CN" altLang="en-US" sz="1600"/>
              <a:t>        .withMaxPartSize(maxPartSize)</a:t>
            </a:r>
            <a:endParaRPr lang="zh-CN" altLang="en-US" sz="1600"/>
          </a:p>
          <a:p>
            <a:r>
              <a:rPr lang="zh-CN" altLang="en-US" sz="1600"/>
              <a:t>        .build()</a:t>
            </a:r>
            <a:endParaRPr lang="zh-CN" altLang="en-US" sz="1600"/>
          </a:p>
          <a:p>
            <a:r>
              <a:rPr lang="zh-CN" altLang="en-US" sz="1600"/>
              <a:t>//数据分桶分配器</a:t>
            </a:r>
            <a:endParaRPr lang="zh-CN" altLang="en-US" sz="1600"/>
          </a:p>
          <a:p>
            <a:r>
              <a:rPr lang="zh-CN" altLang="en-US" sz="1600"/>
              <a:t>val bucketAssigner :BucketAssigner[String,String] = new DateTimeBucketAssigner(QRealTimeConstant.FORMATTER_YYYYMMDDHH)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//输出sink</a:t>
            </a:r>
            <a:endParaRPr lang="zh-CN" altLang="en-US" sz="1600"/>
          </a:p>
          <a:p>
            <a:r>
              <a:rPr lang="zh-CN" altLang="en-US" sz="1600"/>
              <a:t>val hdfsSink: StreamingFileSink[String] = StreamingFileSink</a:t>
            </a:r>
            <a:endParaRPr lang="zh-CN" altLang="en-US" sz="1600"/>
          </a:p>
          <a:p>
            <a:r>
              <a:rPr lang="zh-CN" altLang="en-US" sz="1600"/>
              <a:t>        .forRowFormat(outputPath, new SimpleStringEncoder[String]("UTF-8"))</a:t>
            </a:r>
            <a:endParaRPr lang="zh-CN" altLang="en-US" sz="1600"/>
          </a:p>
          <a:p>
            <a:r>
              <a:rPr lang="zh-CN" altLang="en-US" sz="1600"/>
              <a:t>        .withBucketAssigner(bucketAssigner)</a:t>
            </a:r>
            <a:endParaRPr lang="zh-CN" altLang="en-US" sz="1600"/>
          </a:p>
          <a:p>
            <a:r>
              <a:rPr lang="zh-CN" altLang="en-US" sz="1600"/>
              <a:t>        .withRollingPolicy(rollingPolicy)</a:t>
            </a:r>
            <a:endParaRPr lang="zh-CN" altLang="en-US" sz="1600"/>
          </a:p>
          <a:p>
            <a:r>
              <a:rPr lang="zh-CN" altLang="en-US" sz="1600"/>
              <a:t>        .withBucketCheckInterval(bucketCheckInl)</a:t>
            </a:r>
            <a:endParaRPr lang="zh-CN" altLang="en-US" sz="1600"/>
          </a:p>
          <a:p>
            <a:r>
              <a:rPr lang="zh-CN" altLang="en-US" sz="1600"/>
              <a:t>        .build()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1517015" y="548640"/>
            <a:ext cx="9157335" cy="5928995"/>
          </a:xfrm>
          <a:custGeom>
            <a:avLst/>
            <a:gdLst>
              <a:gd name="connsiteX0" fmla="*/ 0 w 7191"/>
              <a:gd name="connsiteY0" fmla="*/ 9 h 8209"/>
              <a:gd name="connsiteX1" fmla="*/ 5471 w 7191"/>
              <a:gd name="connsiteY1" fmla="*/ 0 h 8209"/>
              <a:gd name="connsiteX2" fmla="*/ 7191 w 7191"/>
              <a:gd name="connsiteY2" fmla="*/ 1920 h 8209"/>
              <a:gd name="connsiteX3" fmla="*/ 7174 w 7191"/>
              <a:gd name="connsiteY3" fmla="*/ 8209 h 8209"/>
              <a:gd name="connsiteX4" fmla="*/ 0 w 7191"/>
              <a:gd name="connsiteY4" fmla="*/ 8209 h 8209"/>
              <a:gd name="connsiteX5" fmla="*/ 0 w 7191"/>
              <a:gd name="connsiteY5" fmla="*/ 9 h 8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91" h="8209">
                <a:moveTo>
                  <a:pt x="0" y="9"/>
                </a:moveTo>
                <a:lnTo>
                  <a:pt x="5471" y="0"/>
                </a:lnTo>
                <a:lnTo>
                  <a:pt x="7191" y="1920"/>
                </a:lnTo>
                <a:lnTo>
                  <a:pt x="7174" y="8209"/>
                </a:lnTo>
                <a:lnTo>
                  <a:pt x="0" y="8209"/>
                </a:lnTo>
                <a:lnTo>
                  <a:pt x="0" y="9"/>
                </a:lnTo>
                <a:close/>
              </a:path>
            </a:pathLst>
          </a:custGeom>
          <a:gradFill>
            <a:gsLst>
              <a:gs pos="19000">
                <a:srgbClr val="A0C8EF"/>
              </a:gs>
              <a:gs pos="100000">
                <a:srgbClr val="4175C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012315" y="2062480"/>
            <a:ext cx="8193405" cy="18472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8"/>
          <p:cNvSpPr txBox="1"/>
          <p:nvPr/>
        </p:nvSpPr>
        <p:spPr>
          <a:xfrm>
            <a:off x="2496185" y="2526030"/>
            <a:ext cx="72263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4478C6"/>
                </a:solidFill>
              </a:rPr>
              <a:t>从平凡到卓越</a:t>
            </a:r>
            <a:endParaRPr lang="zh-CN" altLang="en-US" sz="3200" b="1" dirty="0">
              <a:solidFill>
                <a:srgbClr val="4478C6"/>
              </a:solidFill>
            </a:endParaRPr>
          </a:p>
          <a:p>
            <a:pPr algn="ctr"/>
            <a:r>
              <a:rPr lang="zh-CN" altLang="en-US" sz="3200" b="1" dirty="0">
                <a:solidFill>
                  <a:srgbClr val="4478C6"/>
                </a:solidFill>
              </a:rPr>
              <a:t>为梦想而拼搏</a:t>
            </a:r>
            <a:endParaRPr lang="zh-CN" altLang="en-US" sz="3200" b="1" dirty="0">
              <a:solidFill>
                <a:srgbClr val="4478C6"/>
              </a:solidFill>
            </a:endParaRPr>
          </a:p>
        </p:txBody>
      </p:sp>
      <p:pic>
        <p:nvPicPr>
          <p:cNvPr id="7" name="图片 6" descr="千锋教育LOGO集合-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4465" y="4026535"/>
            <a:ext cx="3801745" cy="1778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782955" y="2240941"/>
            <a:ext cx="4950070" cy="41551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696720" y="3028950"/>
            <a:ext cx="1221740" cy="5130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3393440" y="3542030"/>
            <a:ext cx="1221740" cy="5130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403116"/>
            <a:ext cx="12192000" cy="945931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4805" y="615315"/>
            <a:ext cx="3684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第一</a:t>
            </a:r>
            <a:r>
              <a:rPr lang="zh-CN" altLang="en-US" sz="2800" b="1" smtClean="0">
                <a:solidFill>
                  <a:schemeClr val="bg1"/>
                </a:solidFill>
              </a:rPr>
              <a:t>章 旅游行业概述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图片 5" descr="千锋教育LOGO集合-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3480" y="578485"/>
            <a:ext cx="1646555" cy="77089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39035" y="1708150"/>
            <a:ext cx="1351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旅游行业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79825" y="3614420"/>
            <a:ext cx="649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飞猪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967865" y="3112770"/>
            <a:ext cx="950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去哪儿</a:t>
            </a:r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733415" y="4806315"/>
            <a:ext cx="6048375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用户交易订单不会高频率呈现，但会集中于个别时间节点(如公共假期、周末、寒暑假等)</a:t>
            </a:r>
            <a:endParaRPr lang="zh-CN" altLang="en-US" sz="1600"/>
          </a:p>
          <a:p>
            <a:r>
              <a:rPr lang="zh-CN" altLang="en-US" sz="1600"/>
              <a:t>旅游行业作为综合性产业覆盖了：住宿、餐饮、购物、交通等其他相关行业，多元化结合</a:t>
            </a:r>
            <a:endParaRPr lang="zh-CN" altLang="en-US" sz="1600"/>
          </a:p>
          <a:p>
            <a:r>
              <a:rPr lang="zh-CN" altLang="en-US" sz="1600"/>
              <a:t>用户交互信息数量巨大，而且会涉及其他社交类APP的使用。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29" name="下箭头标注 28"/>
          <p:cNvSpPr/>
          <p:nvPr/>
        </p:nvSpPr>
        <p:spPr>
          <a:xfrm>
            <a:off x="10163223" y="3982477"/>
            <a:ext cx="1239715" cy="717951"/>
          </a:xfrm>
          <a:prstGeom prst="downArrowCallout">
            <a:avLst>
              <a:gd name="adj1" fmla="val 25000"/>
              <a:gd name="adj2" fmla="val 25000"/>
              <a:gd name="adj3" fmla="val 33572"/>
              <a:gd name="adj4" fmla="val 649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>
                <a:solidFill>
                  <a:srgbClr val="FF0000"/>
                </a:solidFill>
              </a:rPr>
              <a:t>行业特征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-1" y="1477936"/>
            <a:ext cx="1967682" cy="386033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1.1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节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行业数据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185920" y="2465070"/>
            <a:ext cx="1221740" cy="5130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TextBox 15"/>
          <p:cNvSpPr txBox="1"/>
          <p:nvPr/>
        </p:nvSpPr>
        <p:spPr>
          <a:xfrm>
            <a:off x="4457065" y="2537460"/>
            <a:ext cx="950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途牛</a:t>
            </a:r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805180" y="2358390"/>
            <a:ext cx="1221740" cy="5130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TextBox 1"/>
          <p:cNvSpPr txBox="1"/>
          <p:nvPr/>
        </p:nvSpPr>
        <p:spPr>
          <a:xfrm>
            <a:off x="1091565" y="2430780"/>
            <a:ext cx="649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携程</a:t>
            </a:r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1967865" y="4293235"/>
            <a:ext cx="1221740" cy="5130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TextBox 1"/>
          <p:cNvSpPr txBox="1"/>
          <p:nvPr/>
        </p:nvSpPr>
        <p:spPr>
          <a:xfrm>
            <a:off x="2111375" y="4365625"/>
            <a:ext cx="934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马蜂窝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805180" y="3648075"/>
            <a:ext cx="678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亿万</a:t>
            </a:r>
            <a:endParaRPr lang="zh-CN" altLang="en-US"/>
          </a:p>
          <a:p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348105" y="5225415"/>
            <a:ext cx="678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千万</a:t>
            </a:r>
            <a:endParaRPr lang="zh-CN" altLang="en-US"/>
          </a:p>
          <a:p>
            <a:r>
              <a:rPr lang="zh-CN" altLang="en-US"/>
              <a:t>日活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679825" y="4438015"/>
            <a:ext cx="202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流量高峰百亿消息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507105" y="5226050"/>
            <a:ext cx="6788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每日</a:t>
            </a:r>
            <a:endParaRPr lang="zh-CN" altLang="en-US"/>
          </a:p>
          <a:p>
            <a:r>
              <a:rPr lang="en-US" altLang="zh-CN"/>
              <a:t>TP</a:t>
            </a:r>
            <a:r>
              <a:rPr lang="zh-CN" altLang="en-US"/>
              <a:t>级</a:t>
            </a:r>
            <a:endParaRPr lang="zh-CN" altLang="en-US"/>
          </a:p>
          <a:p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001010" y="2537460"/>
            <a:ext cx="678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万台集群</a:t>
            </a:r>
            <a:endParaRPr lang="zh-CN" altLang="en-US"/>
          </a:p>
        </p:txBody>
      </p:sp>
      <p:pic>
        <p:nvPicPr>
          <p:cNvPr id="43" name="图片 42" descr="he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535" y="1937385"/>
            <a:ext cx="5905500" cy="1845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782955" y="2240941"/>
            <a:ext cx="4950070" cy="41551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03116"/>
            <a:ext cx="12192000" cy="945931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4805" y="615315"/>
            <a:ext cx="3684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第一</a:t>
            </a:r>
            <a:r>
              <a:rPr lang="zh-CN" altLang="en-US" sz="2800" b="1" smtClean="0">
                <a:solidFill>
                  <a:schemeClr val="bg1"/>
                </a:solidFill>
              </a:rPr>
              <a:t>章 旅游行业概述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图片 5" descr="千锋教育LOGO集合-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3480" y="578485"/>
            <a:ext cx="1646555" cy="77089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-1" y="1477936"/>
            <a:ext cx="1967682" cy="386033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1.1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节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行业数据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3" name="图片 12" descr="travel_user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595" y="1863725"/>
            <a:ext cx="6115050" cy="42005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44805" y="2240915"/>
            <a:ext cx="4617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用户数量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用户：亿级。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活跃用户：千万级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4805" y="4496435"/>
            <a:ext cx="46177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集群规模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Job数: 30W+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Hadoop集群：2000+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消息规模：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Topic 1300+、增量 100T+ PD、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Avg 200K TPS、Max 900K TPS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4805" y="3368675"/>
            <a:ext cx="4617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数据数量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日均数据量大约为TB级别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03116"/>
            <a:ext cx="12192000" cy="945931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5969" y="615172"/>
            <a:ext cx="3311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第二</a:t>
            </a:r>
            <a:r>
              <a:rPr lang="zh-CN" altLang="en-US" sz="2800" b="1" smtClean="0">
                <a:solidFill>
                  <a:schemeClr val="bg1"/>
                </a:solidFill>
              </a:rPr>
              <a:t>章 项目概述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图片 5" descr="千锋教育LOGO集合-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49510" y="490855"/>
            <a:ext cx="1646555" cy="77089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477645"/>
            <a:ext cx="2677160" cy="386080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2.1 </a:t>
            </a:r>
            <a:r>
              <a:rPr lang="zh-CN" altLang="en-US" smtClean="0"/>
              <a:t>平台业务介绍</a:t>
            </a:r>
            <a:endParaRPr lang="zh-CN" altLang="en-US" smtClean="0"/>
          </a:p>
        </p:txBody>
      </p:sp>
      <p:cxnSp>
        <p:nvCxnSpPr>
          <p:cNvPr id="3" name="直接连接符 2"/>
          <p:cNvCxnSpPr/>
          <p:nvPr/>
        </p:nvCxnSpPr>
        <p:spPr>
          <a:xfrm>
            <a:off x="1048074" y="6022730"/>
            <a:ext cx="1016480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5001260" y="2764155"/>
            <a:ext cx="1795145" cy="19373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平台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583690" y="4228465"/>
            <a:ext cx="1931035" cy="7854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用户画像</a:t>
            </a:r>
            <a:r>
              <a:rPr lang="en-US" altLang="zh-CN" sz="1600"/>
              <a:t>&amp;</a:t>
            </a:r>
            <a:endParaRPr lang="en-US" altLang="zh-CN" sz="1600"/>
          </a:p>
          <a:p>
            <a:pPr algn="ctr"/>
            <a:r>
              <a:rPr lang="zh-CN" altLang="en-US" sz="1600"/>
              <a:t>用户群体画像</a:t>
            </a:r>
            <a:endParaRPr lang="zh-CN" altLang="en-US" sz="1600"/>
          </a:p>
        </p:txBody>
      </p:sp>
      <p:sp>
        <p:nvSpPr>
          <p:cNvPr id="12" name="圆角矩形 11"/>
          <p:cNvSpPr/>
          <p:nvPr/>
        </p:nvSpPr>
        <p:spPr>
          <a:xfrm>
            <a:off x="1508125" y="2567305"/>
            <a:ext cx="1931035" cy="7854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核心业务&amp;用户行为日志&amp;访问日志</a:t>
            </a:r>
            <a:endParaRPr lang="zh-CN" altLang="en-US" sz="1600"/>
          </a:p>
        </p:txBody>
      </p:sp>
      <p:sp>
        <p:nvSpPr>
          <p:cNvPr id="13" name="圆角矩形 12"/>
          <p:cNvSpPr/>
          <p:nvPr/>
        </p:nvSpPr>
        <p:spPr>
          <a:xfrm>
            <a:off x="8282940" y="2567305"/>
            <a:ext cx="1931035" cy="7854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数据通道</a:t>
            </a:r>
            <a:endParaRPr lang="zh-CN" altLang="en-US" sz="1600"/>
          </a:p>
        </p:txBody>
      </p:sp>
      <p:sp>
        <p:nvSpPr>
          <p:cNvPr id="14" name="圆角矩形 13"/>
          <p:cNvSpPr/>
          <p:nvPr/>
        </p:nvSpPr>
        <p:spPr>
          <a:xfrm>
            <a:off x="8282940" y="4228465"/>
            <a:ext cx="1931035" cy="7854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平台运维</a:t>
            </a:r>
            <a:endParaRPr lang="zh-CN" altLang="en-US" sz="1600"/>
          </a:p>
        </p:txBody>
      </p:sp>
      <p:sp>
        <p:nvSpPr>
          <p:cNvPr id="15" name="右箭头 14"/>
          <p:cNvSpPr/>
          <p:nvPr/>
        </p:nvSpPr>
        <p:spPr>
          <a:xfrm>
            <a:off x="7182485" y="3551555"/>
            <a:ext cx="769620" cy="362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10800000">
            <a:off x="3796030" y="3551555"/>
            <a:ext cx="769620" cy="362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03116"/>
            <a:ext cx="12192000" cy="945931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939" y="615172"/>
            <a:ext cx="3311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第二</a:t>
            </a:r>
            <a:r>
              <a:rPr lang="zh-CN" altLang="en-US" sz="2800" b="1" smtClean="0">
                <a:solidFill>
                  <a:schemeClr val="bg1"/>
                </a:solidFill>
              </a:rPr>
              <a:t>章 </a:t>
            </a:r>
            <a:r>
              <a:rPr lang="zh-CN" altLang="en-US" sz="2800" b="1" smtClean="0">
                <a:solidFill>
                  <a:schemeClr val="bg1"/>
                </a:solidFill>
                <a:sym typeface="+mn-ea"/>
              </a:rPr>
              <a:t>项目概述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图片 5" descr="千锋教育LOGO集合-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2055" y="578485"/>
            <a:ext cx="1646555" cy="77089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477645"/>
            <a:ext cx="2677160" cy="386080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2.2 </a:t>
            </a:r>
            <a:r>
              <a:rPr lang="zh-CN" altLang="en-US" smtClean="0"/>
              <a:t>系统</a:t>
            </a:r>
            <a:r>
              <a:rPr lang="zh-CN" smtClean="0"/>
              <a:t>功能</a:t>
            </a:r>
            <a:endParaRPr lang="zh-CN" smtClean="0"/>
          </a:p>
        </p:txBody>
      </p:sp>
      <p:cxnSp>
        <p:nvCxnSpPr>
          <p:cNvPr id="3" name="直接连接符 2"/>
          <p:cNvCxnSpPr/>
          <p:nvPr/>
        </p:nvCxnSpPr>
        <p:spPr>
          <a:xfrm>
            <a:off x="1048074" y="6022730"/>
            <a:ext cx="1016480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2835910" y="2497455"/>
          <a:ext cx="8377555" cy="2380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475"/>
                <a:gridCol w="6609080"/>
              </a:tblGrid>
              <a:tr h="451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核心业务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基于核心业务数据(包括旅游订单、酒店住宿、车票业务)的相关实时计算指标、实时展示</a:t>
                      </a:r>
                      <a:endParaRPr lang="zh-CN" altLang="en-US"/>
                    </a:p>
                  </a:txBody>
                  <a:tcPr/>
                </a:tc>
              </a:tr>
              <a:tr h="5645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用户行为日志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基于产品设计的各种用户行为埋点数据的相关实时计算指标、实时展示</a:t>
                      </a:r>
                      <a:endParaRPr lang="zh-CN" altLang="en-US"/>
                    </a:p>
                  </a:txBody>
                  <a:tcPr/>
                </a:tc>
              </a:tr>
              <a:tr h="6489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风控报警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基于用户异常行为数据进行监控并实时报警展示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圆角矩形 12"/>
          <p:cNvSpPr/>
          <p:nvPr/>
        </p:nvSpPr>
        <p:spPr>
          <a:xfrm>
            <a:off x="873125" y="2497455"/>
            <a:ext cx="1390015" cy="23279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平台系统功能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03116"/>
            <a:ext cx="12192000" cy="945931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739" y="615172"/>
            <a:ext cx="3311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第二</a:t>
            </a:r>
            <a:r>
              <a:rPr lang="zh-CN" altLang="en-US" sz="2800" b="1" smtClean="0">
                <a:solidFill>
                  <a:schemeClr val="bg1"/>
                </a:solidFill>
              </a:rPr>
              <a:t>章 </a:t>
            </a:r>
            <a:r>
              <a:rPr lang="zh-CN" altLang="en-US" sz="2800" b="1" smtClean="0">
                <a:solidFill>
                  <a:schemeClr val="bg1"/>
                </a:solidFill>
                <a:sym typeface="+mn-ea"/>
              </a:rPr>
              <a:t>项目概述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图片 5" descr="千锋教育LOGO集合-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0265" y="578485"/>
            <a:ext cx="1646555" cy="77089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1477645"/>
            <a:ext cx="2677160" cy="386080"/>
          </a:xfrm>
          <a:prstGeom prst="rect">
            <a:avLst/>
          </a:prstGeom>
          <a:gradFill>
            <a:gsLst>
              <a:gs pos="99000">
                <a:srgbClr val="A0C8EF"/>
              </a:gs>
              <a:gs pos="75000">
                <a:srgbClr val="5D9FDB"/>
              </a:gs>
              <a:gs pos="21000">
                <a:srgbClr val="4075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2.2 </a:t>
            </a:r>
            <a:r>
              <a:rPr lang="zh-CN" altLang="en-US" smtClean="0"/>
              <a:t>技术组件</a:t>
            </a:r>
            <a:endParaRPr lang="zh-CN" altLang="en-US" smtClean="0"/>
          </a:p>
        </p:txBody>
      </p:sp>
      <p:cxnSp>
        <p:nvCxnSpPr>
          <p:cNvPr id="3" name="直接连接符 2"/>
          <p:cNvCxnSpPr/>
          <p:nvPr/>
        </p:nvCxnSpPr>
        <p:spPr>
          <a:xfrm>
            <a:off x="1048074" y="6022730"/>
            <a:ext cx="1016480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/>
          <p:nvPr>
            <p:custDataLst>
              <p:tags r:id="rId2"/>
            </p:custDataLst>
          </p:nvPr>
        </p:nvGraphicFramePr>
        <p:xfrm>
          <a:off x="913130" y="2533015"/>
          <a:ext cx="1001395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5870"/>
                <a:gridCol w="74980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技术方向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实时数据</a:t>
                      </a:r>
                      <a:r>
                        <a:rPr lang="en-US" altLang="zh-CN"/>
                        <a:t>ETL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实时数据清洗、去噪形成规范化数据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实时数据统计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实现各种实时统计指标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实时数据存储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实时数据落地持久化为交互式搜索、动态查询计算提供技术支持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规则处理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主要服务于实时风控、报警等相关需求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交互式查询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交互式查询明细数据或实时聚合数据(Clickhouse、Apache Druid)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实时数据展示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主要服务于数据使用方，提供直观的展示形式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79347310-8be5-4dbe-a17e-6727a271d518}"/>
</p:tagLst>
</file>

<file path=ppt/tags/tag2.xml><?xml version="1.0" encoding="utf-8"?>
<p:tagLst xmlns:p="http://schemas.openxmlformats.org/presentationml/2006/main">
  <p:tag name="KSO_WM_UNIT_TABLE_BEAUTIFY" val="smartTable{c7c4c5b4-7e04-4cdc-b5cc-3d0b9782d09c}"/>
</p:tagLst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7986</Words>
  <Application>WPS 演示</Application>
  <PresentationFormat>自定义</PresentationFormat>
  <Paragraphs>951</Paragraphs>
  <Slides>42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9" baseType="lpstr">
      <vt:lpstr>Arial</vt:lpstr>
      <vt:lpstr>宋体</vt:lpstr>
      <vt:lpstr>Wingdings</vt:lpstr>
      <vt:lpstr>思源黑体 CN Heavy</vt:lpstr>
      <vt:lpstr>微软雅黑</vt:lpstr>
      <vt:lpstr>Quicksand Bold</vt:lpstr>
      <vt:lpstr>仓耳玄三M W05</vt:lpstr>
      <vt:lpstr>Quicksand Regular</vt:lpstr>
      <vt:lpstr>等线 Light</vt:lpstr>
      <vt:lpstr>华文宋体</vt:lpstr>
      <vt:lpstr>Arial Unicode MS</vt:lpstr>
      <vt:lpstr>Calibri</vt:lpstr>
      <vt:lpstr>黑体</vt:lpstr>
      <vt:lpstr>Segoe Print</vt:lpstr>
      <vt:lpstr>Calibri Light</vt:lpstr>
      <vt:lpstr>仿宋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董亮</cp:lastModifiedBy>
  <cp:revision>451</cp:revision>
  <dcterms:created xsi:type="dcterms:W3CDTF">2020-01-13T07:36:00Z</dcterms:created>
  <dcterms:modified xsi:type="dcterms:W3CDTF">2020-02-20T12:57:22Z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