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21" r:id="rId2"/>
    <p:sldId id="360" r:id="rId3"/>
    <p:sldId id="361" r:id="rId4"/>
    <p:sldId id="364" r:id="rId5"/>
    <p:sldId id="323" r:id="rId6"/>
    <p:sldId id="324" r:id="rId7"/>
    <p:sldId id="346" r:id="rId8"/>
    <p:sldId id="347" r:id="rId9"/>
    <p:sldId id="362" r:id="rId10"/>
    <p:sldId id="365" r:id="rId11"/>
    <p:sldId id="366" r:id="rId12"/>
    <p:sldId id="384" r:id="rId13"/>
    <p:sldId id="386" r:id="rId14"/>
    <p:sldId id="327" r:id="rId15"/>
    <p:sldId id="348" r:id="rId16"/>
    <p:sldId id="349" r:id="rId17"/>
    <p:sldId id="350" r:id="rId18"/>
    <p:sldId id="351" r:id="rId19"/>
    <p:sldId id="352" r:id="rId20"/>
    <p:sldId id="353" r:id="rId21"/>
    <p:sldId id="354" r:id="rId22"/>
    <p:sldId id="355" r:id="rId23"/>
    <p:sldId id="356" r:id="rId24"/>
    <p:sldId id="357" r:id="rId25"/>
    <p:sldId id="358"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7" r:id="rId44"/>
  </p:sldIdLst>
  <p:sldSz cx="9144000" cy="6858000" type="screen4x3"/>
  <p:notesSz cx="6858000" cy="9144000"/>
  <p:defaultTextStyle>
    <a:defPPr>
      <a:defRPr lang="zh-CN"/>
    </a:defPPr>
    <a:lvl1pPr algn="l" rtl="0" fontAlgn="base">
      <a:spcBef>
        <a:spcPct val="0"/>
      </a:spcBef>
      <a:spcAft>
        <a:spcPct val="0"/>
      </a:spcAft>
      <a:defRPr sz="16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16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16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16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1600" kern="1200">
        <a:solidFill>
          <a:schemeClr val="tx1"/>
        </a:solidFill>
        <a:latin typeface="Times New Roman" pitchFamily="18" charset="0"/>
        <a:ea typeface="宋体" charset="-122"/>
        <a:cs typeface="+mn-cs"/>
      </a:defRPr>
    </a:lvl5pPr>
    <a:lvl6pPr marL="2286000" algn="l" defTabSz="914400" rtl="0" eaLnBrk="1" latinLnBrk="0" hangingPunct="1">
      <a:defRPr sz="1600" kern="1200">
        <a:solidFill>
          <a:schemeClr val="tx1"/>
        </a:solidFill>
        <a:latin typeface="Times New Roman" pitchFamily="18" charset="0"/>
        <a:ea typeface="宋体" charset="-122"/>
        <a:cs typeface="+mn-cs"/>
      </a:defRPr>
    </a:lvl6pPr>
    <a:lvl7pPr marL="2743200" algn="l" defTabSz="914400" rtl="0" eaLnBrk="1" latinLnBrk="0" hangingPunct="1">
      <a:defRPr sz="1600" kern="1200">
        <a:solidFill>
          <a:schemeClr val="tx1"/>
        </a:solidFill>
        <a:latin typeface="Times New Roman" pitchFamily="18" charset="0"/>
        <a:ea typeface="宋体" charset="-122"/>
        <a:cs typeface="+mn-cs"/>
      </a:defRPr>
    </a:lvl7pPr>
    <a:lvl8pPr marL="3200400" algn="l" defTabSz="914400" rtl="0" eaLnBrk="1" latinLnBrk="0" hangingPunct="1">
      <a:defRPr sz="1600" kern="1200">
        <a:solidFill>
          <a:schemeClr val="tx1"/>
        </a:solidFill>
        <a:latin typeface="Times New Roman" pitchFamily="18" charset="0"/>
        <a:ea typeface="宋体" charset="-122"/>
        <a:cs typeface="+mn-cs"/>
      </a:defRPr>
    </a:lvl8pPr>
    <a:lvl9pPr marL="3657600" algn="l" defTabSz="914400" rtl="0" eaLnBrk="1" latinLnBrk="0" hangingPunct="1">
      <a:defRPr sz="16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1251"/>
    <a:srgbClr val="360412"/>
    <a:srgbClr val="CC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p:restoredTop sz="94736"/>
  </p:normalViewPr>
  <p:slideViewPr>
    <p:cSldViewPr>
      <p:cViewPr>
        <p:scale>
          <a:sx n="100" d="100"/>
          <a:sy n="100" d="100"/>
        </p:scale>
        <p:origin x="96"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8628C694-B9C9-4DD4-B715-F91C5E6BF53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09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822B3A-1CA8-414E-AB63-C80B7E243C22}" type="slidenum">
              <a:rPr lang="zh-CN" altLang="en-US" smtClean="0">
                <a:ea typeface="宋体" charset="-122"/>
              </a:rPr>
              <a:pPr/>
              <a:t>25</a:t>
            </a:fld>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6F3C37-F9E7-4F95-BBD7-896250B2719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697619-5029-4503-AACD-12BA6BC28A0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35F8A0-7D8F-41EA-AC94-5B8529A0751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49F1CC-85B5-449E-8411-8DA5509E569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EE1AB3-825F-4982-8BB0-18FA64AF282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BDAB66-14D5-4F3D-A7E3-9C0AC0DDDA0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5E96708-765E-4588-BA1E-5CF3F15D717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93BAC9F-DE28-4A73-81CC-C76AAEE0E00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40408F0-2BEC-4AF3-944B-79A0D98B7B4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E34B50B-AF61-4C43-927A-23460FB21B9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1070A88-E851-4CE6-B262-4DBE7B80151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05A722-D790-49C0-8925-9BDFC661332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8B3ABA83-6F3B-497E-B7A1-BB93D11A420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law.duke.edu/journals/dltr/articles/2001dltr0026.html"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conferences.alia.org.au/alia2006/Papers/Mary_Ann_Kajewski.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health.gov.au/internet/main/publishing.nsf/Content/1184A3544D5E9364CA2574FC0079DC1A/$File/nmp2000.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pan.baidu.com/s/1l84mEl8aoEa_f0ocMhFJt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304800" y="990600"/>
            <a:ext cx="8610600" cy="609600"/>
          </a:xfrm>
        </p:spPr>
        <p:txBody>
          <a:bodyPr/>
          <a:lstStyle/>
          <a:p>
            <a:pPr algn="l" eaLnBrk="1" hangingPunct="1"/>
            <a:r>
              <a:rPr lang="en-US" altLang="zh-CN" sz="6000" smtClean="0">
                <a:latin typeface="Times New Roman" pitchFamily="18" charset="0"/>
              </a:rPr>
              <a:t/>
            </a:r>
            <a:br>
              <a:rPr lang="en-US" altLang="zh-CN" sz="6000" smtClean="0">
                <a:latin typeface="Times New Roman" pitchFamily="18" charset="0"/>
              </a:rPr>
            </a:br>
            <a:r>
              <a:rPr lang="en-US" altLang="zh-CN" sz="4000" smtClean="0">
                <a:latin typeface="Times New Roman" pitchFamily="18" charset="0"/>
              </a:rPr>
              <a:t>  English   Academic  Writing   Course</a:t>
            </a:r>
          </a:p>
        </p:txBody>
      </p:sp>
      <p:sp>
        <p:nvSpPr>
          <p:cNvPr id="15362" name="Rectangle 3"/>
          <p:cNvSpPr>
            <a:spLocks noGrp="1"/>
          </p:cNvSpPr>
          <p:nvPr>
            <p:ph idx="1"/>
          </p:nvPr>
        </p:nvSpPr>
        <p:spPr>
          <a:xfrm>
            <a:off x="457200" y="2514600"/>
            <a:ext cx="8229600" cy="3581400"/>
          </a:xfrm>
        </p:spPr>
        <p:txBody>
          <a:bodyPr/>
          <a:lstStyle/>
          <a:p>
            <a:pPr eaLnBrk="1" hangingPunct="1">
              <a:buFontTx/>
              <a:buNone/>
            </a:pPr>
            <a:r>
              <a:rPr lang="en-US" altLang="zh-CN" sz="6600" b="1" smtClean="0"/>
              <a:t>Unit 9 Referencing</a:t>
            </a:r>
            <a:r>
              <a:rPr lang="en-US" altLang="zh-CN" smtClean="0"/>
              <a:t> </a:t>
            </a:r>
          </a:p>
          <a:p>
            <a:pPr algn="ctr" eaLnBrk="1" hangingPunct="1">
              <a:buFontTx/>
              <a:buNone/>
            </a:pPr>
            <a:endParaRPr lang="zh-CN" altLang="en-US" b="1" smtClean="0">
              <a:latin typeface="华文楷体"/>
              <a:ea typeface="华文楷体"/>
              <a:cs typeface="华文楷体"/>
            </a:endParaRPr>
          </a:p>
          <a:p>
            <a:pPr algn="ctr" eaLnBrk="1" hangingPunct="1">
              <a:buFontTx/>
              <a:buNone/>
            </a:pPr>
            <a:endParaRPr lang="zh-CN" altLang="en-US" sz="2000" b="1" smtClean="0">
              <a:latin typeface="华文楷体"/>
              <a:ea typeface="华文楷体"/>
              <a:cs typeface="华文楷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8193"/>
          <p:cNvSpPr>
            <a:spLocks noGrp="1"/>
          </p:cNvSpPr>
          <p:nvPr>
            <p:ph type="title"/>
          </p:nvPr>
        </p:nvSpPr>
        <p:spPr>
          <a:xfrm>
            <a:off x="457200" y="717550"/>
            <a:ext cx="8229600" cy="1143000"/>
          </a:xfrm>
        </p:spPr>
        <p:txBody>
          <a:bodyPr/>
          <a:lstStyle/>
          <a:p>
            <a:pPr eaLnBrk="1" hangingPunct="1"/>
            <a:r>
              <a:rPr lang="en-US" altLang="zh-CN" smtClean="0"/>
              <a:t>Task 2</a:t>
            </a:r>
          </a:p>
        </p:txBody>
      </p:sp>
      <p:sp>
        <p:nvSpPr>
          <p:cNvPr id="24578" name="文本占位符 8194"/>
          <p:cNvSpPr>
            <a:spLocks noGrp="1"/>
          </p:cNvSpPr>
          <p:nvPr>
            <p:ph type="body" idx="1"/>
          </p:nvPr>
        </p:nvSpPr>
        <p:spPr/>
        <p:txBody>
          <a:bodyPr/>
          <a:lstStyle/>
          <a:p>
            <a:pPr eaLnBrk="1" hangingPunct="1">
              <a:buFontTx/>
              <a:buNone/>
            </a:pPr>
            <a:r>
              <a:rPr lang="en-US" altLang="zh-CN" smtClean="0"/>
              <a:t> Read passage 1: IEEE( The Institute of Electrical and Electronics Engineers) Reference Style.</a:t>
            </a:r>
          </a:p>
          <a:p>
            <a:pPr eaLnBrk="1" hangingPunct="1">
              <a:buFontTx/>
              <a:buNone/>
            </a:pPr>
            <a:r>
              <a:rPr lang="en-US" altLang="zh-CN" smtClean="0"/>
              <a:t>    </a:t>
            </a:r>
          </a:p>
          <a:p>
            <a:pPr eaLnBrk="1" hangingPunct="1">
              <a:buFontTx/>
              <a:buNone/>
            </a:pPr>
            <a:r>
              <a:rPr lang="en-US" altLang="zh-CN" smtClean="0"/>
              <a:t>  Tips: Teachers guide students to read and analyze different items for a</a:t>
            </a:r>
            <a:r>
              <a:rPr lang="zh-CN" altLang="en-US" smtClean="0"/>
              <a:t> </a:t>
            </a:r>
            <a:r>
              <a:rPr lang="en-US" altLang="zh-CN" smtClean="0"/>
              <a:t>better understanding.</a:t>
            </a:r>
          </a:p>
          <a:p>
            <a:pPr eaLnBrk="1" hangingPunct="1">
              <a:buFontTx/>
              <a:buNone/>
            </a:pPr>
            <a:endParaRPr lang="en-US" altLang="zh-CN" smtClean="0"/>
          </a:p>
          <a:p>
            <a:pPr eaLnBrk="1" hangingPunct="1">
              <a:buFontTx/>
              <a:buNone/>
            </a:pPr>
            <a:endParaRPr lang="en-US" altLang="zh-CN"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9217"/>
          <p:cNvSpPr>
            <a:spLocks noGrp="1"/>
          </p:cNvSpPr>
          <p:nvPr>
            <p:ph type="title"/>
          </p:nvPr>
        </p:nvSpPr>
        <p:spPr>
          <a:xfrm>
            <a:off x="406400" y="657225"/>
            <a:ext cx="8229600" cy="1143000"/>
          </a:xfrm>
        </p:spPr>
        <p:txBody>
          <a:bodyPr/>
          <a:lstStyle/>
          <a:p>
            <a:pPr eaLnBrk="1" hangingPunct="1"/>
            <a:r>
              <a:rPr lang="en-US" altLang="zh-CN" smtClean="0"/>
              <a:t>Task 3</a:t>
            </a:r>
          </a:p>
        </p:txBody>
      </p:sp>
      <p:sp>
        <p:nvSpPr>
          <p:cNvPr id="25602" name="文本占位符 9218"/>
          <p:cNvSpPr>
            <a:spLocks noGrp="1"/>
          </p:cNvSpPr>
          <p:nvPr>
            <p:ph type="body" idx="1"/>
          </p:nvPr>
        </p:nvSpPr>
        <p:spPr/>
        <p:txBody>
          <a:bodyPr/>
          <a:lstStyle/>
          <a:p>
            <a:pPr eaLnBrk="1" hangingPunct="1">
              <a:buFontTx/>
              <a:buNone/>
            </a:pPr>
            <a:r>
              <a:rPr lang="en-US" altLang="zh-CN" smtClean="0"/>
              <a:t> Read passage 2: MLA (Modern Language Association) Reference Style.</a:t>
            </a:r>
          </a:p>
          <a:p>
            <a:pPr eaLnBrk="1" hangingPunct="1">
              <a:buFontTx/>
              <a:buNone/>
            </a:pPr>
            <a:r>
              <a:rPr lang="en-US" altLang="zh-CN" smtClean="0"/>
              <a:t>    </a:t>
            </a:r>
          </a:p>
          <a:p>
            <a:pPr eaLnBrk="1" hangingPunct="1">
              <a:buFontTx/>
              <a:buNone/>
            </a:pPr>
            <a:r>
              <a:rPr lang="en-US" altLang="zh-CN" smtClean="0"/>
              <a:t>  Tips: Teachers guide students to read and analyze different items for a</a:t>
            </a:r>
            <a:r>
              <a:rPr lang="zh-CN" altLang="en-US" smtClean="0"/>
              <a:t> </a:t>
            </a:r>
            <a:r>
              <a:rPr lang="en-US" altLang="zh-CN" smtClean="0"/>
              <a:t>better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0241"/>
          <p:cNvSpPr>
            <a:spLocks noGrp="1"/>
          </p:cNvSpPr>
          <p:nvPr>
            <p:ph type="title"/>
          </p:nvPr>
        </p:nvSpPr>
        <p:spPr>
          <a:xfrm>
            <a:off x="457200" y="530225"/>
            <a:ext cx="8229600" cy="1143000"/>
          </a:xfrm>
        </p:spPr>
        <p:txBody>
          <a:bodyPr/>
          <a:lstStyle/>
          <a:p>
            <a:pPr eaLnBrk="1" hangingPunct="1"/>
            <a:r>
              <a:rPr lang="en-US" altLang="zh-CN" smtClean="0"/>
              <a:t>Task 4</a:t>
            </a:r>
          </a:p>
        </p:txBody>
      </p:sp>
      <p:sp>
        <p:nvSpPr>
          <p:cNvPr id="26626" name="文本占位符 10242"/>
          <p:cNvSpPr>
            <a:spLocks noGrp="1"/>
          </p:cNvSpPr>
          <p:nvPr>
            <p:ph type="body" idx="1"/>
          </p:nvPr>
        </p:nvSpPr>
        <p:spPr>
          <a:xfrm>
            <a:off x="114300" y="1508125"/>
            <a:ext cx="8915400" cy="5638800"/>
          </a:xfrm>
        </p:spPr>
        <p:txBody>
          <a:bodyPr/>
          <a:lstStyle/>
          <a:p>
            <a:pPr eaLnBrk="1" hangingPunct="1">
              <a:buFontTx/>
              <a:buNone/>
            </a:pPr>
            <a:r>
              <a:rPr lang="en-US" altLang="zh-CN" smtClean="0"/>
              <a:t>  Complete Exercise 1.3 to find out the differences between IEEE and MLA styles.</a:t>
            </a:r>
          </a:p>
          <a:p>
            <a:pPr eaLnBrk="1" hangingPunct="1">
              <a:buFontTx/>
              <a:buNone/>
            </a:pPr>
            <a:endParaRPr lang="en-US" altLang="zh-CN" smtClean="0"/>
          </a:p>
          <a:p>
            <a:pPr eaLnBrk="1" hangingPunct="1">
              <a:buFontTx/>
              <a:buNone/>
            </a:pPr>
            <a:r>
              <a:rPr lang="en-US" altLang="zh-CN" smtClean="0"/>
              <a:t>Purpose:</a:t>
            </a:r>
          </a:p>
          <a:p>
            <a:pPr eaLnBrk="1" hangingPunct="1">
              <a:buFontTx/>
              <a:buNone/>
            </a:pPr>
            <a:r>
              <a:rPr lang="en-US" altLang="zh-CN" smtClean="0"/>
              <a:t>   Through this task, more subtle differences can be highlighted to gain a better understanding of the two styles.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1265"/>
          <p:cNvSpPr>
            <a:spLocks noGrp="1"/>
          </p:cNvSpPr>
          <p:nvPr>
            <p:ph type="title"/>
          </p:nvPr>
        </p:nvSpPr>
        <p:spPr>
          <a:xfrm>
            <a:off x="457200" y="760413"/>
            <a:ext cx="8229600" cy="1143000"/>
          </a:xfrm>
        </p:spPr>
        <p:txBody>
          <a:bodyPr/>
          <a:lstStyle/>
          <a:p>
            <a:pPr eaLnBrk="1" hangingPunct="1"/>
            <a:r>
              <a:rPr lang="en-US" altLang="zh-CN" smtClean="0"/>
              <a:t>Task 5</a:t>
            </a:r>
          </a:p>
        </p:txBody>
      </p:sp>
      <p:sp>
        <p:nvSpPr>
          <p:cNvPr id="27650" name="文本占位符 11266"/>
          <p:cNvSpPr>
            <a:spLocks noGrp="1"/>
          </p:cNvSpPr>
          <p:nvPr>
            <p:ph type="body" idx="1"/>
          </p:nvPr>
        </p:nvSpPr>
        <p:spPr/>
        <p:txBody>
          <a:bodyPr/>
          <a:lstStyle/>
          <a:p>
            <a:pPr eaLnBrk="1" hangingPunct="1">
              <a:buFontTx/>
              <a:buNone/>
            </a:pPr>
            <a:r>
              <a:rPr lang="en-US" altLang="zh-CN" smtClean="0"/>
              <a:t>6. Language focus:</a:t>
            </a:r>
          </a:p>
          <a:p>
            <a:pPr eaLnBrk="1" hangingPunct="1">
              <a:buFontTx/>
              <a:buNone/>
            </a:pPr>
            <a:endParaRPr lang="en-US" altLang="zh-CN" smtClean="0"/>
          </a:p>
          <a:p>
            <a:pPr eaLnBrk="1" hangingPunct="1">
              <a:buFontTx/>
              <a:buNone/>
            </a:pPr>
            <a:r>
              <a:rPr lang="en-US" altLang="zh-CN" smtClean="0"/>
              <a:t>   Complete exercises 2.1 &amp; 2.2 on page 129 with the knowledge learned to better understand the two styles.</a:t>
            </a:r>
          </a:p>
          <a:p>
            <a:pPr eaLnBrk="1" hangingPunct="1">
              <a:buFontTx/>
              <a:buNone/>
            </a:pPr>
            <a:r>
              <a:rPr lang="en-US" altLang="zh-CN" smtClean="0"/>
              <a:t>  (20 minutes)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6350" y="836613"/>
            <a:ext cx="8839200" cy="6072187"/>
          </a:xfrm>
        </p:spPr>
        <p:txBody>
          <a:bodyPr/>
          <a:lstStyle/>
          <a:p>
            <a:pPr eaLnBrk="1" hangingPunct="1">
              <a:buFontTx/>
              <a:buNone/>
              <a:defRPr/>
            </a:pPr>
            <a:r>
              <a:rPr lang="en-US" sz="4000" dirty="0" smtClean="0"/>
              <a:t> </a:t>
            </a:r>
            <a:endParaRPr lang="en-US" sz="2400" b="1" i="1" u="sng" dirty="0" smtClean="0">
              <a:solidFill>
                <a:srgbClr val="FF0000"/>
              </a:solidFill>
            </a:endParaRPr>
          </a:p>
          <a:p>
            <a:pPr eaLnBrk="1" hangingPunct="1">
              <a:buFontTx/>
              <a:buNone/>
              <a:defRPr/>
            </a:pPr>
            <a:endParaRPr lang="en-US" dirty="0" smtClean="0">
              <a:solidFill>
                <a:srgbClr val="0070C0"/>
              </a:solidFill>
            </a:endParaRPr>
          </a:p>
          <a:p>
            <a:pPr eaLnBrk="1" hangingPunct="1">
              <a:buFontTx/>
              <a:buNone/>
              <a:defRPr/>
            </a:pPr>
            <a:r>
              <a:rPr lang="en-US" dirty="0" smtClean="0">
                <a:solidFill>
                  <a:srgbClr val="0070C0"/>
                </a:solidFill>
              </a:rPr>
              <a:t>Using the APA style(commonly referred to as the American Psychological Association method of citation) or Harvard style:</a:t>
            </a:r>
          </a:p>
          <a:p>
            <a:pPr eaLnBrk="1" hangingPunct="1">
              <a:defRPr/>
            </a:pPr>
            <a:r>
              <a:rPr lang="en-US" dirty="0" smtClean="0"/>
              <a:t>show the last name/s of the author (or authors)</a:t>
            </a:r>
            <a:endParaRPr lang="zh-CN" dirty="0" smtClean="0"/>
          </a:p>
          <a:p>
            <a:pPr eaLnBrk="1" hangingPunct="1">
              <a:defRPr/>
            </a:pPr>
            <a:r>
              <a:rPr lang="en-US" dirty="0" smtClean="0"/>
              <a:t>include the year of publication</a:t>
            </a:r>
            <a:endParaRPr lang="zh-CN" dirty="0" smtClean="0"/>
          </a:p>
          <a:p>
            <a:pPr eaLnBrk="1" hangingPunct="1">
              <a:buFontTx/>
              <a:buNone/>
              <a:defRPr/>
            </a:pPr>
            <a:endParaRPr lang="en-US" sz="4000" dirty="0" smtClean="0"/>
          </a:p>
          <a:p>
            <a:pPr eaLnBrk="1" hangingPunct="1">
              <a:buFontTx/>
              <a:buNone/>
              <a:defRPr/>
            </a:pPr>
            <a:endParaRPr lang="zh-CN" sz="4000" dirty="0" smtClean="0"/>
          </a:p>
          <a:p>
            <a:pPr marL="609600" indent="-609600" eaLnBrk="1" hangingPunct="1">
              <a:spcBef>
                <a:spcPct val="0"/>
              </a:spcBef>
              <a:buFontTx/>
              <a:buNone/>
              <a:defRPr/>
            </a:pPr>
            <a:endParaRPr lang="en-US" altLang="zh-CN" sz="4000" dirty="0" smtClean="0">
              <a:latin typeface="Times New Roman" panose="02020603050405020304" pitchFamily="18" charset="0"/>
            </a:endParaRPr>
          </a:p>
        </p:txBody>
      </p:sp>
      <p:sp>
        <p:nvSpPr>
          <p:cNvPr id="97284"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
        <p:nvSpPr>
          <p:cNvPr id="28675" name="Title 1"/>
          <p:cNvSpPr>
            <a:spLocks noGrp="1"/>
          </p:cNvSpPr>
          <p:nvPr>
            <p:ph type="title"/>
          </p:nvPr>
        </p:nvSpPr>
        <p:spPr>
          <a:xfrm>
            <a:off x="381000" y="762000"/>
            <a:ext cx="8229600" cy="1143000"/>
          </a:xfrm>
        </p:spPr>
        <p:txBody>
          <a:bodyPr/>
          <a:lstStyle/>
          <a:p>
            <a:pPr eaLnBrk="1" hangingPunct="1"/>
            <a:r>
              <a:rPr lang="en-US" altLang="zh-CN" smtClean="0"/>
              <a:t>Supplementary: The APA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slide(fromLeft)">
                                      <p:cBhvr>
                                        <p:cTn id="7"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idx="1"/>
          </p:nvPr>
        </p:nvSpPr>
        <p:spPr>
          <a:xfrm>
            <a:off x="457200" y="914400"/>
            <a:ext cx="8229600" cy="5211763"/>
          </a:xfrm>
        </p:spPr>
        <p:txBody>
          <a:bodyPr/>
          <a:lstStyle/>
          <a:p>
            <a:pPr eaLnBrk="1" hangingPunct="1"/>
            <a:r>
              <a:rPr lang="en-US" altLang="zh-CN" sz="3600" smtClean="0"/>
              <a:t>cite the author names in the order in which they appear in the source</a:t>
            </a:r>
            <a:endParaRPr lang="zh-CN" altLang="zh-CN" sz="3600" smtClean="0"/>
          </a:p>
          <a:p>
            <a:pPr eaLnBrk="1" hangingPunct="1"/>
            <a:r>
              <a:rPr lang="en-US" altLang="zh-CN" sz="3600" smtClean="0"/>
              <a:t>within the brackets use “&amp;”, but in the text use “and” (e.g. see </a:t>
            </a:r>
            <a:r>
              <a:rPr lang="en-US" altLang="zh-CN" sz="3600" i="1" smtClean="0"/>
              <a:t>three-five authors</a:t>
            </a:r>
            <a:r>
              <a:rPr lang="en-US" altLang="zh-CN" sz="3600" smtClean="0"/>
              <a:t> below)</a:t>
            </a:r>
            <a:endParaRPr lang="zh-CN" altLang="zh-CN" sz="3600" smtClean="0"/>
          </a:p>
          <a:p>
            <a:pPr eaLnBrk="1" hangingPunct="1"/>
            <a:r>
              <a:rPr lang="en-US" altLang="zh-CN" sz="3600" smtClean="0"/>
              <a:t>indicate page number (if it is a direct quotation, statistics, a table or diagram)</a:t>
            </a:r>
          </a:p>
        </p:txBody>
      </p:sp>
      <p:sp>
        <p:nvSpPr>
          <p:cNvPr id="2969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idx="1"/>
          </p:nvPr>
        </p:nvSpPr>
        <p:spPr>
          <a:xfrm>
            <a:off x="457200" y="914400"/>
            <a:ext cx="8229600" cy="5211763"/>
          </a:xfrm>
        </p:spPr>
        <p:txBody>
          <a:bodyPr/>
          <a:lstStyle/>
          <a:p>
            <a:pPr eaLnBrk="1" hangingPunct="1"/>
            <a:r>
              <a:rPr lang="en-US" altLang="zh-CN" sz="3600" smtClean="0">
                <a:solidFill>
                  <a:srgbClr val="0070C0"/>
                </a:solidFill>
              </a:rPr>
              <a:t>Deegan (2002) </a:t>
            </a:r>
            <a:r>
              <a:rPr lang="en-US" altLang="zh-CN" sz="3600" smtClean="0"/>
              <a:t>suggests there are numerous methods which may be adopted. OR</a:t>
            </a:r>
            <a:endParaRPr lang="zh-CN" altLang="zh-CN" sz="3600" smtClean="0"/>
          </a:p>
          <a:p>
            <a:pPr eaLnBrk="1" hangingPunct="1">
              <a:buFontTx/>
              <a:buNone/>
            </a:pPr>
            <a:r>
              <a:rPr lang="en-US" altLang="zh-CN" sz="3600" smtClean="0"/>
              <a:t> </a:t>
            </a:r>
            <a:endParaRPr lang="zh-CN" altLang="zh-CN" sz="3600" smtClean="0"/>
          </a:p>
          <a:p>
            <a:pPr eaLnBrk="1" hangingPunct="1"/>
            <a:r>
              <a:rPr lang="en-US" altLang="zh-CN" sz="3600" smtClean="0"/>
              <a:t>Few authors have approached the topic in this </a:t>
            </a:r>
            <a:r>
              <a:rPr lang="en-US" altLang="zh-CN" sz="3600" smtClean="0">
                <a:solidFill>
                  <a:srgbClr val="0070C0"/>
                </a:solidFill>
              </a:rPr>
              <a:t>way (Deegan, 2002).</a:t>
            </a:r>
            <a:endParaRPr lang="zh-CN" altLang="zh-CN" sz="3600" smtClean="0">
              <a:solidFill>
                <a:srgbClr val="0070C0"/>
              </a:solidFill>
            </a:endParaRPr>
          </a:p>
          <a:p>
            <a:pPr eaLnBrk="1" hangingPunct="1">
              <a:buFontTx/>
              <a:buNone/>
            </a:pPr>
            <a:endParaRPr lang="en-US" altLang="zh-CN" sz="3600" smtClean="0"/>
          </a:p>
        </p:txBody>
      </p:sp>
      <p:sp>
        <p:nvSpPr>
          <p:cNvPr id="3072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1746" name="Rectangle 6"/>
          <p:cNvSpPr>
            <a:spLocks noGrp="1"/>
          </p:cNvSpPr>
          <p:nvPr>
            <p:ph idx="1"/>
          </p:nvPr>
        </p:nvSpPr>
        <p:spPr>
          <a:xfrm>
            <a:off x="457200" y="914400"/>
            <a:ext cx="8553450" cy="4648200"/>
          </a:xfrm>
        </p:spPr>
        <p:txBody>
          <a:bodyPr wrap="none" anchor="ctr">
            <a:spAutoFit/>
          </a:bodyPr>
          <a:lstStyle/>
          <a:p>
            <a:pPr marL="0" indent="0" defTabSz="0" eaLnBrk="1" hangingPunct="1">
              <a:spcBef>
                <a:spcPct val="0"/>
              </a:spcBef>
              <a:buFontTx/>
              <a:buNone/>
              <a:tabLst>
                <a:tab pos="457200" algn="l"/>
              </a:tabLst>
            </a:pPr>
            <a:r>
              <a:rPr lang="en-US" altLang="zh-CN" sz="4400" smtClean="0">
                <a:solidFill>
                  <a:srgbClr val="333399"/>
                </a:solidFill>
              </a:rPr>
              <a:t>Multiple References </a:t>
            </a:r>
            <a:endParaRPr lang="en-US" altLang="zh-CN" sz="4400" smtClean="0"/>
          </a:p>
          <a:p>
            <a:pPr marL="0" indent="0" defTabSz="0" eaLnBrk="1" hangingPunct="1">
              <a:spcBef>
                <a:spcPct val="0"/>
              </a:spcBef>
              <a:buFontTx/>
              <a:buNone/>
              <a:tabLst>
                <a:tab pos="457200" algn="l"/>
              </a:tabLst>
            </a:pPr>
            <a:endParaRPr lang="en-US" altLang="zh-CN" sz="3600" b="1" i="1" smtClean="0">
              <a:solidFill>
                <a:srgbClr val="000000"/>
              </a:solidFill>
            </a:endParaRPr>
          </a:p>
          <a:p>
            <a:pPr marL="0" indent="0" defTabSz="0" eaLnBrk="1" hangingPunct="1">
              <a:spcBef>
                <a:spcPct val="0"/>
              </a:spcBef>
              <a:buFontTx/>
              <a:buNone/>
              <a:tabLst>
                <a:tab pos="457200" algn="l"/>
              </a:tabLst>
            </a:pPr>
            <a:r>
              <a:rPr lang="en-US" altLang="zh-CN" sz="3600" b="1" i="1" smtClean="0">
                <a:solidFill>
                  <a:srgbClr val="000000"/>
                </a:solidFill>
              </a:rPr>
              <a:t>One author:</a:t>
            </a:r>
            <a:endParaRPr lang="en-US" altLang="zh-CN" sz="3600" smtClean="0"/>
          </a:p>
          <a:p>
            <a:pPr marL="0" indent="0" defTabSz="0" eaLnBrk="1" hangingPunct="1">
              <a:spcBef>
                <a:spcPct val="0"/>
              </a:spcBef>
              <a:tabLst>
                <a:tab pos="457200" algn="l"/>
              </a:tabLst>
            </a:pPr>
            <a:r>
              <a:rPr lang="en-US" altLang="zh-CN" sz="3600" smtClean="0">
                <a:solidFill>
                  <a:srgbClr val="000000"/>
                </a:solidFill>
              </a:rPr>
              <a:t>…the results were inconclusive</a:t>
            </a:r>
          </a:p>
          <a:p>
            <a:pPr marL="0" indent="0" defTabSz="0" eaLnBrk="1" hangingPunct="1">
              <a:spcBef>
                <a:spcPct val="0"/>
              </a:spcBef>
              <a:buFontTx/>
              <a:buNone/>
              <a:tabLst>
                <a:tab pos="457200" algn="l"/>
              </a:tabLst>
            </a:pPr>
            <a:r>
              <a:rPr lang="en-US" altLang="zh-CN" sz="3600" smtClean="0">
                <a:solidFill>
                  <a:srgbClr val="000000"/>
                </a:solidFill>
              </a:rPr>
              <a:t>     (Hawkins, 2003).</a:t>
            </a:r>
          </a:p>
          <a:p>
            <a:pPr marL="0" indent="0" defTabSz="0" eaLnBrk="1" hangingPunct="1">
              <a:spcBef>
                <a:spcPct val="0"/>
              </a:spcBef>
              <a:buFontTx/>
              <a:buNone/>
              <a:tabLst>
                <a:tab pos="457200" algn="l"/>
              </a:tabLst>
            </a:pPr>
            <a:endParaRPr lang="en-US" altLang="zh-CN" sz="3600" smtClean="0"/>
          </a:p>
          <a:p>
            <a:pPr marL="0" indent="0" defTabSz="0" eaLnBrk="1" hangingPunct="1">
              <a:spcBef>
                <a:spcPct val="0"/>
              </a:spcBef>
              <a:tabLst>
                <a:tab pos="457200" algn="l"/>
              </a:tabLst>
            </a:pPr>
            <a:r>
              <a:rPr lang="en-US" altLang="zh-CN" sz="3600" smtClean="0">
                <a:solidFill>
                  <a:srgbClr val="000000"/>
                </a:solidFill>
              </a:rPr>
              <a:t>Hawkins (2003) reported that the results</a:t>
            </a:r>
          </a:p>
          <a:p>
            <a:pPr marL="0" indent="0" defTabSz="0" eaLnBrk="1" hangingPunct="1">
              <a:spcBef>
                <a:spcPct val="0"/>
              </a:spcBef>
              <a:buFontTx/>
              <a:buNone/>
              <a:tabLst>
                <a:tab pos="457200" algn="l"/>
              </a:tabLst>
            </a:pPr>
            <a:r>
              <a:rPr lang="en-US" altLang="zh-CN" sz="3600" smtClean="0">
                <a:solidFill>
                  <a:srgbClr val="000000"/>
                </a:solidFill>
              </a:rPr>
              <a:t>  were inconclusive.</a:t>
            </a:r>
            <a:endParaRPr lang="en-US" altLang="zh-CN" sz="36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body" sz="half" idx="1"/>
          </p:nvPr>
        </p:nvSpPr>
        <p:spPr>
          <a:xfrm>
            <a:off x="609600" y="1219200"/>
            <a:ext cx="7924800" cy="838200"/>
          </a:xfrm>
        </p:spPr>
        <p:txBody>
          <a:bodyPr/>
          <a:lstStyle/>
          <a:p>
            <a:pPr eaLnBrk="1" hangingPunct="1">
              <a:buFontTx/>
              <a:buNone/>
            </a:pPr>
            <a:r>
              <a:rPr lang="en-US" altLang="zh-CN" sz="4000" b="1" i="1" smtClean="0"/>
              <a:t>Two authors:</a:t>
            </a:r>
            <a:endParaRPr lang="zh-CN" altLang="zh-CN" sz="4000" smtClean="0"/>
          </a:p>
          <a:p>
            <a:pPr eaLnBrk="1" hangingPunct="1">
              <a:buFontTx/>
              <a:buNone/>
            </a:pPr>
            <a:endParaRPr lang="en-US" altLang="zh-CN" sz="2800" smtClean="0"/>
          </a:p>
        </p:txBody>
      </p:sp>
      <p:sp>
        <p:nvSpPr>
          <p:cNvPr id="32770" name="内容占位符 43"/>
          <p:cNvSpPr>
            <a:spLocks noGrp="1"/>
          </p:cNvSpPr>
          <p:nvPr>
            <p:ph sz="half" idx="2"/>
          </p:nvPr>
        </p:nvSpPr>
        <p:spPr>
          <a:xfrm>
            <a:off x="0" y="2209800"/>
            <a:ext cx="8686800" cy="3916363"/>
          </a:xfrm>
        </p:spPr>
        <p:txBody>
          <a:bodyPr/>
          <a:lstStyle/>
          <a:p>
            <a:pPr eaLnBrk="1" hangingPunct="1"/>
            <a:r>
              <a:rPr lang="en-US" altLang="zh-CN" sz="3600" smtClean="0"/>
              <a:t>Consideration of expatriate adjustment is becoming increasingly important (Mahoney &amp;Trigg, 2001; Stone, 2002).</a:t>
            </a:r>
            <a:endParaRPr lang="zh-CN" altLang="zh-CN" sz="3600" smtClean="0"/>
          </a:p>
          <a:p>
            <a:pPr eaLnBrk="1" hangingPunct="1"/>
            <a:r>
              <a:rPr lang="en-US" altLang="zh-CN" sz="3600" smtClean="0"/>
              <a:t>…(Bovey &amp; Hede, 2001)</a:t>
            </a:r>
            <a:endParaRPr lang="zh-CN" altLang="zh-CN" sz="3600" smtClean="0"/>
          </a:p>
          <a:p>
            <a:pPr eaLnBrk="1" hangingPunct="1"/>
            <a:r>
              <a:rPr lang="en-US" altLang="zh-CN" sz="3600" smtClean="0"/>
              <a:t>Bovey and Hede (2001) argue...</a:t>
            </a:r>
            <a:endParaRPr lang="zh-CN" altLang="zh-CN" sz="3600" smtClean="0"/>
          </a:p>
          <a:p>
            <a:pPr eaLnBrk="1" hangingPunct="1"/>
            <a:endParaRPr lang="zh-C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idx="1"/>
          </p:nvPr>
        </p:nvSpPr>
        <p:spPr>
          <a:xfrm>
            <a:off x="457200" y="914400"/>
            <a:ext cx="8458200" cy="5211763"/>
          </a:xfrm>
        </p:spPr>
        <p:txBody>
          <a:bodyPr/>
          <a:lstStyle/>
          <a:p>
            <a:pPr eaLnBrk="1" hangingPunct="1"/>
            <a:r>
              <a:rPr lang="en-US" altLang="zh-CN" sz="4000" smtClean="0">
                <a:latin typeface="Times New Roman" pitchFamily="18" charset="0"/>
              </a:rPr>
              <a:t> </a:t>
            </a:r>
            <a:r>
              <a:rPr lang="en-US" altLang="zh-CN" sz="4000" b="1" i="1" smtClean="0"/>
              <a:t>Three or more authors:</a:t>
            </a:r>
          </a:p>
          <a:p>
            <a:pPr eaLnBrk="1" hangingPunct="1"/>
            <a:r>
              <a:rPr lang="en-US" altLang="zh-CN" sz="3600" smtClean="0"/>
              <a:t>…(Clegg, Hardy &amp; Nord, 1996)</a:t>
            </a:r>
            <a:endParaRPr lang="zh-CN" altLang="zh-CN" sz="3600" smtClean="0"/>
          </a:p>
          <a:p>
            <a:pPr eaLnBrk="1" hangingPunct="1"/>
            <a:r>
              <a:rPr lang="en-US" altLang="zh-CN" sz="3600" smtClean="0"/>
              <a:t>Clegg, Hardy and Nord (1996) assert that...</a:t>
            </a:r>
            <a:endParaRPr lang="zh-CN" altLang="zh-CN" sz="3600" smtClean="0"/>
          </a:p>
          <a:p>
            <a:pPr eaLnBrk="1" hangingPunct="1"/>
            <a:r>
              <a:rPr lang="en-US" altLang="zh-CN" sz="3600" smtClean="0"/>
              <a:t>Thereafter, type only the first author name, then “et al.” …(Clegg et al., 1996)</a:t>
            </a:r>
            <a:endParaRPr lang="zh-CN" altLang="zh-CN" sz="3600" smtClean="0"/>
          </a:p>
          <a:p>
            <a:pPr eaLnBrk="1" hangingPunct="1"/>
            <a:r>
              <a:rPr lang="en-US" altLang="zh-CN" sz="3600" smtClean="0"/>
              <a:t>Clegg et al. (1996) assert that....</a:t>
            </a:r>
            <a:endParaRPr lang="zh-CN" altLang="zh-CN" sz="36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5121"/>
          <p:cNvSpPr>
            <a:spLocks noGrp="1"/>
          </p:cNvSpPr>
          <p:nvPr>
            <p:ph type="title"/>
          </p:nvPr>
        </p:nvSpPr>
        <p:spPr>
          <a:xfrm>
            <a:off x="457200" y="700088"/>
            <a:ext cx="8229600" cy="1143000"/>
          </a:xfrm>
        </p:spPr>
        <p:txBody>
          <a:bodyPr/>
          <a:lstStyle/>
          <a:p>
            <a:pPr eaLnBrk="1" hangingPunct="1"/>
            <a:r>
              <a:rPr lang="en-US" altLang="zh-CN" smtClean="0"/>
              <a:t>Objectives</a:t>
            </a:r>
          </a:p>
        </p:txBody>
      </p:sp>
      <p:sp>
        <p:nvSpPr>
          <p:cNvPr id="16386" name="文本占位符 5122"/>
          <p:cNvSpPr>
            <a:spLocks noGrp="1"/>
          </p:cNvSpPr>
          <p:nvPr>
            <p:ph type="body" idx="1"/>
          </p:nvPr>
        </p:nvSpPr>
        <p:spPr/>
        <p:txBody>
          <a:bodyPr/>
          <a:lstStyle/>
          <a:p>
            <a:pPr eaLnBrk="1" hangingPunct="1"/>
            <a:r>
              <a:rPr lang="en-US" altLang="zh-CN" smtClean="0"/>
              <a:t>- Get to know the significance of referencing</a:t>
            </a:r>
          </a:p>
          <a:p>
            <a:pPr eaLnBrk="1" hangingPunct="1"/>
            <a:r>
              <a:rPr lang="en-US" altLang="zh-CN" smtClean="0"/>
              <a:t>- Understand</a:t>
            </a:r>
            <a:r>
              <a:rPr lang="zh-CN" altLang="zh-CN" smtClean="0"/>
              <a:t> </a:t>
            </a:r>
            <a:r>
              <a:rPr lang="en-US" altLang="zh-CN" smtClean="0"/>
              <a:t>the</a:t>
            </a:r>
            <a:r>
              <a:rPr lang="zh-CN" altLang="en-US" smtClean="0"/>
              <a:t> </a:t>
            </a:r>
            <a:r>
              <a:rPr lang="en-US" altLang="zh-CN" smtClean="0"/>
              <a:t>distinction</a:t>
            </a:r>
            <a:r>
              <a:rPr lang="zh-CN" altLang="en-US" smtClean="0"/>
              <a:t> </a:t>
            </a:r>
            <a:r>
              <a:rPr lang="en-US" altLang="zh-CN" smtClean="0"/>
              <a:t>between different styles of referencing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idx="1"/>
          </p:nvPr>
        </p:nvSpPr>
        <p:spPr>
          <a:xfrm>
            <a:off x="228600" y="914400"/>
            <a:ext cx="8610600" cy="5211763"/>
          </a:xfrm>
        </p:spPr>
        <p:txBody>
          <a:bodyPr/>
          <a:lstStyle/>
          <a:p>
            <a:pPr eaLnBrk="1" hangingPunct="1">
              <a:buFontTx/>
              <a:buNone/>
            </a:pPr>
            <a:r>
              <a:rPr lang="en-US" altLang="zh-CN" sz="4000" b="1" i="1" smtClean="0"/>
              <a:t>   Multiple works by the same author cited at the same time</a:t>
            </a:r>
            <a:endParaRPr lang="zh-CN" altLang="zh-CN" sz="4000" smtClean="0"/>
          </a:p>
          <a:p>
            <a:pPr eaLnBrk="1" hangingPunct="1"/>
            <a:r>
              <a:rPr lang="en-US" altLang="zh-CN" sz="3600" smtClean="0"/>
              <a:t>Enter the years of publication in date order</a:t>
            </a:r>
            <a:endParaRPr lang="zh-CN" altLang="zh-CN" sz="3600" smtClean="0"/>
          </a:p>
          <a:p>
            <a:pPr eaLnBrk="1" hangingPunct="1"/>
            <a:r>
              <a:rPr lang="en-US" altLang="zh-CN" sz="3600" smtClean="0"/>
              <a:t>…(Jones, 2000, 2001)</a:t>
            </a:r>
            <a:endParaRPr lang="zh-CN" altLang="zh-CN" sz="3600" smtClean="0"/>
          </a:p>
          <a:p>
            <a:pPr eaLnBrk="1" hangingPunct="1"/>
            <a:r>
              <a:rPr lang="en-US" altLang="zh-CN" sz="3600" smtClean="0"/>
              <a:t>Jones (2000, 2001) applies the same principles to…</a:t>
            </a:r>
            <a:endParaRPr lang="zh-CN" altLang="zh-CN" sz="3600" smtClean="0"/>
          </a:p>
          <a:p>
            <a:pPr eaLnBrk="1" hangingPunct="1">
              <a:lnSpc>
                <a:spcPct val="80000"/>
              </a:lnSpc>
              <a:buFontTx/>
              <a:buNone/>
            </a:pPr>
            <a:endParaRPr lang="en-US" altLang="zh-CN" sz="3600" smtClean="0">
              <a:latin typeface="Times New Roman" pitchFamily="18" charset="0"/>
            </a:endParaRPr>
          </a:p>
        </p:txBody>
      </p:sp>
      <p:sp>
        <p:nvSpPr>
          <p:cNvPr id="136197" name="AutoShape 5">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slide(fromLeft)">
                                      <p:cBhvr>
                                        <p:cTn id="7" dur="5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idx="1"/>
          </p:nvPr>
        </p:nvSpPr>
        <p:spPr>
          <a:xfrm>
            <a:off x="304800" y="990600"/>
            <a:ext cx="8229600" cy="4830763"/>
          </a:xfrm>
        </p:spPr>
        <p:txBody>
          <a:bodyPr/>
          <a:lstStyle/>
          <a:p>
            <a:pPr eaLnBrk="1" hangingPunct="1">
              <a:buFontTx/>
              <a:buNone/>
            </a:pPr>
            <a:r>
              <a:rPr lang="en-US" altLang="zh-CN" sz="3600" b="1" i="1" smtClean="0"/>
              <a:t>   </a:t>
            </a:r>
            <a:r>
              <a:rPr lang="en-US" altLang="zh-CN" sz="4000" b="1" i="1" smtClean="0"/>
              <a:t>Multiple works by the same author in the same year</a:t>
            </a:r>
            <a:endParaRPr lang="zh-CN" altLang="zh-CN" sz="4000" smtClean="0"/>
          </a:p>
          <a:p>
            <a:pPr eaLnBrk="1" hangingPunct="1"/>
            <a:r>
              <a:rPr lang="en-US" altLang="zh-CN" sz="3600" smtClean="0"/>
              <a:t>Differentiate the citations by adding an a,b,c…suffix to the year </a:t>
            </a:r>
            <a:endParaRPr lang="zh-CN" altLang="zh-CN" sz="3600" smtClean="0"/>
          </a:p>
          <a:p>
            <a:pPr eaLnBrk="1" hangingPunct="1"/>
            <a:r>
              <a:rPr lang="en-US" altLang="zh-CN" sz="3600" smtClean="0"/>
              <a:t>The first entry receives the suffix “a”, the next “b”, etc.</a:t>
            </a:r>
            <a:endParaRPr lang="zh-CN" altLang="zh-CN" sz="3600" smtClean="0"/>
          </a:p>
          <a:p>
            <a:pPr eaLnBrk="1" hangingPunct="1"/>
            <a:r>
              <a:rPr lang="en-US" altLang="zh-CN" sz="3600" smtClean="0"/>
              <a:t>…(Brown, 1998a, 1998b)</a:t>
            </a:r>
            <a:endParaRPr lang="zh-CN" altLang="zh-CN" sz="3600" smtClean="0"/>
          </a:p>
          <a:p>
            <a:pPr eaLnBrk="1" hangingPunct="1"/>
            <a:r>
              <a:rPr lang="en-US" altLang="zh-CN" sz="3600" smtClean="0"/>
              <a:t>Brown (1998a)… later in the text… Brown (1 998b)</a:t>
            </a:r>
            <a:endParaRPr lang="zh-CN" altLang="zh-CN" sz="36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idx="1"/>
          </p:nvPr>
        </p:nvSpPr>
        <p:spPr>
          <a:xfrm>
            <a:off x="457200" y="914400"/>
            <a:ext cx="8229600" cy="5211763"/>
          </a:xfrm>
        </p:spPr>
        <p:txBody>
          <a:bodyPr/>
          <a:lstStyle/>
          <a:p>
            <a:pPr eaLnBrk="1" hangingPunct="1">
              <a:buFontTx/>
              <a:buNone/>
            </a:pPr>
            <a:r>
              <a:rPr lang="en-US" altLang="zh-CN" sz="2800" smtClean="0">
                <a:latin typeface="Times New Roman" pitchFamily="18" charset="0"/>
              </a:rPr>
              <a:t>   </a:t>
            </a:r>
            <a:r>
              <a:rPr lang="en-US" altLang="zh-CN" sz="4000" b="1" i="1" smtClean="0"/>
              <a:t>An organisation as the author</a:t>
            </a:r>
            <a:endParaRPr lang="zh-CN" altLang="zh-CN" sz="4000" smtClean="0"/>
          </a:p>
          <a:p>
            <a:pPr eaLnBrk="1" hangingPunct="1"/>
            <a:r>
              <a:rPr lang="en-US" altLang="zh-CN" sz="3600" smtClean="0"/>
              <a:t>(Reserve Bank of Australia, 2007)</a:t>
            </a:r>
            <a:endParaRPr lang="zh-CN" altLang="zh-CN" sz="3600" smtClean="0"/>
          </a:p>
          <a:p>
            <a:pPr eaLnBrk="1" hangingPunct="1"/>
            <a:r>
              <a:rPr lang="en-US" altLang="zh-CN" sz="3600" smtClean="0"/>
              <a:t>If the organisation has a well recognised abbreviation, it can be cited as follows:</a:t>
            </a:r>
            <a:endParaRPr lang="zh-CN" altLang="zh-CN" sz="3600" smtClean="0"/>
          </a:p>
          <a:p>
            <a:pPr eaLnBrk="1" hangingPunct="1"/>
            <a:r>
              <a:rPr lang="en-US" altLang="zh-CN" sz="3600" smtClean="0"/>
              <a:t>First time cited… (International Monetary Fund [IMF], 1997) Subsequently… (IMF, 1997)</a:t>
            </a:r>
            <a:endParaRPr lang="zh-CN" altLang="zh-CN" sz="3600" smtClean="0"/>
          </a:p>
          <a:p>
            <a:pPr eaLnBrk="1" hangingPunct="1">
              <a:buFontTx/>
              <a:buNone/>
            </a:pPr>
            <a:r>
              <a:rPr lang="en-US" altLang="zh-CN" sz="2800" smtClean="0">
                <a:latin typeface="Times New Roman" pitchFamily="18" charset="0"/>
              </a:rPr>
              <a:t> </a:t>
            </a:r>
            <a:endParaRPr lang="en-US" altLang="zh-CN" sz="2400" smtClean="0">
              <a:latin typeface="Times New Roman" pitchFamily="18" charset="0"/>
            </a:endParaRPr>
          </a:p>
        </p:txBody>
      </p:sp>
      <p:sp>
        <p:nvSpPr>
          <p:cNvPr id="139268"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slide(fromLeft)">
                                      <p:cBhvr>
                                        <p:cTn id="7"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457200" y="1143000"/>
            <a:ext cx="8382000" cy="5181600"/>
          </a:xfrm>
        </p:spPr>
        <p:txBody>
          <a:bodyPr/>
          <a:lstStyle/>
          <a:p>
            <a:pPr eaLnBrk="1" hangingPunct="1">
              <a:buFontTx/>
              <a:buNone/>
              <a:defRPr/>
            </a:pPr>
            <a:r>
              <a:rPr lang="en-US" sz="2400" b="1" i="1" dirty="0" smtClean="0"/>
              <a:t>    </a:t>
            </a:r>
            <a:r>
              <a:rPr lang="en-US" sz="4000" b="1" i="1" dirty="0" smtClean="0"/>
              <a:t>Multiple references</a:t>
            </a:r>
            <a:endParaRPr lang="zh-CN" sz="4000" dirty="0" smtClean="0"/>
          </a:p>
          <a:p>
            <a:pPr eaLnBrk="1" hangingPunct="1">
              <a:defRPr/>
            </a:pPr>
            <a:r>
              <a:rPr lang="en-US" sz="3600" dirty="0" smtClean="0"/>
              <a:t>List alphabetically, separated by semi-colons:  </a:t>
            </a:r>
            <a:endParaRPr lang="zh-CN" sz="3600" dirty="0" smtClean="0"/>
          </a:p>
          <a:p>
            <a:pPr eaLnBrk="1" hangingPunct="1">
              <a:defRPr/>
            </a:pPr>
            <a:r>
              <a:rPr lang="en-US" sz="3600" dirty="0" smtClean="0"/>
              <a:t>There is considerable support for this view (Allen, 2001; Bryson &amp; Lodge, 1999; Wong, 2003). </a:t>
            </a:r>
            <a:endParaRPr lang="zh-CN" sz="3600" dirty="0" smtClean="0"/>
          </a:p>
          <a:p>
            <a:pPr marL="609600" indent="-609600" eaLnBrk="1" hangingPunct="1">
              <a:buFontTx/>
              <a:buNone/>
              <a:defRPr/>
            </a:pPr>
            <a:endParaRPr lang="en-US" altLang="zh-CN" sz="3600" dirty="0" smtClean="0">
              <a:latin typeface="Times New Roman" panose="02020603050405020304" pitchFamily="18" charset="0"/>
            </a:endParaRPr>
          </a:p>
        </p:txBody>
      </p:sp>
      <p:sp>
        <p:nvSpPr>
          <p:cNvPr id="142340"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slide(fromLeft)">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457200" y="1143000"/>
            <a:ext cx="8382000" cy="5181600"/>
          </a:xfrm>
        </p:spPr>
        <p:txBody>
          <a:bodyPr/>
          <a:lstStyle/>
          <a:p>
            <a:pPr eaLnBrk="1" hangingPunct="1">
              <a:defRPr/>
            </a:pPr>
            <a:r>
              <a:rPr lang="en-US" sz="4000" b="1" i="1" dirty="0" smtClean="0"/>
              <a:t>Direct quotation:</a:t>
            </a:r>
            <a:endParaRPr lang="zh-CN" sz="4000" dirty="0" smtClean="0"/>
          </a:p>
          <a:p>
            <a:pPr eaLnBrk="1" hangingPunct="1">
              <a:defRPr/>
            </a:pPr>
            <a:r>
              <a:rPr lang="en-US" sz="4000" dirty="0" smtClean="0"/>
              <a:t>In addition to author name and year the page number must be stated.</a:t>
            </a:r>
            <a:endParaRPr lang="zh-CN" sz="4000" dirty="0" smtClean="0"/>
          </a:p>
          <a:p>
            <a:pPr eaLnBrk="1" hangingPunct="1">
              <a:defRPr/>
            </a:pPr>
            <a:r>
              <a:rPr lang="en-US" sz="4000" dirty="0" smtClean="0"/>
              <a:t>“The key to understanding microeconomics is to </a:t>
            </a:r>
            <a:r>
              <a:rPr lang="en-US" sz="4000" dirty="0" err="1" smtClean="0"/>
              <a:t>realise</a:t>
            </a:r>
            <a:r>
              <a:rPr lang="en-US" sz="4000" dirty="0" smtClean="0"/>
              <a:t> that its overwhelming focus is on the role of prices” (</a:t>
            </a:r>
            <a:r>
              <a:rPr lang="en-US" sz="4000" dirty="0" err="1" smtClean="0"/>
              <a:t>Gittins</a:t>
            </a:r>
            <a:r>
              <a:rPr lang="en-US" sz="4000" dirty="0" smtClean="0"/>
              <a:t>, 2006, p. 8).</a:t>
            </a:r>
            <a:endParaRPr lang="zh-CN" sz="4000" dirty="0" smtClean="0"/>
          </a:p>
          <a:p>
            <a:pPr marL="609600" indent="-609600" eaLnBrk="1" hangingPunct="1">
              <a:buFontTx/>
              <a:buNone/>
              <a:defRPr/>
            </a:pPr>
            <a:endParaRPr lang="en-US" altLang="zh-CN" sz="4000" b="1" dirty="0" smtClean="0">
              <a:latin typeface="Times New Roman" panose="02020603050405020304" pitchFamily="18" charset="0"/>
            </a:endParaRPr>
          </a:p>
        </p:txBody>
      </p:sp>
      <p:sp>
        <p:nvSpPr>
          <p:cNvPr id="143364"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slide(fromLeft)">
                                      <p:cBhvr>
                                        <p:cTn id="7"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idx="1"/>
          </p:nvPr>
        </p:nvSpPr>
        <p:spPr>
          <a:xfrm>
            <a:off x="457200" y="1143000"/>
            <a:ext cx="8382000" cy="5181600"/>
          </a:xfrm>
        </p:spPr>
        <p:txBody>
          <a:bodyPr/>
          <a:lstStyle/>
          <a:p>
            <a:pPr eaLnBrk="1" hangingPunct="1">
              <a:buFontTx/>
              <a:buNone/>
            </a:pPr>
            <a:r>
              <a:rPr lang="en-US" altLang="zh-CN" sz="3600" smtClean="0"/>
              <a:t>Gittins (2006) suggests that “the key to understanding microeconomics is to realise that its overwhelming focus is on the role of prices” (p. 8).</a:t>
            </a:r>
            <a:endParaRPr lang="zh-CN" altLang="zh-CN" sz="3600" smtClean="0"/>
          </a:p>
          <a:p>
            <a:pPr eaLnBrk="1" hangingPunct="1">
              <a:buFontTx/>
              <a:buNone/>
            </a:pPr>
            <a:endParaRPr lang="en-US" altLang="zh-CN" b="1" smtClean="0">
              <a:latin typeface="Times New Roman" pitchFamily="18" charset="0"/>
            </a:endParaRPr>
          </a:p>
        </p:txBody>
      </p:sp>
      <p:sp>
        <p:nvSpPr>
          <p:cNvPr id="144388" name="AutoShape 4">
            <a:hlinkClick r:id="rId3"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slide(fromLeft)">
                                      <p:cBhvr>
                                        <p:cTn id="7" dur="5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idx="1"/>
          </p:nvPr>
        </p:nvSpPr>
        <p:spPr>
          <a:xfrm>
            <a:off x="0" y="1143000"/>
            <a:ext cx="9144000" cy="5486400"/>
          </a:xfrm>
        </p:spPr>
        <p:txBody>
          <a:bodyPr/>
          <a:lstStyle/>
          <a:p>
            <a:pPr eaLnBrk="1" hangingPunct="1"/>
            <a:r>
              <a:rPr lang="en-US" altLang="zh-CN" sz="2800" b="1" i="1" smtClean="0"/>
              <a:t>Citing a secondary source</a:t>
            </a:r>
            <a:endParaRPr lang="zh-CN" altLang="zh-CN" sz="2800" smtClean="0"/>
          </a:p>
          <a:p>
            <a:pPr eaLnBrk="1" hangingPunct="1"/>
            <a:r>
              <a:rPr lang="en-US" altLang="zh-CN" sz="2800" smtClean="0"/>
              <a:t>For example, you read a 2006 article by Friedman in which he refers to an article by Chang, published in 1997.</a:t>
            </a:r>
            <a:endParaRPr lang="zh-CN" altLang="zh-CN" sz="2800" smtClean="0"/>
          </a:p>
          <a:p>
            <a:pPr eaLnBrk="1" hangingPunct="1"/>
            <a:r>
              <a:rPr lang="en-US" altLang="zh-CN" sz="2800" smtClean="0"/>
              <a:t>To cite Chang in your writing, the following formats apply:</a:t>
            </a:r>
            <a:endParaRPr lang="zh-CN" altLang="zh-CN" sz="2800" smtClean="0"/>
          </a:p>
          <a:p>
            <a:pPr eaLnBrk="1" hangingPunct="1"/>
            <a:r>
              <a:rPr lang="en-US" altLang="zh-CN" sz="2800" smtClean="0"/>
              <a:t>…(Chang, 1997, as cited in Friedman, 2006).</a:t>
            </a:r>
            <a:endParaRPr lang="zh-CN" altLang="zh-CN" sz="2800" smtClean="0"/>
          </a:p>
          <a:p>
            <a:pPr eaLnBrk="1" hangingPunct="1"/>
            <a:r>
              <a:rPr lang="en-US" altLang="zh-CN" sz="2800" smtClean="0"/>
              <a:t>Chang (1997, as cited in Friedman, 2006) suggests that this is inconsistent…</a:t>
            </a:r>
            <a:endParaRPr lang="zh-CN" altLang="zh-CN" sz="2800" smtClean="0"/>
          </a:p>
          <a:p>
            <a:pPr eaLnBrk="1" hangingPunct="1"/>
            <a:r>
              <a:rPr lang="en-US" altLang="zh-CN" sz="2800" smtClean="0"/>
              <a:t>Friedman (2006) cited Chang (1997) as arguing for…</a:t>
            </a:r>
            <a:endParaRPr lang="zh-CN" altLang="zh-CN" sz="2800" smtClean="0"/>
          </a:p>
          <a:p>
            <a:pPr eaLnBrk="1" hangingPunct="1">
              <a:buFontTx/>
              <a:buNone/>
            </a:pPr>
            <a:endParaRPr lang="en-US" altLang="zh-CN" sz="28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idx="1"/>
          </p:nvPr>
        </p:nvSpPr>
        <p:spPr>
          <a:xfrm>
            <a:off x="457200" y="1143000"/>
            <a:ext cx="8382000" cy="5181600"/>
          </a:xfrm>
        </p:spPr>
        <p:txBody>
          <a:bodyPr/>
          <a:lstStyle/>
          <a:p>
            <a:pPr eaLnBrk="1" hangingPunct="1"/>
            <a:r>
              <a:rPr lang="en-US" altLang="zh-CN" sz="4000" b="1" smtClean="0"/>
              <a:t>Books</a:t>
            </a:r>
            <a:endParaRPr lang="zh-CN" altLang="zh-CN" sz="4000" smtClean="0"/>
          </a:p>
          <a:p>
            <a:pPr eaLnBrk="1" hangingPunct="1"/>
            <a:r>
              <a:rPr lang="en-US" altLang="zh-CN" sz="4000" smtClean="0"/>
              <a:t>General format:</a:t>
            </a:r>
            <a:endParaRPr lang="zh-CN" altLang="zh-CN" sz="4000" smtClean="0"/>
          </a:p>
          <a:p>
            <a:pPr eaLnBrk="1" hangingPunct="1"/>
            <a:r>
              <a:rPr lang="en-US" altLang="zh-CN" sz="4000" smtClean="0"/>
              <a:t>Author surname, Author initial(s). (Year of publication). </a:t>
            </a:r>
            <a:r>
              <a:rPr lang="en-US" altLang="zh-CN" sz="4000" i="1" smtClean="0"/>
              <a:t>Title of book</a:t>
            </a:r>
            <a:r>
              <a:rPr lang="en-US" altLang="zh-CN" sz="4000" smtClean="0"/>
              <a:t> (edition number if not the 1st edition). Place of publication: Name of publisher.</a:t>
            </a:r>
            <a:endParaRPr lang="zh-CN" altLang="zh-CN" sz="4000" smtClean="0"/>
          </a:p>
          <a:p>
            <a:pPr eaLnBrk="1" hangingPunct="1">
              <a:buFontTx/>
              <a:buNone/>
            </a:pPr>
            <a:endParaRPr lang="en-US" altLang="zh-CN" sz="4000" b="1" smtClean="0">
              <a:latin typeface="Times New Roman" pitchFamily="18" charset="0"/>
            </a:endParaRPr>
          </a:p>
        </p:txBody>
      </p:sp>
      <p:sp>
        <p:nvSpPr>
          <p:cNvPr id="43010" name="Title 1"/>
          <p:cNvSpPr>
            <a:spLocks noGrp="1"/>
          </p:cNvSpPr>
          <p:nvPr>
            <p:ph type="title"/>
          </p:nvPr>
        </p:nvSpPr>
        <p:spPr/>
        <p:txBody>
          <a:bodyPr/>
          <a:lstStyle/>
          <a:p>
            <a:pPr eaLnBrk="1" hangingPunct="1"/>
            <a:endParaRPr lang="en-US" altLang="zh-CN"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idx="1"/>
          </p:nvPr>
        </p:nvSpPr>
        <p:spPr>
          <a:xfrm>
            <a:off x="228600" y="990600"/>
            <a:ext cx="8610600" cy="5791200"/>
          </a:xfrm>
        </p:spPr>
        <p:txBody>
          <a:bodyPr/>
          <a:lstStyle/>
          <a:p>
            <a:pPr eaLnBrk="1" hangingPunct="1"/>
            <a:r>
              <a:rPr lang="en-US" altLang="zh-CN" sz="3600" smtClean="0"/>
              <a:t>Gittins, R. (2006). </a:t>
            </a:r>
            <a:r>
              <a:rPr lang="en-US" altLang="zh-CN" sz="3600" i="1" smtClean="0"/>
              <a:t>Gittins’ guide to economics.</a:t>
            </a:r>
            <a:r>
              <a:rPr lang="en-US" altLang="zh-CN" sz="3600" smtClean="0"/>
              <a:t> Crows Nest, NSW: Allen &amp; Unwin. </a:t>
            </a:r>
            <a:endParaRPr lang="zh-CN" altLang="zh-CN" sz="3600" smtClean="0"/>
          </a:p>
          <a:p>
            <a:pPr eaLnBrk="1" hangingPunct="1"/>
            <a:r>
              <a:rPr lang="en-US" altLang="zh-CN" sz="3600" smtClean="0"/>
              <a:t>Luthans, F. (2002). </a:t>
            </a:r>
            <a:r>
              <a:rPr lang="en-US" altLang="zh-CN" sz="3600" i="1" smtClean="0"/>
              <a:t>Organisational behavior</a:t>
            </a:r>
            <a:r>
              <a:rPr lang="en-US" altLang="zh-CN" sz="3600" smtClean="0"/>
              <a:t> (9</a:t>
            </a:r>
            <a:r>
              <a:rPr lang="en-US" altLang="zh-CN" sz="3600" baseline="30000" smtClean="0"/>
              <a:t>th</a:t>
            </a:r>
            <a:r>
              <a:rPr lang="en-US" altLang="zh-CN" sz="3600" smtClean="0"/>
              <a:t> ed.). Boston: McGraw-Hill Irwin.</a:t>
            </a:r>
          </a:p>
          <a:p>
            <a:pPr eaLnBrk="1" hangingPunct="1"/>
            <a:r>
              <a:rPr lang="en-US" altLang="zh-CN" sz="3600" smtClean="0"/>
              <a:t>Mahoney, D. &amp;Trigg, M. (2001). </a:t>
            </a:r>
            <a:r>
              <a:rPr lang="en-US" altLang="zh-CN" sz="3600" i="1" smtClean="0"/>
              <a:t>International business:</a:t>
            </a:r>
            <a:r>
              <a:rPr lang="en-US" altLang="zh-CN" sz="3600" smtClean="0"/>
              <a:t> A managerial perspective (2</a:t>
            </a:r>
            <a:r>
              <a:rPr lang="en-US" altLang="zh-CN" sz="3600" baseline="30000" smtClean="0"/>
              <a:t>nd</a:t>
            </a:r>
            <a:r>
              <a:rPr lang="en-US" altLang="zh-CN" sz="3600" smtClean="0"/>
              <a:t> ed.). Sydney: Pearson Education.</a:t>
            </a:r>
            <a:endParaRPr lang="zh-CN" altLang="zh-CN" sz="3600" smtClean="0"/>
          </a:p>
          <a:p>
            <a:pPr eaLnBrk="1" hangingPunct="1"/>
            <a:endParaRPr lang="zh-CN" altLang="zh-CN" smtClean="0"/>
          </a:p>
        </p:txBody>
      </p:sp>
      <p:sp>
        <p:nvSpPr>
          <p:cNvPr id="91141" name="AutoShape 5">
            <a:hlinkHover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1141"/>
                                        </p:tgtEl>
                                        <p:attrNameLst>
                                          <p:attrName>style.visibility</p:attrName>
                                        </p:attrNameLst>
                                      </p:cBhvr>
                                      <p:to>
                                        <p:strVal val="visible"/>
                                      </p:to>
                                    </p:set>
                                    <p:animEffect transition="in" filter="slide(fromLeft)">
                                      <p:cBhvr>
                                        <p:cTn id="7" dur="500"/>
                                        <p:tgtEl>
                                          <p:spTgt spid="9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228600" y="838200"/>
            <a:ext cx="8610600" cy="5791200"/>
          </a:xfrm>
        </p:spPr>
        <p:txBody>
          <a:bodyPr/>
          <a:lstStyle/>
          <a:p>
            <a:pPr eaLnBrk="1" hangingPunct="1">
              <a:buFontTx/>
              <a:buNone/>
              <a:defRPr/>
            </a:pPr>
            <a:r>
              <a:rPr lang="en-US" sz="3600" dirty="0" smtClean="0"/>
              <a:t>   </a:t>
            </a:r>
            <a:r>
              <a:rPr lang="en-US" sz="4000" dirty="0" smtClean="0">
                <a:solidFill>
                  <a:srgbClr val="0070C0"/>
                </a:solidFill>
              </a:rPr>
              <a:t>If there are more than six authors, after the sixth author type “et al.” and omit the subsequent names</a:t>
            </a:r>
            <a:endParaRPr lang="zh-CN" sz="4000" dirty="0" smtClean="0">
              <a:solidFill>
                <a:srgbClr val="0070C0"/>
              </a:solidFill>
            </a:endParaRPr>
          </a:p>
          <a:p>
            <a:pPr eaLnBrk="1" hangingPunct="1">
              <a:defRPr/>
            </a:pPr>
            <a:r>
              <a:rPr lang="en-US" sz="3600" dirty="0" err="1" smtClean="0"/>
              <a:t>Mussen</a:t>
            </a:r>
            <a:r>
              <a:rPr lang="en-US" sz="3600" dirty="0" smtClean="0"/>
              <a:t>, P., </a:t>
            </a:r>
            <a:r>
              <a:rPr lang="en-US" sz="3600" dirty="0" err="1" smtClean="0"/>
              <a:t>Rosenzweig</a:t>
            </a:r>
            <a:r>
              <a:rPr lang="en-US" sz="3600" dirty="0" smtClean="0"/>
              <a:t>, M. R., Aronson, E., </a:t>
            </a:r>
            <a:r>
              <a:rPr lang="en-US" sz="3600" dirty="0" err="1" smtClean="0"/>
              <a:t>Elkind</a:t>
            </a:r>
            <a:r>
              <a:rPr lang="en-US" sz="3600" dirty="0" smtClean="0"/>
              <a:t>, D., </a:t>
            </a:r>
            <a:r>
              <a:rPr lang="en-US" sz="3600" dirty="0" err="1" smtClean="0"/>
              <a:t>Feshbach</a:t>
            </a:r>
            <a:r>
              <a:rPr lang="en-US" sz="3600" dirty="0" smtClean="0"/>
              <a:t>, S., </a:t>
            </a:r>
            <a:r>
              <a:rPr lang="en-US" sz="3600" dirty="0" err="1" smtClean="0"/>
              <a:t>Geiwitz</a:t>
            </a:r>
            <a:r>
              <a:rPr lang="en-US" sz="3600" dirty="0" smtClean="0"/>
              <a:t>, P. J., et al. (1973). </a:t>
            </a:r>
            <a:r>
              <a:rPr lang="en-US" sz="3600" i="1" dirty="0" smtClean="0"/>
              <a:t>Psychology: An introduction.</a:t>
            </a:r>
            <a:r>
              <a:rPr lang="en-US" sz="3600" dirty="0" smtClean="0"/>
              <a:t> Lexington, MA: Heath.</a:t>
            </a:r>
            <a:endParaRPr lang="zh-CN" sz="3600" dirty="0" smtClean="0"/>
          </a:p>
          <a:p>
            <a:pPr marL="609600" indent="-609600" eaLnBrk="1" hangingPunct="1">
              <a:lnSpc>
                <a:spcPct val="90000"/>
              </a:lnSpc>
              <a:buFontTx/>
              <a:buNone/>
              <a:defRPr/>
            </a:pPr>
            <a:endParaRPr lang="en-US" altLang="zh-CN" sz="2800" dirty="0" smtClean="0">
              <a:latin typeface="Times New Roman" panose="02020603050405020304" pitchFamily="18" charset="0"/>
            </a:endParaRPr>
          </a:p>
        </p:txBody>
      </p:sp>
      <p:sp>
        <p:nvSpPr>
          <p:cNvPr id="117764"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slide(fromLeft)">
                                      <p:cBhvr>
                                        <p:cTn id="7"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7169"/>
          <p:cNvSpPr>
            <a:spLocks noGrp="1"/>
          </p:cNvSpPr>
          <p:nvPr>
            <p:ph type="title"/>
          </p:nvPr>
        </p:nvSpPr>
        <p:spPr>
          <a:xfrm>
            <a:off x="457200" y="512763"/>
            <a:ext cx="8229600" cy="1143000"/>
          </a:xfrm>
        </p:spPr>
        <p:txBody>
          <a:bodyPr/>
          <a:lstStyle/>
          <a:p>
            <a:pPr eaLnBrk="1" hangingPunct="1"/>
            <a:r>
              <a:rPr lang="en-US" altLang="zh-CN" smtClean="0"/>
              <a:t>Task 1</a:t>
            </a:r>
          </a:p>
        </p:txBody>
      </p:sp>
      <p:sp>
        <p:nvSpPr>
          <p:cNvPr id="17410" name="文本占位符 7170"/>
          <p:cNvSpPr>
            <a:spLocks noGrp="1"/>
          </p:cNvSpPr>
          <p:nvPr>
            <p:ph type="body" idx="1"/>
          </p:nvPr>
        </p:nvSpPr>
        <p:spPr/>
        <p:txBody>
          <a:bodyPr/>
          <a:lstStyle/>
          <a:p>
            <a:pPr eaLnBrk="1" hangingPunct="1">
              <a:buFontTx/>
              <a:buNone/>
            </a:pPr>
            <a:r>
              <a:rPr lang="en-US" altLang="zh-CN" smtClean="0"/>
              <a:t>Group</a:t>
            </a:r>
            <a:r>
              <a:rPr lang="zh-CN" altLang="en-US" smtClean="0"/>
              <a:t> </a:t>
            </a:r>
            <a:r>
              <a:rPr lang="en-US" altLang="zh-CN" smtClean="0"/>
              <a:t>Discussion:</a:t>
            </a:r>
          </a:p>
          <a:p>
            <a:pPr eaLnBrk="1" hangingPunct="1">
              <a:buFontTx/>
              <a:buNone/>
            </a:pPr>
            <a:r>
              <a:rPr lang="en-US" altLang="zh-CN" sz="2400" smtClean="0"/>
              <a:t>1)</a:t>
            </a:r>
            <a:r>
              <a:rPr lang="zh-CN" altLang="en-US" sz="2400" smtClean="0"/>
              <a:t> </a:t>
            </a:r>
            <a:r>
              <a:rPr lang="en-US" altLang="zh-CN" sz="2400" smtClean="0"/>
              <a:t>Why do we</a:t>
            </a:r>
            <a:r>
              <a:rPr lang="zh-CN" altLang="en-US" sz="2400" smtClean="0"/>
              <a:t> </a:t>
            </a:r>
            <a:r>
              <a:rPr lang="en-US" altLang="zh-CN" sz="2400" smtClean="0"/>
              <a:t>need</a:t>
            </a:r>
            <a:r>
              <a:rPr lang="zh-CN" altLang="en-US" sz="2400" smtClean="0"/>
              <a:t> </a:t>
            </a:r>
            <a:r>
              <a:rPr lang="en-US" altLang="zh-CN" sz="2400" smtClean="0"/>
              <a:t>to reference</a:t>
            </a:r>
            <a:r>
              <a:rPr lang="zh-CN" altLang="zh-CN" sz="2400" smtClean="0"/>
              <a:t> </a:t>
            </a:r>
            <a:r>
              <a:rPr lang="en-US" altLang="zh-CN" sz="2400" smtClean="0"/>
              <a:t>and</a:t>
            </a:r>
            <a:r>
              <a:rPr lang="zh-CN" altLang="en-US" sz="2400" smtClean="0"/>
              <a:t> </a:t>
            </a:r>
            <a:r>
              <a:rPr lang="en-US" altLang="zh-CN" sz="2400" smtClean="0"/>
              <a:t>when do we do it?</a:t>
            </a:r>
          </a:p>
          <a:p>
            <a:pPr eaLnBrk="1" hangingPunct="1">
              <a:buFontTx/>
              <a:buNone/>
            </a:pPr>
            <a:r>
              <a:rPr lang="en-US" altLang="zh-CN" sz="2400" smtClean="0"/>
              <a:t>2)</a:t>
            </a:r>
            <a:r>
              <a:rPr lang="zh-CN" altLang="en-US" sz="2400" smtClean="0"/>
              <a:t> </a:t>
            </a:r>
            <a:r>
              <a:rPr lang="en-US" altLang="zh-CN" sz="2400" smtClean="0"/>
              <a:t>How do we usually reference?</a:t>
            </a:r>
          </a:p>
          <a:p>
            <a:pPr eaLnBrk="1" hangingPunct="1">
              <a:buFontTx/>
              <a:buNone/>
            </a:pPr>
            <a:r>
              <a:rPr lang="en-US" altLang="zh-CN" sz="2400" smtClean="0"/>
              <a:t>3)</a:t>
            </a:r>
            <a:r>
              <a:rPr lang="zh-CN" altLang="en-US" sz="2400" smtClean="0"/>
              <a:t> </a:t>
            </a:r>
            <a:r>
              <a:rPr lang="en-US" altLang="zh-CN" sz="2400" smtClean="0"/>
              <a:t>How many referencing styles do you know?</a:t>
            </a:r>
          </a:p>
          <a:p>
            <a:pPr eaLnBrk="1" hangingPunct="1">
              <a:buFontTx/>
              <a:buNone/>
            </a:pPr>
            <a:r>
              <a:rPr lang="en-US" altLang="zh-CN" sz="2400" smtClean="0"/>
              <a:t>4)</a:t>
            </a:r>
            <a:r>
              <a:rPr lang="zh-CN" altLang="en-US" sz="2400" smtClean="0"/>
              <a:t> </a:t>
            </a:r>
            <a:r>
              <a:rPr lang="en-US" altLang="zh-CN" sz="2400" smtClean="0"/>
              <a:t>How do we create a reference list?</a:t>
            </a:r>
          </a:p>
          <a:p>
            <a:pPr eaLnBrk="1" hangingPunct="1">
              <a:buFontTx/>
              <a:buNone/>
            </a:pPr>
            <a:endParaRPr lang="en-US" altLang="zh-CN" sz="24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a:xfrm>
            <a:off x="228600" y="838200"/>
            <a:ext cx="8610600" cy="5791200"/>
          </a:xfrm>
        </p:spPr>
        <p:txBody>
          <a:bodyPr/>
          <a:lstStyle/>
          <a:p>
            <a:pPr eaLnBrk="1" hangingPunct="1">
              <a:buFontTx/>
              <a:buNone/>
              <a:defRPr/>
            </a:pPr>
            <a:r>
              <a:rPr lang="en-US" sz="4000" b="1" dirty="0" smtClean="0"/>
              <a:t>    Edited book</a:t>
            </a:r>
            <a:endParaRPr lang="zh-CN" sz="4000" dirty="0" smtClean="0"/>
          </a:p>
          <a:p>
            <a:pPr eaLnBrk="1" hangingPunct="1">
              <a:defRPr/>
            </a:pPr>
            <a:r>
              <a:rPr lang="en-US" sz="3600" dirty="0" smtClean="0"/>
              <a:t>Follows the book format, with the editor’s name followed by (Ed.), or (Eds.) if more than one editor</a:t>
            </a:r>
            <a:endParaRPr lang="zh-CN" sz="3600" dirty="0" smtClean="0"/>
          </a:p>
          <a:p>
            <a:pPr eaLnBrk="1" hangingPunct="1">
              <a:defRPr/>
            </a:pPr>
            <a:r>
              <a:rPr lang="en-US" sz="3600" dirty="0" smtClean="0"/>
              <a:t>Clegg, S. R., Hardy, C., &amp; Nord, W. R. (Eds.). (1996). </a:t>
            </a:r>
            <a:r>
              <a:rPr lang="en-US" sz="3600" i="1" dirty="0" smtClean="0"/>
              <a:t>Handbook of </a:t>
            </a:r>
            <a:r>
              <a:rPr lang="en-US" sz="3600" i="1" dirty="0" err="1" smtClean="0"/>
              <a:t>organisation</a:t>
            </a:r>
            <a:r>
              <a:rPr lang="en-US" sz="3600" i="1" dirty="0" smtClean="0"/>
              <a:t> studies.</a:t>
            </a:r>
            <a:r>
              <a:rPr lang="en-US" sz="3600" dirty="0" smtClean="0"/>
              <a:t> London: Sage Publications.</a:t>
            </a:r>
            <a:endParaRPr lang="zh-CN" sz="3600" dirty="0" smtClean="0"/>
          </a:p>
          <a:p>
            <a:pPr marL="609600" indent="-609600" eaLnBrk="1" hangingPunct="1">
              <a:buFontTx/>
              <a:buNone/>
              <a:defRPr/>
            </a:pPr>
            <a:endParaRPr lang="en-US" altLang="zh-CN" sz="2400" b="1" dirty="0" smtClean="0">
              <a:latin typeface="Times New Roman" panose="02020603050405020304" pitchFamily="18" charset="0"/>
            </a:endParaRPr>
          </a:p>
        </p:txBody>
      </p:sp>
      <p:sp>
        <p:nvSpPr>
          <p:cNvPr id="118788" name="AutoShape 4">
            <a:hlinkClick r:id="rId2" action="ppaction://hlinksldjump"/>
          </p:cNvPr>
          <p:cNvSpPr>
            <a:spLocks noChangeArrowheads="1"/>
          </p:cNvSpPr>
          <p:nvPr/>
        </p:nvSpPr>
        <p:spPr bwMode="auto">
          <a:xfrm>
            <a:off x="8534400" y="6176963"/>
            <a:ext cx="395288" cy="371475"/>
          </a:xfrm>
          <a:prstGeom prst="actionButtonReturn">
            <a:avLst/>
          </a:prstGeom>
          <a:solidFill>
            <a:srgbClr val="006600"/>
          </a:solidFill>
          <a:ln w="9525">
            <a:solidFill>
              <a:srgbClr val="CCFFCC"/>
            </a:solidFill>
            <a:miter lim="800000"/>
            <a:headEnd/>
            <a:tailEnd/>
          </a:ln>
        </p:spPr>
        <p:txBody>
          <a:bodyPr anchor="ctr">
            <a:spAutoFit/>
          </a:bodyPr>
          <a:lstStyle/>
          <a:p>
            <a:pPr algn="ctr"/>
            <a:r>
              <a:rPr lang="en-US" altLang="zh-CN"/>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slide(fromLeft)">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idx="1"/>
          </p:nvPr>
        </p:nvSpPr>
        <p:spPr>
          <a:xfrm>
            <a:off x="304800" y="1143000"/>
            <a:ext cx="8534400" cy="5715000"/>
          </a:xfrm>
        </p:spPr>
        <p:txBody>
          <a:bodyPr/>
          <a:lstStyle/>
          <a:p>
            <a:pPr eaLnBrk="1" hangingPunct="1">
              <a:buFontTx/>
              <a:buNone/>
            </a:pPr>
            <a:r>
              <a:rPr lang="en-US" altLang="zh-CN" sz="4000" b="1" smtClean="0"/>
              <a:t>   Journal article</a:t>
            </a:r>
          </a:p>
          <a:p>
            <a:pPr eaLnBrk="1" hangingPunct="1">
              <a:buFontTx/>
              <a:buNone/>
            </a:pPr>
            <a:r>
              <a:rPr lang="en-US" altLang="zh-CN" b="1" smtClean="0"/>
              <a:t>   </a:t>
            </a:r>
            <a:r>
              <a:rPr lang="en-US" altLang="zh-CN" smtClean="0"/>
              <a:t>General format:</a:t>
            </a:r>
            <a:endParaRPr lang="zh-CN" altLang="zh-CN" smtClean="0"/>
          </a:p>
          <a:p>
            <a:pPr eaLnBrk="1" hangingPunct="1"/>
            <a:r>
              <a:rPr lang="en-US" altLang="zh-CN" smtClean="0"/>
              <a:t>Author family name, Author initial(s). (Year of publication). Title of the article. </a:t>
            </a:r>
            <a:r>
              <a:rPr lang="en-US" altLang="zh-CN" i="1" smtClean="0"/>
              <a:t>Title of the Journal,</a:t>
            </a:r>
            <a:r>
              <a:rPr lang="en-US" altLang="zh-CN" smtClean="0"/>
              <a:t> </a:t>
            </a:r>
            <a:r>
              <a:rPr lang="en-US" altLang="zh-CN" i="1" smtClean="0"/>
              <a:t>volume number</a:t>
            </a:r>
            <a:r>
              <a:rPr lang="en-US" altLang="zh-CN" smtClean="0"/>
              <a:t> (issue number), page numbers of the article.</a:t>
            </a:r>
            <a:endParaRPr lang="zh-CN" altLang="zh-CN" smtClean="0"/>
          </a:p>
          <a:p>
            <a:pPr eaLnBrk="1" hangingPunct="1"/>
            <a:r>
              <a:rPr lang="en-US" altLang="zh-CN" smtClean="0"/>
              <a:t>Milner, L. M. &amp; Fodness, D. (1996). Product gender perceptions: The case of China. </a:t>
            </a:r>
            <a:r>
              <a:rPr lang="en-US" altLang="zh-CN" i="1" smtClean="0"/>
              <a:t>International Marketing Review,</a:t>
            </a:r>
            <a:r>
              <a:rPr lang="en-US" altLang="zh-CN" smtClean="0"/>
              <a:t> 13(4), 40-51.</a:t>
            </a:r>
            <a:endParaRPr lang="zh-CN" altLang="zh-CN" smtClean="0"/>
          </a:p>
        </p:txBody>
      </p:sp>
      <p:sp>
        <p:nvSpPr>
          <p:cNvPr id="97284"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slide(fromLeft)">
                                      <p:cBhvr>
                                        <p:cTn id="7"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idx="1"/>
          </p:nvPr>
        </p:nvSpPr>
        <p:spPr>
          <a:xfrm>
            <a:off x="457200" y="914400"/>
            <a:ext cx="8229600" cy="5211763"/>
          </a:xfrm>
        </p:spPr>
        <p:txBody>
          <a:bodyPr/>
          <a:lstStyle/>
          <a:p>
            <a:pPr eaLnBrk="1" hangingPunct="1">
              <a:buFontTx/>
              <a:buNone/>
            </a:pPr>
            <a:r>
              <a:rPr lang="en-US" altLang="zh-CN" b="1" smtClean="0"/>
              <a:t>   </a:t>
            </a:r>
            <a:r>
              <a:rPr lang="en-US" altLang="zh-CN" sz="4000" b="1" smtClean="0"/>
              <a:t>Magazine</a:t>
            </a:r>
            <a:endParaRPr lang="zh-CN" altLang="zh-CN" sz="4000" smtClean="0"/>
          </a:p>
          <a:p>
            <a:pPr eaLnBrk="1" hangingPunct="1"/>
            <a:r>
              <a:rPr lang="en-US" altLang="zh-CN" smtClean="0"/>
              <a:t>If there is a volume number, it follows the magazine title, in italics. In the example below, 159 is the volume number, and the page number is 46. </a:t>
            </a:r>
            <a:endParaRPr lang="zh-CN" altLang="zh-CN" smtClean="0"/>
          </a:p>
          <a:p>
            <a:pPr eaLnBrk="1" hangingPunct="1"/>
            <a:r>
              <a:rPr lang="en-US" altLang="zh-CN" smtClean="0"/>
              <a:t>MacLeod, S. (2002, April 8). An olive branch or stick? </a:t>
            </a:r>
            <a:r>
              <a:rPr lang="en-US" altLang="zh-CN" i="1" smtClean="0"/>
              <a:t>Time,</a:t>
            </a:r>
            <a:r>
              <a:rPr lang="en-US" altLang="zh-CN" smtClean="0"/>
              <a:t> 159, 46.</a:t>
            </a:r>
            <a:endParaRPr lang="zh-CN" altLang="zh-CN" smtClean="0"/>
          </a:p>
          <a:p>
            <a:pPr eaLnBrk="1" hangingPunct="1"/>
            <a:r>
              <a:rPr lang="en-US" altLang="zh-CN" smtClean="0"/>
              <a:t>Guilliat, S. (2005, March 26). Leap of faith. </a:t>
            </a:r>
            <a:r>
              <a:rPr lang="en-US" altLang="zh-CN" i="1" smtClean="0"/>
              <a:t>Good Weekend: The Age Magazine,</a:t>
            </a:r>
            <a:r>
              <a:rPr lang="en-US" altLang="zh-CN" smtClean="0"/>
              <a:t> 24-31.</a:t>
            </a:r>
            <a:endParaRPr lang="zh-CN" altLang="zh-CN" smtClean="0"/>
          </a:p>
          <a:p>
            <a:pPr eaLnBrk="1" hangingPunct="1">
              <a:buFontTx/>
              <a:buNone/>
            </a:pPr>
            <a:endParaRPr lang="en-US" altLang="zh-CN" smtClean="0"/>
          </a:p>
        </p:txBody>
      </p:sp>
      <p:sp>
        <p:nvSpPr>
          <p:cNvPr id="4813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idx="1"/>
          </p:nvPr>
        </p:nvSpPr>
        <p:spPr>
          <a:xfrm>
            <a:off x="457200" y="914400"/>
            <a:ext cx="8229600" cy="5211763"/>
          </a:xfrm>
        </p:spPr>
        <p:txBody>
          <a:bodyPr/>
          <a:lstStyle/>
          <a:p>
            <a:pPr eaLnBrk="1" hangingPunct="1">
              <a:buFontTx/>
              <a:buNone/>
            </a:pPr>
            <a:r>
              <a:rPr lang="en-US" altLang="zh-CN" b="1" smtClean="0"/>
              <a:t>   </a:t>
            </a:r>
            <a:r>
              <a:rPr lang="en-US" altLang="zh-CN" sz="4000" b="1" smtClean="0"/>
              <a:t>Newspaper article – print and microfiche</a:t>
            </a:r>
            <a:endParaRPr lang="zh-CN" altLang="zh-CN" sz="4000" smtClean="0"/>
          </a:p>
          <a:p>
            <a:pPr eaLnBrk="1" hangingPunct="1"/>
            <a:r>
              <a:rPr lang="en-US" altLang="zh-CN" smtClean="0"/>
              <a:t>Precede the page number with “p.” or if more than one page, “pp.” (For an article starting on page 1, then continuing and ending on page 3, the format would be pp. 1, 3.) </a:t>
            </a:r>
            <a:endParaRPr lang="zh-CN" altLang="zh-CN" smtClean="0"/>
          </a:p>
          <a:p>
            <a:pPr eaLnBrk="1" hangingPunct="1"/>
            <a:r>
              <a:rPr lang="en-US" altLang="zh-CN" smtClean="0"/>
              <a:t>Hopkins, P. (2004, January 7). Parmalat cooked the books worldwide: Police. </a:t>
            </a:r>
            <a:r>
              <a:rPr lang="en-US" altLang="zh-CN" i="1" smtClean="0"/>
              <a:t>The Age,</a:t>
            </a:r>
            <a:r>
              <a:rPr lang="en-US" altLang="zh-CN" smtClean="0"/>
              <a:t> p. 2.</a:t>
            </a:r>
            <a:endParaRPr lang="zh-CN" altLang="zh-CN" smtClean="0"/>
          </a:p>
          <a:p>
            <a:pPr eaLnBrk="1" hangingPunct="1">
              <a:buFontTx/>
              <a:buNone/>
            </a:pPr>
            <a:endParaRPr lang="en-US" altLang="zh-CN" smtClean="0"/>
          </a:p>
        </p:txBody>
      </p:sp>
      <p:sp>
        <p:nvSpPr>
          <p:cNvPr id="4915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0178" name="Rectangle 6"/>
          <p:cNvSpPr>
            <a:spLocks noGrp="1"/>
          </p:cNvSpPr>
          <p:nvPr>
            <p:ph idx="1"/>
          </p:nvPr>
        </p:nvSpPr>
        <p:spPr>
          <a:xfrm>
            <a:off x="304800" y="1219200"/>
            <a:ext cx="8610600" cy="5694363"/>
          </a:xfrm>
        </p:spPr>
        <p:txBody>
          <a:bodyPr anchor="ctr">
            <a:spAutoFit/>
          </a:bodyPr>
          <a:lstStyle/>
          <a:p>
            <a:pPr marL="0" indent="0" defTabSz="0" eaLnBrk="1" hangingPunct="1">
              <a:spcBef>
                <a:spcPct val="0"/>
              </a:spcBef>
              <a:buFontTx/>
              <a:buNone/>
              <a:tabLst>
                <a:tab pos="457200" algn="l"/>
              </a:tabLst>
            </a:pPr>
            <a:r>
              <a:rPr lang="en-US" altLang="zh-CN" sz="4000" b="1" smtClean="0">
                <a:solidFill>
                  <a:srgbClr val="000000"/>
                </a:solidFill>
              </a:rPr>
              <a:t>Reports from organisations</a:t>
            </a:r>
            <a:endParaRPr lang="en-US" altLang="zh-CN" sz="4000" smtClean="0"/>
          </a:p>
          <a:p>
            <a:pPr marL="0" indent="0" defTabSz="0" eaLnBrk="1" hangingPunct="1">
              <a:spcBef>
                <a:spcPct val="0"/>
              </a:spcBef>
              <a:buFontTx/>
              <a:buNone/>
              <a:tabLst>
                <a:tab pos="457200" algn="l"/>
              </a:tabLst>
            </a:pPr>
            <a:r>
              <a:rPr lang="en-US" altLang="zh-CN" sz="3600" smtClean="0">
                <a:solidFill>
                  <a:srgbClr val="000000"/>
                </a:solidFill>
              </a:rPr>
              <a:t>Sumitomo Mitsui Banking Corporation.</a:t>
            </a:r>
          </a:p>
          <a:p>
            <a:pPr marL="0" indent="0" defTabSz="0" eaLnBrk="1" hangingPunct="1">
              <a:spcBef>
                <a:spcPct val="0"/>
              </a:spcBef>
              <a:buFontTx/>
              <a:buNone/>
              <a:tabLst>
                <a:tab pos="457200" algn="l"/>
              </a:tabLst>
            </a:pPr>
            <a:r>
              <a:rPr lang="en-US" altLang="zh-CN" sz="3600" smtClean="0">
                <a:solidFill>
                  <a:srgbClr val="000000"/>
                </a:solidFill>
              </a:rPr>
              <a:t>(2001). </a:t>
            </a:r>
            <a:r>
              <a:rPr lang="en-US" altLang="zh-CN" sz="3600" i="1" smtClean="0">
                <a:solidFill>
                  <a:srgbClr val="000000"/>
                </a:solidFill>
              </a:rPr>
              <a:t>Annual report 2001.</a:t>
            </a:r>
            <a:r>
              <a:rPr lang="en-US" altLang="zh-CN" sz="3600" smtClean="0">
                <a:solidFill>
                  <a:srgbClr val="000000"/>
                </a:solidFill>
              </a:rPr>
              <a:t> Tokyo: Author.</a:t>
            </a:r>
          </a:p>
          <a:p>
            <a:pPr marL="0" indent="0" defTabSz="0" eaLnBrk="1" hangingPunct="1">
              <a:spcBef>
                <a:spcPct val="0"/>
              </a:spcBef>
              <a:buFontTx/>
              <a:buNone/>
              <a:tabLst>
                <a:tab pos="457200" algn="l"/>
              </a:tabLst>
            </a:pPr>
            <a:r>
              <a:rPr lang="en-US" altLang="zh-CN" sz="3600" smtClean="0"/>
              <a:t>Department of Industry Science and Technology. (2004). </a:t>
            </a:r>
            <a:r>
              <a:rPr lang="en-US" altLang="zh-CN" sz="3600" i="1" smtClean="0"/>
              <a:t>Australian business innovation:</a:t>
            </a:r>
            <a:r>
              <a:rPr lang="en-US" altLang="zh-CN" sz="3600" smtClean="0"/>
              <a:t> </a:t>
            </a:r>
            <a:r>
              <a:rPr lang="en-US" altLang="zh-CN" sz="3600" i="1" smtClean="0"/>
              <a:t>A strategic analysis.</a:t>
            </a:r>
            <a:r>
              <a:rPr lang="en-US" altLang="zh-CN" sz="3600" smtClean="0"/>
              <a:t> Canberra: Australian Government Publishing Service.</a:t>
            </a:r>
            <a:endParaRPr lang="zh-CN" altLang="zh-CN" sz="3600" smtClean="0"/>
          </a:p>
          <a:p>
            <a:pPr marL="0" indent="0" defTabSz="0" eaLnBrk="1" hangingPunct="1">
              <a:spcBef>
                <a:spcPct val="0"/>
              </a:spcBef>
              <a:buFontTx/>
              <a:buNone/>
              <a:tabLst>
                <a:tab pos="457200" algn="l"/>
              </a:tabLst>
            </a:pPr>
            <a:endParaRPr lang="en-US" altLang="zh-CN" sz="36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body" sz="half" idx="1"/>
          </p:nvPr>
        </p:nvSpPr>
        <p:spPr>
          <a:xfrm>
            <a:off x="0" y="838200"/>
            <a:ext cx="9144000" cy="1143000"/>
          </a:xfrm>
        </p:spPr>
        <p:txBody>
          <a:bodyPr/>
          <a:lstStyle/>
          <a:p>
            <a:pPr eaLnBrk="1" hangingPunct="1">
              <a:buFontTx/>
              <a:buNone/>
            </a:pPr>
            <a:r>
              <a:rPr lang="en-US" altLang="zh-CN" sz="4000" b="1" smtClean="0"/>
              <a:t>  Electronic journal article – from a free journal on the Web</a:t>
            </a:r>
            <a:endParaRPr lang="zh-CN" altLang="zh-CN" sz="4000" smtClean="0"/>
          </a:p>
          <a:p>
            <a:pPr eaLnBrk="1" hangingPunct="1">
              <a:buFontTx/>
              <a:buNone/>
            </a:pPr>
            <a:endParaRPr lang="en-US" altLang="zh-CN" sz="2800" smtClean="0"/>
          </a:p>
        </p:txBody>
      </p:sp>
      <p:sp>
        <p:nvSpPr>
          <p:cNvPr id="51202" name="内容占位符 43"/>
          <p:cNvSpPr>
            <a:spLocks noGrp="1"/>
          </p:cNvSpPr>
          <p:nvPr>
            <p:ph sz="half" idx="2"/>
          </p:nvPr>
        </p:nvSpPr>
        <p:spPr>
          <a:xfrm>
            <a:off x="0" y="2209800"/>
            <a:ext cx="8686800" cy="3916363"/>
          </a:xfrm>
        </p:spPr>
        <p:txBody>
          <a:bodyPr/>
          <a:lstStyle/>
          <a:p>
            <a:pPr eaLnBrk="1" hangingPunct="1"/>
            <a:r>
              <a:rPr lang="en-US" altLang="zh-CN" sz="3600" smtClean="0"/>
              <a:t>Ciocchetti, C. A. (2001). Monitoring employee e-mail: Efficient workplaces vs employee privacy. </a:t>
            </a:r>
            <a:r>
              <a:rPr lang="en-US" altLang="zh-CN" sz="3600" i="1" smtClean="0"/>
              <a:t>Duke Law &amp; Technology Review, 0026.</a:t>
            </a:r>
            <a:r>
              <a:rPr lang="en-US" altLang="zh-CN" sz="3600" smtClean="0"/>
              <a:t> Retrieved from </a:t>
            </a:r>
            <a:r>
              <a:rPr lang="en-US" altLang="zh-CN" sz="3600" smtClean="0">
                <a:hlinkClick r:id="rId2"/>
              </a:rPr>
              <a:t>http://www.law.duke.edu/journals/dltr/articles/2001dltr0026.html</a:t>
            </a:r>
            <a:r>
              <a:rPr lang="en-US" altLang="zh-CN" sz="3600" smtClean="0"/>
              <a:t/>
            </a:r>
            <a:br>
              <a:rPr lang="en-US" altLang="zh-CN" sz="3600" smtClean="0"/>
            </a:br>
            <a:endParaRPr lang="zh-CN" altLang="en-US" sz="36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p:cNvSpPr>
          <p:nvPr>
            <p:ph idx="1"/>
          </p:nvPr>
        </p:nvSpPr>
        <p:spPr>
          <a:xfrm>
            <a:off x="0" y="1176338"/>
            <a:ext cx="9144000" cy="4524375"/>
          </a:xfrm>
        </p:spPr>
        <p:txBody>
          <a:bodyPr anchor="ctr">
            <a:spAutoFit/>
          </a:bodyPr>
          <a:lstStyle/>
          <a:p>
            <a:pPr marL="0" indent="0" defTabSz="0" eaLnBrk="1" hangingPunct="1">
              <a:spcBef>
                <a:spcPct val="0"/>
              </a:spcBef>
              <a:buFontTx/>
              <a:buNone/>
              <a:tabLst>
                <a:tab pos="457200" algn="l"/>
              </a:tabLst>
            </a:pPr>
            <a:r>
              <a:rPr lang="en-US" altLang="zh-CN" b="1" smtClean="0">
                <a:solidFill>
                  <a:srgbClr val="000000"/>
                </a:solidFill>
              </a:rPr>
              <a:t>Electronic newspaper article – from the Web, open access</a:t>
            </a:r>
            <a:endParaRPr lang="en-US" altLang="zh-CN" smtClean="0"/>
          </a:p>
          <a:p>
            <a:pPr marL="0" indent="0" defTabSz="0" eaLnBrk="1" hangingPunct="1">
              <a:spcBef>
                <a:spcPct val="0"/>
              </a:spcBef>
              <a:buFontTx/>
              <a:buNone/>
              <a:tabLst>
                <a:tab pos="457200" algn="l"/>
              </a:tabLst>
            </a:pPr>
            <a:endParaRPr lang="en-US" altLang="zh-CN" smtClean="0">
              <a:solidFill>
                <a:srgbClr val="000000"/>
              </a:solidFill>
            </a:endParaRPr>
          </a:p>
          <a:p>
            <a:pPr marL="0" indent="0" defTabSz="0" eaLnBrk="1" hangingPunct="1">
              <a:spcBef>
                <a:spcPct val="0"/>
              </a:spcBef>
              <a:buFontTx/>
              <a:buNone/>
              <a:tabLst>
                <a:tab pos="457200" algn="l"/>
              </a:tabLst>
            </a:pPr>
            <a:r>
              <a:rPr lang="en-US" altLang="zh-CN" smtClean="0">
                <a:solidFill>
                  <a:srgbClr val="000000"/>
                </a:solidFill>
              </a:rPr>
              <a:t>Kaneko, M. (2007, October 16). Investment funds focused on  ‘womenomics’ gaining attention. </a:t>
            </a:r>
            <a:r>
              <a:rPr lang="en-US" altLang="zh-CN" i="1" smtClean="0">
                <a:solidFill>
                  <a:srgbClr val="000000"/>
                </a:solidFill>
              </a:rPr>
              <a:t>The Japan Times Online.</a:t>
            </a:r>
            <a:r>
              <a:rPr lang="en-US" altLang="zh-CN" smtClean="0">
                <a:solidFill>
                  <a:srgbClr val="000000"/>
                </a:solidFill>
              </a:rPr>
              <a:t> </a:t>
            </a:r>
          </a:p>
          <a:p>
            <a:pPr marL="0" indent="0" defTabSz="0" eaLnBrk="1" hangingPunct="1">
              <a:spcBef>
                <a:spcPct val="0"/>
              </a:spcBef>
              <a:buFontTx/>
              <a:buNone/>
              <a:tabLst>
                <a:tab pos="457200" algn="l"/>
              </a:tabLst>
            </a:pPr>
            <a:r>
              <a:rPr lang="en-US" altLang="zh-CN" smtClean="0">
                <a:solidFill>
                  <a:srgbClr val="000000"/>
                </a:solidFill>
              </a:rPr>
              <a:t>Retrieved from</a:t>
            </a:r>
            <a:r>
              <a:rPr lang="zh-CN" altLang="en-US" smtClean="0">
                <a:solidFill>
                  <a:srgbClr val="000000"/>
                </a:solidFill>
              </a:rPr>
              <a:t> </a:t>
            </a:r>
            <a:r>
              <a:rPr lang="en-US" altLang="zh-CN" smtClean="0">
                <a:solidFill>
                  <a:srgbClr val="000000"/>
                </a:solidFill>
              </a:rPr>
              <a:t>http://search.japantimes.co.jp/cgibin/nb20071016a3.html</a:t>
            </a:r>
          </a:p>
          <a:p>
            <a:pPr marL="0" indent="0" defTabSz="0" eaLnBrk="1" hangingPunct="1">
              <a:spcBef>
                <a:spcPct val="0"/>
              </a:spcBef>
              <a:buFontTx/>
              <a:buNone/>
              <a:tabLst>
                <a:tab pos="457200" algn="l"/>
              </a:tabLst>
            </a:pPr>
            <a:endParaRPr lang="en-US" altLang="zh-CN"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228600" y="914400"/>
            <a:ext cx="8610600" cy="5211763"/>
          </a:xfrm>
        </p:spPr>
        <p:txBody>
          <a:bodyPr/>
          <a:lstStyle/>
          <a:p>
            <a:pPr eaLnBrk="1" hangingPunct="1">
              <a:buFontTx/>
              <a:buNone/>
            </a:pPr>
            <a:r>
              <a:rPr lang="en-US" altLang="zh-CN" sz="3600" b="1" smtClean="0"/>
              <a:t>  </a:t>
            </a:r>
            <a:r>
              <a:rPr lang="en-US" altLang="zh-CN" sz="4000" b="1" smtClean="0"/>
              <a:t>Company profile – from a Monash database (e.g. Business Source Premier)</a:t>
            </a:r>
            <a:endParaRPr lang="zh-CN" altLang="zh-CN" sz="4000" smtClean="0"/>
          </a:p>
          <a:p>
            <a:pPr eaLnBrk="1" hangingPunct="1"/>
            <a:r>
              <a:rPr lang="en-US" altLang="zh-CN" sz="3600" smtClean="0"/>
              <a:t>Datamonitor. (2007, July 27). </a:t>
            </a:r>
            <a:r>
              <a:rPr lang="en-US" altLang="zh-CN" sz="3600" i="1" smtClean="0"/>
              <a:t>Air France KLM: Company profile.</a:t>
            </a:r>
            <a:r>
              <a:rPr lang="en-US" altLang="zh-CN" sz="3600" smtClean="0"/>
              <a:t> Retrieved from Business Source Premier database.</a:t>
            </a:r>
            <a:endParaRPr lang="zh-CN" altLang="zh-CN" sz="3600" smtClean="0"/>
          </a:p>
          <a:p>
            <a:pPr eaLnBrk="1" hangingPunct="1">
              <a:lnSpc>
                <a:spcPct val="80000"/>
              </a:lnSpc>
              <a:buFontTx/>
              <a:buNone/>
            </a:pPr>
            <a:endParaRPr lang="en-US" altLang="zh-CN" sz="1600" smtClean="0">
              <a:latin typeface="Times New Roman" pitchFamily="18" charset="0"/>
            </a:endParaRPr>
          </a:p>
        </p:txBody>
      </p:sp>
      <p:sp>
        <p:nvSpPr>
          <p:cNvPr id="136197" name="AutoShape 5">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
        <p:nvSpPr>
          <p:cNvPr id="53251" name="Title 1"/>
          <p:cNvSpPr>
            <a:spLocks noGrp="1"/>
          </p:cNvSpPr>
          <p:nvPr>
            <p:ph type="title"/>
          </p:nvPr>
        </p:nvSpPr>
        <p:spPr/>
        <p:txBody>
          <a:bodyPr/>
          <a:lstStyle/>
          <a:p>
            <a:pPr eaLnBrk="1" hangingPunct="1"/>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slide(fromLeft)">
                                      <p:cBhvr>
                                        <p:cTn id="7" dur="5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idx="1"/>
          </p:nvPr>
        </p:nvSpPr>
        <p:spPr>
          <a:xfrm>
            <a:off x="0" y="1295400"/>
            <a:ext cx="9144000" cy="4830763"/>
          </a:xfrm>
        </p:spPr>
        <p:txBody>
          <a:bodyPr/>
          <a:lstStyle/>
          <a:p>
            <a:pPr marL="609600" indent="-609600" eaLnBrk="1" hangingPunct="1">
              <a:buFontTx/>
              <a:buNone/>
            </a:pPr>
            <a:r>
              <a:rPr lang="en-US" altLang="zh-CN" sz="4000" b="1" smtClean="0"/>
              <a:t>Industry report – from a Monash database (e.g. IBISWorld)</a:t>
            </a:r>
            <a:endParaRPr lang="zh-CN" altLang="zh-CN" sz="4000" smtClean="0"/>
          </a:p>
          <a:p>
            <a:pPr marL="609600" indent="-609600" eaLnBrk="1" hangingPunct="1">
              <a:buFontTx/>
              <a:buNone/>
            </a:pPr>
            <a:r>
              <a:rPr lang="en-US" altLang="zh-CN" sz="3600" smtClean="0"/>
              <a:t>IBISWorld. (2007, August 29). </a:t>
            </a:r>
            <a:r>
              <a:rPr lang="en-US" altLang="zh-CN" sz="3600" i="1" smtClean="0"/>
              <a:t>Biscuit manufacturing in Australia</a:t>
            </a:r>
            <a:r>
              <a:rPr lang="en-US" altLang="zh-CN" sz="3600" smtClean="0"/>
              <a:t> (C21 63). Retrieved from IBISWorld database.</a:t>
            </a:r>
            <a:endParaRPr lang="zh-CN" altLang="zh-CN" sz="3600" smtClean="0"/>
          </a:p>
          <a:p>
            <a:pPr marL="609600" indent="-609600" eaLnBrk="1" hangingPunct="1">
              <a:buFontTx/>
              <a:buNone/>
            </a:pPr>
            <a:endParaRPr lang="en-US" altLang="zh-CN" sz="3600" smtClean="0">
              <a:latin typeface="Times New Roman" pitchFamily="18" charset="0"/>
            </a:endParaRPr>
          </a:p>
        </p:txBody>
      </p:sp>
      <p:sp>
        <p:nvSpPr>
          <p:cNvPr id="54274" name="Title 1"/>
          <p:cNvSpPr>
            <a:spLocks noGrp="1"/>
          </p:cNvSpPr>
          <p:nvPr>
            <p:ph type="title"/>
          </p:nvPr>
        </p:nvSpPr>
        <p:spPr/>
        <p:txBody>
          <a:bodyPr/>
          <a:lstStyle/>
          <a:p>
            <a:pPr eaLnBrk="1" hangingPunct="1"/>
            <a:endParaRPr lang="en-US" altLang="zh-CN"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
        <p:nvSpPr>
          <p:cNvPr id="55298" name="Rectangle 5"/>
          <p:cNvSpPr>
            <a:spLocks noGrp="1"/>
          </p:cNvSpPr>
          <p:nvPr>
            <p:ph idx="1"/>
          </p:nvPr>
        </p:nvSpPr>
        <p:spPr>
          <a:xfrm>
            <a:off x="457200" y="914400"/>
            <a:ext cx="8391525" cy="3416300"/>
          </a:xfrm>
        </p:spPr>
        <p:txBody>
          <a:bodyPr wrap="none" anchor="ctr">
            <a:spAutoFit/>
          </a:bodyPr>
          <a:lstStyle/>
          <a:p>
            <a:pPr marL="0" indent="0" eaLnBrk="1" hangingPunct="1">
              <a:spcBef>
                <a:spcPct val="0"/>
              </a:spcBef>
              <a:buFontTx/>
              <a:buNone/>
            </a:pPr>
            <a:r>
              <a:rPr lang="en-US" altLang="zh-CN" sz="3600" b="1" smtClean="0"/>
              <a:t>Electronic book – from a Monash </a:t>
            </a:r>
          </a:p>
          <a:p>
            <a:pPr marL="0" indent="0" eaLnBrk="1" hangingPunct="1">
              <a:spcBef>
                <a:spcPct val="0"/>
              </a:spcBef>
              <a:buFontTx/>
              <a:buNone/>
            </a:pPr>
            <a:r>
              <a:rPr lang="en-US" altLang="zh-CN" sz="3600" b="1" smtClean="0"/>
              <a:t>e-book database (e.g. Ebook Library)</a:t>
            </a:r>
            <a:endParaRPr lang="zh-CN" altLang="zh-CN" sz="3600" smtClean="0"/>
          </a:p>
          <a:p>
            <a:pPr marL="0" indent="0" eaLnBrk="1" hangingPunct="1">
              <a:spcBef>
                <a:spcPct val="0"/>
              </a:spcBef>
              <a:buFontTx/>
              <a:buNone/>
            </a:pPr>
            <a:endParaRPr lang="en-US" altLang="zh-CN" sz="3600" smtClean="0">
              <a:solidFill>
                <a:srgbClr val="000000"/>
              </a:solidFill>
            </a:endParaRPr>
          </a:p>
          <a:p>
            <a:pPr marL="0" indent="0" eaLnBrk="1" hangingPunct="1">
              <a:spcBef>
                <a:spcPct val="0"/>
              </a:spcBef>
              <a:buFontTx/>
              <a:buNone/>
            </a:pPr>
            <a:r>
              <a:rPr lang="en-US" altLang="zh-CN" sz="3600" smtClean="0">
                <a:solidFill>
                  <a:srgbClr val="000000"/>
                </a:solidFill>
              </a:rPr>
              <a:t>Lowe, B. (2007). </a:t>
            </a:r>
            <a:r>
              <a:rPr lang="en-US" altLang="zh-CN" sz="3600" i="1" smtClean="0">
                <a:solidFill>
                  <a:srgbClr val="000000"/>
                </a:solidFill>
              </a:rPr>
              <a:t>Business-to-business</a:t>
            </a:r>
          </a:p>
          <a:p>
            <a:pPr marL="0" indent="0" eaLnBrk="1" hangingPunct="1">
              <a:spcBef>
                <a:spcPct val="0"/>
              </a:spcBef>
              <a:buFontTx/>
              <a:buNone/>
            </a:pPr>
            <a:r>
              <a:rPr lang="en-US" altLang="zh-CN" sz="3600" i="1" smtClean="0">
                <a:solidFill>
                  <a:srgbClr val="000000"/>
                </a:solidFill>
              </a:rPr>
              <a:t> marketing practices  in China.</a:t>
            </a:r>
            <a:r>
              <a:rPr lang="en-US" altLang="zh-CN" sz="3600" smtClean="0">
                <a:solidFill>
                  <a:srgbClr val="000000"/>
                </a:solidFill>
              </a:rPr>
              <a:t> Available</a:t>
            </a:r>
          </a:p>
          <a:p>
            <a:pPr marL="0" indent="0" eaLnBrk="1" hangingPunct="1">
              <a:spcBef>
                <a:spcPct val="0"/>
              </a:spcBef>
              <a:buFontTx/>
              <a:buNone/>
            </a:pPr>
            <a:r>
              <a:rPr lang="en-US" altLang="zh-CN" sz="3600" smtClean="0">
                <a:solidFill>
                  <a:srgbClr val="000000"/>
                </a:solidFill>
              </a:rPr>
              <a:t> from Ebook Library database.</a:t>
            </a:r>
            <a:endParaRPr lang="en-US" altLang="zh-CN" sz="3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slide(fromLeft)">
                                      <p:cBhvr>
                                        <p:cTn id="7"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558800" y="1014413"/>
            <a:ext cx="8229600" cy="1143000"/>
          </a:xfrm>
        </p:spPr>
        <p:txBody>
          <a:bodyPr/>
          <a:lstStyle/>
          <a:p>
            <a:pPr marL="609600" indent="-609600" eaLnBrk="1" hangingPunct="1"/>
            <a:r>
              <a:rPr lang="en-US" altLang="zh-CN" sz="3600" smtClean="0"/>
              <a:t>No</a:t>
            </a:r>
            <a:r>
              <a:rPr lang="zh-CN" altLang="en-US" sz="3600" smtClean="0"/>
              <a:t> </a:t>
            </a:r>
            <a:r>
              <a:rPr lang="en-US" altLang="zh-CN" sz="3600" smtClean="0"/>
              <a:t>plagiarism, no cheating!</a:t>
            </a:r>
          </a:p>
        </p:txBody>
      </p:sp>
      <p:pic>
        <p:nvPicPr>
          <p:cNvPr id="18434" name="内容占位符 4"/>
          <p:cNvPicPr>
            <a:picLocks noGrp="1" noChangeAspect="1"/>
          </p:cNvPicPr>
          <p:nvPr>
            <p:ph idx="1"/>
          </p:nvPr>
        </p:nvPicPr>
        <p:blipFill>
          <a:blip r:embed="rId2"/>
          <a:srcRect/>
          <a:stretch>
            <a:fillRect/>
          </a:stretch>
        </p:blipFill>
        <p:spPr>
          <a:xfrm>
            <a:off x="76200" y="1958975"/>
            <a:ext cx="9020175" cy="490855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457200" y="1143000"/>
            <a:ext cx="8382000" cy="5181600"/>
          </a:xfrm>
        </p:spPr>
        <p:txBody>
          <a:bodyPr/>
          <a:lstStyle/>
          <a:p>
            <a:pPr marL="609600" indent="-609600" eaLnBrk="1" hangingPunct="1">
              <a:buFontTx/>
              <a:buNone/>
              <a:defRPr/>
            </a:pPr>
            <a:r>
              <a:rPr lang="en-US" b="1" dirty="0" smtClean="0"/>
              <a:t>Conference paper – on the Web</a:t>
            </a:r>
            <a:endParaRPr lang="zh-CN" dirty="0" smtClean="0"/>
          </a:p>
          <a:p>
            <a:pPr eaLnBrk="1" hangingPunct="1">
              <a:defRPr/>
            </a:pPr>
            <a:r>
              <a:rPr lang="en-US" dirty="0" err="1" smtClean="0"/>
              <a:t>Kajewski</a:t>
            </a:r>
            <a:r>
              <a:rPr lang="en-US" dirty="0" smtClean="0"/>
              <a:t>, M. (2006). Emerging technologies changing our service delivery model.</a:t>
            </a:r>
            <a:endParaRPr lang="zh-CN" dirty="0" smtClean="0"/>
          </a:p>
          <a:p>
            <a:pPr eaLnBrk="1" hangingPunct="1">
              <a:defRPr/>
            </a:pPr>
            <a:r>
              <a:rPr lang="en-US" i="1" dirty="0" smtClean="0"/>
              <a:t>Click06: ALIA 2006 Biennial Conference.</a:t>
            </a:r>
            <a:r>
              <a:rPr lang="en-US" dirty="0" smtClean="0"/>
              <a:t> Retrieved from Australian Library and Information Association Web site: </a:t>
            </a:r>
            <a:r>
              <a:rPr lang="en-US" dirty="0" smtClean="0">
                <a:hlinkClick r:id="rId2"/>
              </a:rPr>
              <a:t>http://conferences.alia.org.au/alia2006/Papers/Mary_Ann_Kajewski.pdf</a:t>
            </a:r>
            <a:endParaRPr lang="zh-CN" dirty="0" smtClean="0"/>
          </a:p>
          <a:p>
            <a:pPr marL="609600" indent="-609600" eaLnBrk="1" hangingPunct="1">
              <a:buFontTx/>
              <a:buNone/>
              <a:defRPr/>
            </a:pPr>
            <a:endParaRPr lang="en-US" altLang="zh-CN" dirty="0" smtClean="0">
              <a:latin typeface="Times New Roman" panose="02020603050405020304" pitchFamily="18" charset="0"/>
            </a:endParaRPr>
          </a:p>
        </p:txBody>
      </p:sp>
      <p:sp>
        <p:nvSpPr>
          <p:cNvPr id="142340" name="AutoShape 4">
            <a:hlinkClick r:id="rId3"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slide(fromLeft)">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idx="1"/>
          </p:nvPr>
        </p:nvSpPr>
        <p:spPr>
          <a:xfrm>
            <a:off x="457200" y="1143000"/>
            <a:ext cx="8382000" cy="5181600"/>
          </a:xfrm>
        </p:spPr>
        <p:txBody>
          <a:bodyPr/>
          <a:lstStyle/>
          <a:p>
            <a:pPr eaLnBrk="1" hangingPunct="1"/>
            <a:r>
              <a:rPr lang="en-US" altLang="zh-CN" b="1" smtClean="0"/>
              <a:t>Annual report – from an organisation Website</a:t>
            </a:r>
            <a:endParaRPr lang="zh-CN" altLang="zh-CN" smtClean="0"/>
          </a:p>
          <a:p>
            <a:pPr eaLnBrk="1" hangingPunct="1"/>
            <a:r>
              <a:rPr lang="en-US" altLang="zh-CN" smtClean="0"/>
              <a:t>In the following example, as the author is also the publisher, it is not necessary to include the publisher name after “Retrieved from” </a:t>
            </a:r>
            <a:endParaRPr lang="zh-CN" altLang="zh-CN" smtClean="0"/>
          </a:p>
          <a:p>
            <a:pPr eaLnBrk="1" hangingPunct="1"/>
            <a:r>
              <a:rPr lang="en-US" altLang="zh-CN" smtClean="0"/>
              <a:t>Ford Motor Company. (2007). </a:t>
            </a:r>
            <a:r>
              <a:rPr lang="en-US" altLang="zh-CN" i="1" smtClean="0"/>
              <a:t>Fast forward: 2006 annual report.</a:t>
            </a:r>
            <a:r>
              <a:rPr lang="en-US" altLang="zh-CN" smtClean="0"/>
              <a:t> Retrieved from</a:t>
            </a:r>
            <a:r>
              <a:rPr lang="zh-CN" altLang="en-US" smtClean="0"/>
              <a:t> </a:t>
            </a:r>
            <a:r>
              <a:rPr lang="en-US" altLang="zh-CN" smtClean="0"/>
              <a:t>http://www.ford.com/doc/2006_AR.pdf</a:t>
            </a:r>
          </a:p>
          <a:p>
            <a:pPr eaLnBrk="1" hangingPunct="1"/>
            <a:endParaRPr lang="zh-CN" altLang="zh-CN" smtClean="0">
              <a:solidFill>
                <a:srgbClr val="00B050"/>
              </a:solidFill>
            </a:endParaRPr>
          </a:p>
        </p:txBody>
      </p:sp>
      <p:sp>
        <p:nvSpPr>
          <p:cNvPr id="143364"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slide(fromLeft)">
                                      <p:cBhvr>
                                        <p:cTn id="7"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idx="1"/>
          </p:nvPr>
        </p:nvSpPr>
        <p:spPr>
          <a:xfrm>
            <a:off x="457200" y="1143000"/>
            <a:ext cx="8382000" cy="5181600"/>
          </a:xfrm>
        </p:spPr>
        <p:txBody>
          <a:bodyPr/>
          <a:lstStyle/>
          <a:p>
            <a:pPr eaLnBrk="1" hangingPunct="1">
              <a:buFontTx/>
              <a:buNone/>
            </a:pPr>
            <a:r>
              <a:rPr lang="en-US" altLang="zh-CN" b="1" smtClean="0"/>
              <a:t>   Government report – on the Web</a:t>
            </a:r>
            <a:endParaRPr lang="zh-CN" altLang="zh-CN" smtClean="0"/>
          </a:p>
          <a:p>
            <a:pPr eaLnBrk="1" hangingPunct="1"/>
            <a:r>
              <a:rPr lang="en-US" altLang="zh-CN" smtClean="0"/>
              <a:t>Department of Health and Aging. (2000). </a:t>
            </a:r>
            <a:r>
              <a:rPr lang="en-US" altLang="zh-CN" i="1" smtClean="0"/>
              <a:t>National medicines policy.</a:t>
            </a:r>
            <a:r>
              <a:rPr lang="en-US" altLang="zh-CN" smtClean="0"/>
              <a:t> Retrieved from </a:t>
            </a:r>
            <a:r>
              <a:rPr lang="en-US" altLang="zh-CN" smtClean="0">
                <a:hlinkClick r:id="rId2"/>
              </a:rPr>
              <a:t>http://www.health.gov.au/internet/main/publishing.nsf/Content/1184A3544D5E9364CA2574FC0079DC1A/$File/nmp2000.pdf</a:t>
            </a:r>
            <a:endParaRPr lang="zh-CN" altLang="zh-CN" smtClean="0"/>
          </a:p>
          <a:p>
            <a:pPr eaLnBrk="1" hangingPunct="1">
              <a:buFontTx/>
              <a:buNone/>
            </a:pPr>
            <a:endParaRPr lang="en-US" altLang="zh-CN" b="1" smtClean="0">
              <a:latin typeface="Times New Roman" pitchFamily="18" charset="0"/>
            </a:endParaRPr>
          </a:p>
        </p:txBody>
      </p:sp>
      <p:sp>
        <p:nvSpPr>
          <p:cNvPr id="144388" name="AutoShape 4">
            <a:hlinkClick r:id="rId3"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slide(fromLeft)">
                                      <p:cBhvr>
                                        <p:cTn id="7" dur="5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endParaRPr lang="zh-CN" altLang="en-US" smtClean="0"/>
          </a:p>
        </p:txBody>
      </p:sp>
      <p:sp>
        <p:nvSpPr>
          <p:cNvPr id="59394" name="Rectangle 3"/>
          <p:cNvSpPr>
            <a:spLocks noGrp="1"/>
          </p:cNvSpPr>
          <p:nvPr>
            <p:ph type="body" idx="1"/>
          </p:nvPr>
        </p:nvSpPr>
        <p:spPr>
          <a:xfrm>
            <a:off x="609600" y="1524000"/>
            <a:ext cx="7010400" cy="4495800"/>
          </a:xfrm>
        </p:spPr>
        <p:txBody>
          <a:bodyPr/>
          <a:lstStyle/>
          <a:p>
            <a:r>
              <a:rPr lang="zh-CN" altLang="en-US" sz="2800" smtClean="0"/>
              <a:t>文献管理软件</a:t>
            </a:r>
            <a:r>
              <a:rPr lang="en-US" altLang="zh-CN" sz="2800" smtClean="0"/>
              <a:t>endnote X6</a:t>
            </a:r>
            <a:r>
              <a:rPr lang="zh-CN" altLang="en-US" sz="2800" smtClean="0"/>
              <a:t>可以提供给学生下载安装：</a:t>
            </a:r>
            <a:r>
              <a:rPr lang="en-US" altLang="zh-CN" sz="2800" u="sng" smtClean="0">
                <a:hlinkClick r:id="rId2"/>
              </a:rPr>
              <a:t>https://pan.baidu.com/s/1l84mEl8aoEa_f0ocMhFJtQ</a:t>
            </a:r>
            <a:endParaRPr lang="en-US" altLang="zh-CN" sz="2800" smtClean="0"/>
          </a:p>
          <a:p>
            <a:r>
              <a:rPr lang="en-US" altLang="zh-CN" sz="2800" smtClean="0"/>
              <a:t>endnote</a:t>
            </a:r>
            <a:r>
              <a:rPr lang="zh-CN" altLang="en-US" sz="2800" smtClean="0"/>
              <a:t>导入文献及其它相关操作可见附件内的使用手册。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idx="1"/>
          </p:nvPr>
        </p:nvSpPr>
        <p:spPr>
          <a:xfrm>
            <a:off x="0" y="898525"/>
            <a:ext cx="9144000" cy="6096000"/>
          </a:xfrm>
        </p:spPr>
        <p:txBody>
          <a:bodyPr/>
          <a:lstStyle/>
          <a:p>
            <a:pPr eaLnBrk="1" hangingPunct="1">
              <a:buFontTx/>
              <a:buNone/>
            </a:pPr>
            <a:r>
              <a:rPr lang="en-US" altLang="zh-CN" sz="4000" smtClean="0">
                <a:solidFill>
                  <a:srgbClr val="FF0000"/>
                </a:solidFill>
              </a:rPr>
              <a:t>When should you reference?</a:t>
            </a:r>
          </a:p>
          <a:p>
            <a:pPr eaLnBrk="1" hangingPunct="1">
              <a:buFontTx/>
              <a:buNone/>
            </a:pPr>
            <a:r>
              <a:rPr lang="en-US" altLang="zh-CN" sz="4000" smtClean="0"/>
              <a:t>When you:</a:t>
            </a:r>
            <a:endParaRPr lang="zh-CN" altLang="zh-CN" sz="4000" smtClean="0"/>
          </a:p>
          <a:p>
            <a:pPr eaLnBrk="1" hangingPunct="1"/>
            <a:r>
              <a:rPr lang="en-US" altLang="zh-CN" sz="4000" smtClean="0"/>
              <a:t>Quote the author’s exact words</a:t>
            </a:r>
            <a:endParaRPr lang="zh-CN" altLang="zh-CN" sz="4000" smtClean="0"/>
          </a:p>
          <a:p>
            <a:pPr eaLnBrk="1" hangingPunct="1"/>
            <a:r>
              <a:rPr lang="en-US" altLang="zh-CN" sz="4000" smtClean="0"/>
              <a:t>Copy the author’s tables, figures and/or diagrams</a:t>
            </a:r>
            <a:endParaRPr lang="zh-CN" altLang="zh-CN" sz="4000" smtClean="0"/>
          </a:p>
          <a:p>
            <a:pPr eaLnBrk="1" hangingPunct="1"/>
            <a:r>
              <a:rPr lang="en-US" altLang="zh-CN" sz="4000" smtClean="0"/>
              <a:t>Paraphrase an author’s ideas </a:t>
            </a:r>
          </a:p>
          <a:p>
            <a:pPr eaLnBrk="1" hangingPunct="1"/>
            <a:r>
              <a:rPr lang="en-US" altLang="zh-CN" sz="4000" smtClean="0"/>
              <a:t>Summarise the author’s ideas</a:t>
            </a:r>
            <a:endParaRPr lang="zh-CN" altLang="zh-CN" sz="4000" smtClean="0"/>
          </a:p>
          <a:p>
            <a:pPr eaLnBrk="1" hangingPunct="1">
              <a:buFontTx/>
              <a:buNone/>
            </a:pPr>
            <a:endParaRPr lang="en-US" altLang="zh-CN" sz="4000" b="1" smtClean="0">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228600" y="838200"/>
            <a:ext cx="8610600" cy="5791200"/>
          </a:xfrm>
        </p:spPr>
        <p:txBody>
          <a:bodyPr/>
          <a:lstStyle/>
          <a:p>
            <a:pPr marL="609600" indent="-609600" eaLnBrk="1" hangingPunct="1">
              <a:buFontTx/>
              <a:buNone/>
              <a:defRPr/>
            </a:pPr>
            <a:r>
              <a:rPr lang="en-US" sz="3600" dirty="0" smtClean="0">
                <a:solidFill>
                  <a:srgbClr val="0070C0"/>
                </a:solidFill>
              </a:rPr>
              <a:t>Why should you reference in your work?</a:t>
            </a:r>
          </a:p>
          <a:p>
            <a:pPr eaLnBrk="1" hangingPunct="1">
              <a:defRPr/>
            </a:pPr>
            <a:r>
              <a:rPr lang="en-US" sz="3600" dirty="0" smtClean="0"/>
              <a:t>avoids plagiarism and the subsequent failing of the assessment and/or unit lends credibility to your view in that citing other works substantiates your own line of argument;</a:t>
            </a:r>
            <a:endParaRPr lang="zh-CN" sz="3600" dirty="0" smtClean="0"/>
          </a:p>
          <a:p>
            <a:pPr eaLnBrk="1" hangingPunct="1">
              <a:defRPr/>
            </a:pPr>
            <a:r>
              <a:rPr lang="en-US" sz="3600" dirty="0" smtClean="0"/>
              <a:t>gives recognition to authors/sources whose arguments/empirical research you have used;</a:t>
            </a:r>
            <a:endParaRPr lang="zh-CN" sz="3600" dirty="0" smtClean="0"/>
          </a:p>
          <a:p>
            <a:pPr marL="609600" indent="-609600" eaLnBrk="1" hangingPunct="1">
              <a:buFontTx/>
              <a:buNone/>
              <a:defRPr/>
            </a:pPr>
            <a:endParaRPr lang="zh-CN" sz="3600" dirty="0" smtClean="0">
              <a:solidFill>
                <a:srgbClr val="0070C0"/>
              </a:solidFill>
            </a:endParaRPr>
          </a:p>
          <a:p>
            <a:pPr marL="609600" indent="-609600" eaLnBrk="1" hangingPunct="1">
              <a:buFontTx/>
              <a:buNone/>
              <a:defRPr/>
            </a:pPr>
            <a:endParaRPr lang="en-US" altLang="zh-CN" sz="4000" b="1" dirty="0" smtClean="0">
              <a:solidFill>
                <a:srgbClr val="0070C0"/>
              </a:solidFill>
              <a:latin typeface="Times New Roman" panose="02020603050405020304" pitchFamily="18" charset="0"/>
            </a:endParaRPr>
          </a:p>
        </p:txBody>
      </p:sp>
      <p:sp>
        <p:nvSpPr>
          <p:cNvPr id="91141" name="AutoShape 5">
            <a:hlinkHover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1141"/>
                                        </p:tgtEl>
                                        <p:attrNameLst>
                                          <p:attrName>style.visibility</p:attrName>
                                        </p:attrNameLst>
                                      </p:cBhvr>
                                      <p:to>
                                        <p:strVal val="visible"/>
                                      </p:to>
                                    </p:set>
                                    <p:animEffect transition="in" filter="slide(fromLeft)">
                                      <p:cBhvr>
                                        <p:cTn id="7" dur="500"/>
                                        <p:tgtEl>
                                          <p:spTgt spid="9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228600" y="838200"/>
            <a:ext cx="8610600" cy="5791200"/>
          </a:xfrm>
        </p:spPr>
        <p:txBody>
          <a:bodyPr/>
          <a:lstStyle/>
          <a:p>
            <a:pPr marL="609600" indent="-609600" eaLnBrk="1" hangingPunct="1">
              <a:lnSpc>
                <a:spcPct val="90000"/>
              </a:lnSpc>
              <a:buFontTx/>
              <a:buNone/>
              <a:defRPr/>
            </a:pPr>
            <a:r>
              <a:rPr lang="en-US" altLang="zh-CN" sz="2400" b="1" dirty="0" smtClean="0">
                <a:latin typeface="Times New Roman" panose="02020603050405020304" pitchFamily="18" charset="0"/>
              </a:rPr>
              <a:t> </a:t>
            </a:r>
            <a:endParaRPr lang="en-US" altLang="zh-CN" sz="800" dirty="0" smtClean="0">
              <a:latin typeface="Times New Roman" panose="02020603050405020304" pitchFamily="18" charset="0"/>
            </a:endParaRPr>
          </a:p>
          <a:p>
            <a:pPr eaLnBrk="1" hangingPunct="1">
              <a:defRPr/>
            </a:pPr>
            <a:r>
              <a:rPr lang="en-US" altLang="zh-CN" sz="3600" b="1" dirty="0" smtClean="0">
                <a:latin typeface="Times New Roman" panose="02020603050405020304" pitchFamily="18" charset="0"/>
              </a:rPr>
              <a:t> </a:t>
            </a:r>
            <a:r>
              <a:rPr lang="en-US" sz="3600" dirty="0" smtClean="0"/>
              <a:t>allows reader</a:t>
            </a:r>
            <a:r>
              <a:rPr lang="en-US" altLang="zh-CN" sz="3600" dirty="0" smtClean="0"/>
              <a:t>s</a:t>
            </a:r>
            <a:r>
              <a:rPr lang="en-US" sz="3600" dirty="0" smtClean="0"/>
              <a:t> to locate the articles, texts and electronic sources you have used in your writing;</a:t>
            </a:r>
            <a:endParaRPr lang="zh-CN" sz="3600" dirty="0" smtClean="0"/>
          </a:p>
          <a:p>
            <a:pPr eaLnBrk="1" hangingPunct="1">
              <a:defRPr/>
            </a:pPr>
            <a:r>
              <a:rPr lang="en-US" sz="3600" dirty="0" smtClean="0"/>
              <a:t>demonstrates to the reader the breadth of your research, that is, the range of sources you have used;</a:t>
            </a:r>
            <a:endParaRPr lang="zh-CN" sz="3600" dirty="0" smtClean="0"/>
          </a:p>
          <a:p>
            <a:pPr marL="609600" indent="-609600" eaLnBrk="1" hangingPunct="1">
              <a:lnSpc>
                <a:spcPct val="90000"/>
              </a:lnSpc>
              <a:buFontTx/>
              <a:buNone/>
              <a:defRPr/>
            </a:pPr>
            <a:endParaRPr lang="en-US" altLang="zh-CN" sz="2800" dirty="0" smtClean="0">
              <a:latin typeface="Times New Roman" panose="02020603050405020304" pitchFamily="18" charset="0"/>
            </a:endParaRPr>
          </a:p>
        </p:txBody>
      </p:sp>
      <p:sp>
        <p:nvSpPr>
          <p:cNvPr id="117764" name="AutoShape 4">
            <a:hlinkClick r:id="rId2" action="ppaction://hlinksldjump"/>
          </p:cNvPr>
          <p:cNvSpPr>
            <a:spLocks noChangeArrowheads="1"/>
          </p:cNvSpPr>
          <p:nvPr/>
        </p:nvSpPr>
        <p:spPr bwMode="auto">
          <a:xfrm>
            <a:off x="8534400" y="6172200"/>
            <a:ext cx="395288" cy="381000"/>
          </a:xfrm>
          <a:prstGeom prst="actionButtonReturn">
            <a:avLst/>
          </a:prstGeom>
          <a:solidFill>
            <a:srgbClr val="006600"/>
          </a:solidFill>
          <a:ln w="9525">
            <a:solidFill>
              <a:srgbClr val="CCFFCC"/>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slide(fromLeft)">
                                      <p:cBhvr>
                                        <p:cTn id="7"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p:cNvSpPr>
          <p:nvPr>
            <p:ph idx="1"/>
          </p:nvPr>
        </p:nvSpPr>
        <p:spPr>
          <a:xfrm>
            <a:off x="228600" y="838200"/>
            <a:ext cx="8610600" cy="5791200"/>
          </a:xfrm>
        </p:spPr>
        <p:txBody>
          <a:bodyPr/>
          <a:lstStyle/>
          <a:p>
            <a:pPr eaLnBrk="1" hangingPunct="1"/>
            <a:r>
              <a:rPr lang="en-US" altLang="zh-CN" sz="3600" smtClean="0"/>
              <a:t>demonstrates how up-to-date your research is;</a:t>
            </a:r>
            <a:endParaRPr lang="zh-CN" altLang="zh-CN" sz="3600" smtClean="0"/>
          </a:p>
          <a:p>
            <a:pPr eaLnBrk="1" hangingPunct="1"/>
            <a:r>
              <a:rPr lang="en-US" altLang="zh-CN" sz="3600" smtClean="0"/>
              <a:t>demonstrates the depth of the research i.e. how effectively you have utilised the extant literature in a particular field or discipline.</a:t>
            </a:r>
            <a:endParaRPr lang="en-US" altLang="zh-CN" sz="3600" b="1" smtClean="0">
              <a:latin typeface="Times New Roman" pitchFamily="18" charset="0"/>
            </a:endParaRPr>
          </a:p>
        </p:txBody>
      </p:sp>
      <p:sp>
        <p:nvSpPr>
          <p:cNvPr id="118788" name="AutoShape 4">
            <a:hlinkClick r:id="rId2" action="ppaction://hlinksldjump"/>
          </p:cNvPr>
          <p:cNvSpPr>
            <a:spLocks noChangeArrowheads="1"/>
          </p:cNvSpPr>
          <p:nvPr/>
        </p:nvSpPr>
        <p:spPr bwMode="auto">
          <a:xfrm>
            <a:off x="8534400" y="6176963"/>
            <a:ext cx="395288" cy="371475"/>
          </a:xfrm>
          <a:prstGeom prst="actionButtonReturn">
            <a:avLst/>
          </a:prstGeom>
          <a:solidFill>
            <a:srgbClr val="006600"/>
          </a:solidFill>
          <a:ln w="9525">
            <a:solidFill>
              <a:srgbClr val="CCFFCC"/>
            </a:solidFill>
            <a:miter lim="800000"/>
            <a:headEnd/>
            <a:tailEnd/>
          </a:ln>
        </p:spPr>
        <p:txBody>
          <a:bodyPr anchor="ctr">
            <a:spAutoFit/>
          </a:bodyPr>
          <a:lstStyle/>
          <a:p>
            <a:pPr algn="ctr"/>
            <a:r>
              <a:rPr lang="en-US" altLang="zh-CN"/>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slide(fromLeft)">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pPr eaLnBrk="1" hangingPunct="1"/>
            <a:endParaRPr lang="zh-CN" altLang="en-US" smtClean="0"/>
          </a:p>
        </p:txBody>
      </p:sp>
      <p:sp>
        <p:nvSpPr>
          <p:cNvPr id="23554" name="内容占位符 2"/>
          <p:cNvSpPr>
            <a:spLocks noGrp="1"/>
          </p:cNvSpPr>
          <p:nvPr>
            <p:ph idx="1"/>
          </p:nvPr>
        </p:nvSpPr>
        <p:spPr/>
        <p:txBody>
          <a:bodyPr/>
          <a:lstStyle/>
          <a:p>
            <a:pPr marL="0" indent="0" eaLnBrk="1" hangingPunct="1">
              <a:buFontTx/>
              <a:buNone/>
            </a:pPr>
            <a:r>
              <a:rPr lang="en-US" altLang="zh-CN" sz="9600" smtClean="0">
                <a:solidFill>
                  <a:srgbClr val="FF0000"/>
                </a:solidFill>
              </a:rPr>
              <a:t>But ... how?</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1337</Words>
  <Application>Microsoft Macintosh PowerPoint</Application>
  <PresentationFormat>On-screen Show (4:3)</PresentationFormat>
  <Paragraphs>157</Paragraphs>
  <Slides>43</Slides>
  <Notes>1</Notes>
  <HiddenSlides>0</HiddenSlides>
  <MMClips>0</MMClips>
  <ScaleCrop>false</ScaleCrop>
  <HeadingPairs>
    <vt:vector size="6" baseType="variant">
      <vt:variant>
        <vt:lpstr>已用的字体</vt:lpstr>
      </vt:variant>
      <vt:variant>
        <vt:i4>5</vt:i4>
      </vt:variant>
      <vt:variant>
        <vt:lpstr>演示文稿设计模板</vt:lpstr>
      </vt:variant>
      <vt:variant>
        <vt:i4>1</vt:i4>
      </vt:variant>
      <vt:variant>
        <vt:lpstr>幻灯片标题</vt:lpstr>
      </vt:variant>
      <vt:variant>
        <vt:i4>43</vt:i4>
      </vt:variant>
    </vt:vector>
  </HeadingPairs>
  <TitlesOfParts>
    <vt:vector size="49" baseType="lpstr">
      <vt:lpstr>Times New Roman</vt:lpstr>
      <vt:lpstr>宋体</vt:lpstr>
      <vt:lpstr>Arial</vt:lpstr>
      <vt:lpstr>Calibri</vt:lpstr>
      <vt:lpstr>华文楷体</vt:lpstr>
      <vt:lpstr>默认设计模板</vt:lpstr>
      <vt:lpstr>   English   Academic  Writing   Course</vt:lpstr>
      <vt:lpstr>Objectives</vt:lpstr>
      <vt:lpstr>Task 1</vt:lpstr>
      <vt:lpstr>No plagiarism, no cheating!</vt:lpstr>
      <vt:lpstr>幻灯片 5</vt:lpstr>
      <vt:lpstr>幻灯片 6</vt:lpstr>
      <vt:lpstr>幻灯片 7</vt:lpstr>
      <vt:lpstr>幻灯片 8</vt:lpstr>
      <vt:lpstr>幻灯片 9</vt:lpstr>
      <vt:lpstr>Task 2</vt:lpstr>
      <vt:lpstr>Task 3</vt:lpstr>
      <vt:lpstr>Task 4</vt:lpstr>
      <vt:lpstr>Task 5</vt:lpstr>
      <vt:lpstr>Supplementary: The APA Style</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微软用户</cp:lastModifiedBy>
  <cp:revision>183</cp:revision>
  <dcterms:created xsi:type="dcterms:W3CDTF">2017-05-16T21:54:20Z</dcterms:created>
  <dcterms:modified xsi:type="dcterms:W3CDTF">2018-05-07T14:36:43Z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2052-10.1.0.6393</vt:lpwstr>
  </property>
</Properties>
</file>