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7" r:id="rId2"/>
    <p:sldId id="258" r:id="rId3"/>
    <p:sldId id="259" r:id="rId4"/>
    <p:sldId id="264" r:id="rId5"/>
    <p:sldId id="315" r:id="rId6"/>
    <p:sldId id="316" r:id="rId7"/>
    <p:sldId id="314" r:id="rId8"/>
    <p:sldId id="270" r:id="rId9"/>
    <p:sldId id="283" r:id="rId10"/>
    <p:sldId id="301" r:id="rId11"/>
    <p:sldId id="285" r:id="rId12"/>
    <p:sldId id="286" r:id="rId13"/>
    <p:sldId id="287" r:id="rId14"/>
    <p:sldId id="288" r:id="rId15"/>
    <p:sldId id="289" r:id="rId16"/>
    <p:sldId id="290" r:id="rId17"/>
    <p:sldId id="291" r:id="rId18"/>
    <p:sldId id="302" r:id="rId19"/>
    <p:sldId id="324" r:id="rId20"/>
    <p:sldId id="293" r:id="rId21"/>
    <p:sldId id="298" r:id="rId22"/>
    <p:sldId id="299" r:id="rId23"/>
    <p:sldId id="325" r:id="rId24"/>
    <p:sldId id="326" r:id="rId25"/>
    <p:sldId id="300" r:id="rId26"/>
    <p:sldId id="311" r:id="rId27"/>
    <p:sldId id="304" r:id="rId28"/>
    <p:sldId id="305" r:id="rId29"/>
    <p:sldId id="306" r:id="rId30"/>
    <p:sldId id="307" r:id="rId31"/>
    <p:sldId id="308" r:id="rId32"/>
    <p:sldId id="309" r:id="rId33"/>
    <p:sldId id="312" r:id="rId34"/>
    <p:sldId id="310" r:id="rId35"/>
    <p:sldId id="313" r:id="rId36"/>
    <p:sldId id="317" r:id="rId37"/>
    <p:sldId id="267" r:id="rId38"/>
    <p:sldId id="318" r:id="rId39"/>
    <p:sldId id="284" r:id="rId40"/>
    <p:sldId id="319" r:id="rId41"/>
    <p:sldId id="320" r:id="rId42"/>
    <p:sldId id="321" r:id="rId43"/>
    <p:sldId id="322" r:id="rId44"/>
    <p:sldId id="273" r:id="rId45"/>
    <p:sldId id="323" r:id="rId46"/>
    <p:sldId id="28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589">
          <p15:clr>
            <a:srgbClr val="A4A3A4"/>
          </p15:clr>
        </p15:guide>
        <p15:guide id="3" orient="horz" pos="1049">
          <p15:clr>
            <a:srgbClr val="A4A3A4"/>
          </p15:clr>
        </p15:guide>
        <p15:guide id="4" orient="horz" pos="1570">
          <p15:clr>
            <a:srgbClr val="A4A3A4"/>
          </p15:clr>
        </p15:guide>
        <p15:guide id="5" orient="horz" pos="2455">
          <p15:clr>
            <a:srgbClr val="A4A3A4"/>
          </p15:clr>
        </p15:guide>
        <p15:guide id="6" pos="3817">
          <p15:clr>
            <a:srgbClr val="A4A3A4"/>
          </p15:clr>
        </p15:guide>
        <p15:guide id="7" pos="1255">
          <p15:clr>
            <a:srgbClr val="A4A3A4"/>
          </p15:clr>
        </p15:guide>
        <p15:guide id="8" pos="6425">
          <p15:clr>
            <a:srgbClr val="A4A3A4"/>
          </p15:clr>
        </p15:guide>
        <p15:guide id="9" pos="2842">
          <p15:clr>
            <a:srgbClr val="A4A3A4"/>
          </p15:clr>
        </p15:guide>
        <p15:guide id="10" pos="4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84099" autoAdjust="0"/>
  </p:normalViewPr>
  <p:slideViewPr>
    <p:cSldViewPr snapToGrid="0" showGuides="1">
      <p:cViewPr varScale="1">
        <p:scale>
          <a:sx n="87" d="100"/>
          <a:sy n="87" d="100"/>
        </p:scale>
        <p:origin x="784" y="77"/>
      </p:cViewPr>
      <p:guideLst>
        <p:guide orient="horz" pos="2160"/>
        <p:guide orient="horz" pos="3589"/>
        <p:guide orient="horz" pos="1049"/>
        <p:guide orient="horz" pos="1570"/>
        <p:guide orient="horz" pos="2455"/>
        <p:guide pos="3817"/>
        <p:guide pos="1255"/>
        <p:guide pos="6425"/>
        <p:guide pos="2842"/>
        <p:guide pos="4838"/>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B94FA-514D-4A30-8913-4BE13E7BD29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273613EF-8F7A-4088-8622-AD7FEE330CA3}">
      <dgm:prSet phldrT="[文本]" custT="1"/>
      <dgm:spPr/>
      <dgm:t>
        <a:bodyPr/>
        <a:lstStyle/>
        <a:p>
          <a:r>
            <a:rPr lang="zh-CN" altLang="en-US" sz="2200" b="1" dirty="0">
              <a:latin typeface="微软雅黑" panose="020B0503020204020204" pitchFamily="34" charset="-122"/>
              <a:ea typeface="微软雅黑" panose="020B0503020204020204" pitchFamily="34" charset="-122"/>
            </a:rPr>
            <a:t>全面性</a:t>
          </a:r>
          <a:endParaRPr lang="zh-CN" altLang="en-US" sz="2200" dirty="0">
            <a:latin typeface="微软雅黑" panose="020B0503020204020204" pitchFamily="34" charset="-122"/>
            <a:ea typeface="微软雅黑" panose="020B0503020204020204" pitchFamily="34" charset="-122"/>
          </a:endParaRPr>
        </a:p>
      </dgm:t>
    </dgm:pt>
    <dgm:pt modelId="{5B4657E0-2B0B-4FFD-AA81-1DE881F2186D}" type="parTrans" cxnId="{4012BE45-FCFF-4400-ADEF-3EABBDD410CB}">
      <dgm:prSet/>
      <dgm:spPr/>
      <dgm:t>
        <a:bodyPr/>
        <a:lstStyle/>
        <a:p>
          <a:endParaRPr lang="zh-CN" altLang="en-US" sz="2200"/>
        </a:p>
      </dgm:t>
    </dgm:pt>
    <dgm:pt modelId="{39B30893-2CA4-4152-B633-32428D14EDEB}" type="sibTrans" cxnId="{4012BE45-FCFF-4400-ADEF-3EABBDD410CB}">
      <dgm:prSet custT="1"/>
      <dgm:spPr/>
      <dgm:t>
        <a:bodyPr/>
        <a:lstStyle/>
        <a:p>
          <a:endParaRPr lang="zh-CN" altLang="en-US" sz="2200"/>
        </a:p>
      </dgm:t>
    </dgm:pt>
    <dgm:pt modelId="{06D8FC31-0BD6-40AA-BEF3-15AA9F1641A0}">
      <dgm:prSet phldrT="[文本]" custT="1"/>
      <dgm:spPr/>
      <dgm:t>
        <a:bodyPr/>
        <a:lstStyle/>
        <a:p>
          <a:r>
            <a:rPr lang="zh-CN" altLang="en-US" sz="2200" b="1" dirty="0">
              <a:latin typeface="微软雅黑" panose="020B0503020204020204" pitchFamily="34" charset="-122"/>
              <a:ea typeface="微软雅黑" panose="020B0503020204020204" pitchFamily="34" charset="-122"/>
            </a:rPr>
            <a:t>一致性</a:t>
          </a:r>
          <a:endParaRPr lang="zh-CN" altLang="en-US" sz="2200" dirty="0">
            <a:latin typeface="微软雅黑" panose="020B0503020204020204" pitchFamily="34" charset="-122"/>
            <a:ea typeface="微软雅黑" panose="020B0503020204020204" pitchFamily="34" charset="-122"/>
          </a:endParaRPr>
        </a:p>
      </dgm:t>
    </dgm:pt>
    <dgm:pt modelId="{EDDDEFBD-9D6C-471F-AE4C-039165A6E97F}" type="parTrans" cxnId="{7CCA72A8-3E3B-4F06-B118-CBA726FF6B1B}">
      <dgm:prSet/>
      <dgm:spPr/>
      <dgm:t>
        <a:bodyPr/>
        <a:lstStyle/>
        <a:p>
          <a:endParaRPr lang="zh-CN" altLang="en-US" sz="2200"/>
        </a:p>
      </dgm:t>
    </dgm:pt>
    <dgm:pt modelId="{AABCC747-4CEA-4B76-ADB1-1CF45FC8F14C}" type="sibTrans" cxnId="{7CCA72A8-3E3B-4F06-B118-CBA726FF6B1B}">
      <dgm:prSet custT="1"/>
      <dgm:spPr/>
      <dgm:t>
        <a:bodyPr/>
        <a:lstStyle/>
        <a:p>
          <a:endParaRPr lang="zh-CN" altLang="en-US" sz="2200"/>
        </a:p>
      </dgm:t>
    </dgm:pt>
    <dgm:pt modelId="{AFAEB8BC-FFEC-4679-AB30-05E7D78D6C8C}">
      <dgm:prSet phldrT="[文本]" custT="1"/>
      <dgm:spPr/>
      <dgm:t>
        <a:bodyPr/>
        <a:lstStyle/>
        <a:p>
          <a:r>
            <a:rPr lang="zh-CN" altLang="en-US" sz="2200" b="1" dirty="0">
              <a:latin typeface="微软雅黑" panose="020B0503020204020204" pitchFamily="34" charset="-122"/>
              <a:ea typeface="微软雅黑" panose="020B0503020204020204" pitchFamily="34" charset="-122"/>
            </a:rPr>
            <a:t>针对性</a:t>
          </a:r>
          <a:endParaRPr lang="zh-CN" altLang="en-US" sz="2200" dirty="0">
            <a:latin typeface="微软雅黑" panose="020B0503020204020204" pitchFamily="34" charset="-122"/>
            <a:ea typeface="微软雅黑" panose="020B0503020204020204" pitchFamily="34" charset="-122"/>
          </a:endParaRPr>
        </a:p>
      </dgm:t>
    </dgm:pt>
    <dgm:pt modelId="{A50A9679-D94E-4D81-B710-6159BA2A1331}" type="parTrans" cxnId="{9753879B-5C83-4CC2-AC93-93E102590169}">
      <dgm:prSet/>
      <dgm:spPr/>
      <dgm:t>
        <a:bodyPr/>
        <a:lstStyle/>
        <a:p>
          <a:endParaRPr lang="zh-CN" altLang="en-US" sz="2200"/>
        </a:p>
      </dgm:t>
    </dgm:pt>
    <dgm:pt modelId="{B0E557FC-2881-49B6-BB8A-77A9A3C72F92}" type="sibTrans" cxnId="{9753879B-5C83-4CC2-AC93-93E102590169}">
      <dgm:prSet custT="1"/>
      <dgm:spPr/>
      <dgm:t>
        <a:bodyPr/>
        <a:lstStyle/>
        <a:p>
          <a:endParaRPr lang="zh-CN" altLang="en-US" sz="2200"/>
        </a:p>
      </dgm:t>
    </dgm:pt>
    <dgm:pt modelId="{35A0D45D-07F8-4261-82AC-1084A6339A3B}">
      <dgm:prSet phldrT="[文本]" custT="1"/>
      <dgm:spPr/>
      <dgm:t>
        <a:bodyPr/>
        <a:lstStyle/>
        <a:p>
          <a:r>
            <a:rPr lang="zh-CN" altLang="en-US" sz="2200" b="1" dirty="0">
              <a:latin typeface="微软雅黑" panose="020B0503020204020204" pitchFamily="34" charset="-122"/>
              <a:ea typeface="微软雅黑" panose="020B0503020204020204" pitchFamily="34" charset="-122"/>
            </a:rPr>
            <a:t>独立性</a:t>
          </a:r>
          <a:endParaRPr lang="zh-CN" altLang="en-US" sz="2200" dirty="0">
            <a:latin typeface="微软雅黑" panose="020B0503020204020204" pitchFamily="34" charset="-122"/>
            <a:ea typeface="微软雅黑" panose="020B0503020204020204" pitchFamily="34" charset="-122"/>
          </a:endParaRPr>
        </a:p>
      </dgm:t>
    </dgm:pt>
    <dgm:pt modelId="{A635AF7D-AFA4-4C8D-B1C9-EC8CEABC1477}" type="parTrans" cxnId="{516F145D-026A-4CA6-8E2A-8F1A53B17D30}">
      <dgm:prSet/>
      <dgm:spPr/>
      <dgm:t>
        <a:bodyPr/>
        <a:lstStyle/>
        <a:p>
          <a:endParaRPr lang="zh-CN" altLang="en-US" sz="2200"/>
        </a:p>
      </dgm:t>
    </dgm:pt>
    <dgm:pt modelId="{43AB8AF6-9E71-4CAB-BD29-5037E1716660}" type="sibTrans" cxnId="{516F145D-026A-4CA6-8E2A-8F1A53B17D30}">
      <dgm:prSet custT="1"/>
      <dgm:spPr/>
      <dgm:t>
        <a:bodyPr/>
        <a:lstStyle/>
        <a:p>
          <a:endParaRPr lang="zh-CN" altLang="en-US" sz="2200"/>
        </a:p>
      </dgm:t>
    </dgm:pt>
    <dgm:pt modelId="{AB080A36-67F3-46B6-81AF-90420D455C96}">
      <dgm:prSet phldrT="[文本]" custT="1"/>
      <dgm:spPr/>
      <dgm:t>
        <a:bodyPr/>
        <a:lstStyle/>
        <a:p>
          <a:r>
            <a:rPr lang="zh-CN" altLang="en-US" sz="2200" b="1" dirty="0">
              <a:latin typeface="微软雅黑" panose="020B0503020204020204" pitchFamily="34" charset="-122"/>
              <a:ea typeface="微软雅黑" panose="020B0503020204020204" pitchFamily="34" charset="-122"/>
            </a:rPr>
            <a:t>可操作性</a:t>
          </a:r>
          <a:endParaRPr lang="zh-CN" altLang="en-US" sz="2200" dirty="0">
            <a:latin typeface="微软雅黑" panose="020B0503020204020204" pitchFamily="34" charset="-122"/>
            <a:ea typeface="微软雅黑" panose="020B0503020204020204" pitchFamily="34" charset="-122"/>
          </a:endParaRPr>
        </a:p>
      </dgm:t>
    </dgm:pt>
    <dgm:pt modelId="{F1E840DA-83D2-42CD-86D0-F7B41B244F31}" type="parTrans" cxnId="{4E676E8C-8D04-445F-BC7C-322CFF56EBB7}">
      <dgm:prSet/>
      <dgm:spPr/>
      <dgm:t>
        <a:bodyPr/>
        <a:lstStyle/>
        <a:p>
          <a:endParaRPr lang="zh-CN" altLang="en-US" sz="2200"/>
        </a:p>
      </dgm:t>
    </dgm:pt>
    <dgm:pt modelId="{259E7226-5F15-4ED5-8AF4-538D31CBD1FA}" type="sibTrans" cxnId="{4E676E8C-8D04-445F-BC7C-322CFF56EBB7}">
      <dgm:prSet custT="1"/>
      <dgm:spPr/>
      <dgm:t>
        <a:bodyPr/>
        <a:lstStyle/>
        <a:p>
          <a:endParaRPr lang="zh-CN" altLang="en-US" sz="2200"/>
        </a:p>
      </dgm:t>
    </dgm:pt>
    <dgm:pt modelId="{3A16E64F-8BCD-4D25-A2FC-07DA4A461221}" type="pres">
      <dgm:prSet presAssocID="{8F9B94FA-514D-4A30-8913-4BE13E7BD295}" presName="cycle" presStyleCnt="0">
        <dgm:presLayoutVars>
          <dgm:dir/>
          <dgm:resizeHandles val="exact"/>
        </dgm:presLayoutVars>
      </dgm:prSet>
      <dgm:spPr/>
    </dgm:pt>
    <dgm:pt modelId="{F0B9DC5B-4DA2-4E8B-B80B-7EE01622D2BD}" type="pres">
      <dgm:prSet presAssocID="{273613EF-8F7A-4088-8622-AD7FEE330CA3}" presName="node" presStyleLbl="node1" presStyleIdx="0" presStyleCnt="5">
        <dgm:presLayoutVars>
          <dgm:bulletEnabled val="1"/>
        </dgm:presLayoutVars>
      </dgm:prSet>
      <dgm:spPr/>
    </dgm:pt>
    <dgm:pt modelId="{62324843-0831-4B5C-8F31-6515F32B29F6}" type="pres">
      <dgm:prSet presAssocID="{39B30893-2CA4-4152-B633-32428D14EDEB}" presName="sibTrans" presStyleLbl="sibTrans2D1" presStyleIdx="0" presStyleCnt="5"/>
      <dgm:spPr/>
    </dgm:pt>
    <dgm:pt modelId="{9894A9E7-A5D3-4D65-A976-A2C97EB383D8}" type="pres">
      <dgm:prSet presAssocID="{39B30893-2CA4-4152-B633-32428D14EDEB}" presName="connectorText" presStyleLbl="sibTrans2D1" presStyleIdx="0" presStyleCnt="5"/>
      <dgm:spPr/>
    </dgm:pt>
    <dgm:pt modelId="{02F2C8ED-A810-4938-BE46-DC7126924FC9}" type="pres">
      <dgm:prSet presAssocID="{06D8FC31-0BD6-40AA-BEF3-15AA9F1641A0}" presName="node" presStyleLbl="node1" presStyleIdx="1" presStyleCnt="5">
        <dgm:presLayoutVars>
          <dgm:bulletEnabled val="1"/>
        </dgm:presLayoutVars>
      </dgm:prSet>
      <dgm:spPr/>
    </dgm:pt>
    <dgm:pt modelId="{8439670D-1588-4C35-BE7C-319762A73A9C}" type="pres">
      <dgm:prSet presAssocID="{AABCC747-4CEA-4B76-ADB1-1CF45FC8F14C}" presName="sibTrans" presStyleLbl="sibTrans2D1" presStyleIdx="1" presStyleCnt="5"/>
      <dgm:spPr/>
    </dgm:pt>
    <dgm:pt modelId="{ACB8B7C2-4DAE-42FB-A045-D635DA5D95F1}" type="pres">
      <dgm:prSet presAssocID="{AABCC747-4CEA-4B76-ADB1-1CF45FC8F14C}" presName="connectorText" presStyleLbl="sibTrans2D1" presStyleIdx="1" presStyleCnt="5"/>
      <dgm:spPr/>
    </dgm:pt>
    <dgm:pt modelId="{02DB8695-CD72-4A08-BCD4-7AE686FC3674}" type="pres">
      <dgm:prSet presAssocID="{AFAEB8BC-FFEC-4679-AB30-05E7D78D6C8C}" presName="node" presStyleLbl="node1" presStyleIdx="2" presStyleCnt="5">
        <dgm:presLayoutVars>
          <dgm:bulletEnabled val="1"/>
        </dgm:presLayoutVars>
      </dgm:prSet>
      <dgm:spPr/>
    </dgm:pt>
    <dgm:pt modelId="{425DFDA2-5496-438C-B421-F21F6FE10C09}" type="pres">
      <dgm:prSet presAssocID="{B0E557FC-2881-49B6-BB8A-77A9A3C72F92}" presName="sibTrans" presStyleLbl="sibTrans2D1" presStyleIdx="2" presStyleCnt="5"/>
      <dgm:spPr/>
    </dgm:pt>
    <dgm:pt modelId="{6D4E53A2-D598-4DDC-AE77-692EBDC66AF5}" type="pres">
      <dgm:prSet presAssocID="{B0E557FC-2881-49B6-BB8A-77A9A3C72F92}" presName="connectorText" presStyleLbl="sibTrans2D1" presStyleIdx="2" presStyleCnt="5"/>
      <dgm:spPr/>
    </dgm:pt>
    <dgm:pt modelId="{E0CD8CFD-50BC-4C12-8785-D1A3030CB105}" type="pres">
      <dgm:prSet presAssocID="{35A0D45D-07F8-4261-82AC-1084A6339A3B}" presName="node" presStyleLbl="node1" presStyleIdx="3" presStyleCnt="5">
        <dgm:presLayoutVars>
          <dgm:bulletEnabled val="1"/>
        </dgm:presLayoutVars>
      </dgm:prSet>
      <dgm:spPr/>
    </dgm:pt>
    <dgm:pt modelId="{61540E95-F6EE-4FEB-9D6A-B78742A5C4DB}" type="pres">
      <dgm:prSet presAssocID="{43AB8AF6-9E71-4CAB-BD29-5037E1716660}" presName="sibTrans" presStyleLbl="sibTrans2D1" presStyleIdx="3" presStyleCnt="5"/>
      <dgm:spPr/>
    </dgm:pt>
    <dgm:pt modelId="{0B9EEF5A-025C-47D2-9797-02AB1A1CBB12}" type="pres">
      <dgm:prSet presAssocID="{43AB8AF6-9E71-4CAB-BD29-5037E1716660}" presName="connectorText" presStyleLbl="sibTrans2D1" presStyleIdx="3" presStyleCnt="5"/>
      <dgm:spPr/>
    </dgm:pt>
    <dgm:pt modelId="{BC79EA7B-5AA9-4913-856B-EA023836AFC1}" type="pres">
      <dgm:prSet presAssocID="{AB080A36-67F3-46B6-81AF-90420D455C96}" presName="node" presStyleLbl="node1" presStyleIdx="4" presStyleCnt="5">
        <dgm:presLayoutVars>
          <dgm:bulletEnabled val="1"/>
        </dgm:presLayoutVars>
      </dgm:prSet>
      <dgm:spPr/>
    </dgm:pt>
    <dgm:pt modelId="{C8CF5D4F-DCEA-4F01-B2BB-F35BF31572FD}" type="pres">
      <dgm:prSet presAssocID="{259E7226-5F15-4ED5-8AF4-538D31CBD1FA}" presName="sibTrans" presStyleLbl="sibTrans2D1" presStyleIdx="4" presStyleCnt="5"/>
      <dgm:spPr/>
    </dgm:pt>
    <dgm:pt modelId="{41B385E1-5003-4718-9031-3608416BF3EE}" type="pres">
      <dgm:prSet presAssocID="{259E7226-5F15-4ED5-8AF4-538D31CBD1FA}" presName="connectorText" presStyleLbl="sibTrans2D1" presStyleIdx="4" presStyleCnt="5"/>
      <dgm:spPr/>
    </dgm:pt>
  </dgm:ptLst>
  <dgm:cxnLst>
    <dgm:cxn modelId="{395D3608-DED5-419F-BA96-318FB3C2D2D3}" type="presOf" srcId="{39B30893-2CA4-4152-B633-32428D14EDEB}" destId="{9894A9E7-A5D3-4D65-A976-A2C97EB383D8}" srcOrd="1" destOrd="0" presId="urn:microsoft.com/office/officeart/2005/8/layout/cycle2"/>
    <dgm:cxn modelId="{1F1D3A29-30F3-4CEC-A679-2CB4FC961766}" type="presOf" srcId="{43AB8AF6-9E71-4CAB-BD29-5037E1716660}" destId="{61540E95-F6EE-4FEB-9D6A-B78742A5C4DB}" srcOrd="0" destOrd="0" presId="urn:microsoft.com/office/officeart/2005/8/layout/cycle2"/>
    <dgm:cxn modelId="{AB1E962E-2B4B-49B8-B6A4-AB918754BF20}" type="presOf" srcId="{AABCC747-4CEA-4B76-ADB1-1CF45FC8F14C}" destId="{ACB8B7C2-4DAE-42FB-A045-D635DA5D95F1}" srcOrd="1" destOrd="0" presId="urn:microsoft.com/office/officeart/2005/8/layout/cycle2"/>
    <dgm:cxn modelId="{1625DF3C-3A0D-4F74-9050-BDBA0D1512E2}" type="presOf" srcId="{259E7226-5F15-4ED5-8AF4-538D31CBD1FA}" destId="{41B385E1-5003-4718-9031-3608416BF3EE}" srcOrd="1" destOrd="0" presId="urn:microsoft.com/office/officeart/2005/8/layout/cycle2"/>
    <dgm:cxn modelId="{38C68B5B-BE20-43B4-A598-616098632A0D}" type="presOf" srcId="{8F9B94FA-514D-4A30-8913-4BE13E7BD295}" destId="{3A16E64F-8BCD-4D25-A2FC-07DA4A461221}" srcOrd="0" destOrd="0" presId="urn:microsoft.com/office/officeart/2005/8/layout/cycle2"/>
    <dgm:cxn modelId="{516F145D-026A-4CA6-8E2A-8F1A53B17D30}" srcId="{8F9B94FA-514D-4A30-8913-4BE13E7BD295}" destId="{35A0D45D-07F8-4261-82AC-1084A6339A3B}" srcOrd="3" destOrd="0" parTransId="{A635AF7D-AFA4-4C8D-B1C9-EC8CEABC1477}" sibTransId="{43AB8AF6-9E71-4CAB-BD29-5037E1716660}"/>
    <dgm:cxn modelId="{70127263-0ED4-4A9B-A9D8-10E97E1C4E2B}" type="presOf" srcId="{AABCC747-4CEA-4B76-ADB1-1CF45FC8F14C}" destId="{8439670D-1588-4C35-BE7C-319762A73A9C}" srcOrd="0" destOrd="0" presId="urn:microsoft.com/office/officeart/2005/8/layout/cycle2"/>
    <dgm:cxn modelId="{D72F6244-01D5-47E4-82DD-61998B608FB4}" type="presOf" srcId="{273613EF-8F7A-4088-8622-AD7FEE330CA3}" destId="{F0B9DC5B-4DA2-4E8B-B80B-7EE01622D2BD}" srcOrd="0" destOrd="0" presId="urn:microsoft.com/office/officeart/2005/8/layout/cycle2"/>
    <dgm:cxn modelId="{4012BE45-FCFF-4400-ADEF-3EABBDD410CB}" srcId="{8F9B94FA-514D-4A30-8913-4BE13E7BD295}" destId="{273613EF-8F7A-4088-8622-AD7FEE330CA3}" srcOrd="0" destOrd="0" parTransId="{5B4657E0-2B0B-4FFD-AA81-1DE881F2186D}" sibTransId="{39B30893-2CA4-4152-B633-32428D14EDEB}"/>
    <dgm:cxn modelId="{E6A3D277-FEB0-4DA6-BA9E-CCDEFAB09D39}" type="presOf" srcId="{39B30893-2CA4-4152-B633-32428D14EDEB}" destId="{62324843-0831-4B5C-8F31-6515F32B29F6}" srcOrd="0" destOrd="0" presId="urn:microsoft.com/office/officeart/2005/8/layout/cycle2"/>
    <dgm:cxn modelId="{4E676E8C-8D04-445F-BC7C-322CFF56EBB7}" srcId="{8F9B94FA-514D-4A30-8913-4BE13E7BD295}" destId="{AB080A36-67F3-46B6-81AF-90420D455C96}" srcOrd="4" destOrd="0" parTransId="{F1E840DA-83D2-42CD-86D0-F7B41B244F31}" sibTransId="{259E7226-5F15-4ED5-8AF4-538D31CBD1FA}"/>
    <dgm:cxn modelId="{D59B9C90-262C-4B42-99B4-7C5232AD85A9}" type="presOf" srcId="{43AB8AF6-9E71-4CAB-BD29-5037E1716660}" destId="{0B9EEF5A-025C-47D2-9797-02AB1A1CBB12}" srcOrd="1" destOrd="0" presId="urn:microsoft.com/office/officeart/2005/8/layout/cycle2"/>
    <dgm:cxn modelId="{9753879B-5C83-4CC2-AC93-93E102590169}" srcId="{8F9B94FA-514D-4A30-8913-4BE13E7BD295}" destId="{AFAEB8BC-FFEC-4679-AB30-05E7D78D6C8C}" srcOrd="2" destOrd="0" parTransId="{A50A9679-D94E-4D81-B710-6159BA2A1331}" sibTransId="{B0E557FC-2881-49B6-BB8A-77A9A3C72F92}"/>
    <dgm:cxn modelId="{7CCA72A8-3E3B-4F06-B118-CBA726FF6B1B}" srcId="{8F9B94FA-514D-4A30-8913-4BE13E7BD295}" destId="{06D8FC31-0BD6-40AA-BEF3-15AA9F1641A0}" srcOrd="1" destOrd="0" parTransId="{EDDDEFBD-9D6C-471F-AE4C-039165A6E97F}" sibTransId="{AABCC747-4CEA-4B76-ADB1-1CF45FC8F14C}"/>
    <dgm:cxn modelId="{EAD403AF-B0AA-4265-9479-EA72E1D55AF4}" type="presOf" srcId="{AB080A36-67F3-46B6-81AF-90420D455C96}" destId="{BC79EA7B-5AA9-4913-856B-EA023836AFC1}" srcOrd="0" destOrd="0" presId="urn:microsoft.com/office/officeart/2005/8/layout/cycle2"/>
    <dgm:cxn modelId="{3103EDAF-2D05-4D14-ACCE-E2E699785557}" type="presOf" srcId="{B0E557FC-2881-49B6-BB8A-77A9A3C72F92}" destId="{425DFDA2-5496-438C-B421-F21F6FE10C09}" srcOrd="0" destOrd="0" presId="urn:microsoft.com/office/officeart/2005/8/layout/cycle2"/>
    <dgm:cxn modelId="{1827C0C2-C2B9-4183-ACBB-DE1F7C760F64}" type="presOf" srcId="{06D8FC31-0BD6-40AA-BEF3-15AA9F1641A0}" destId="{02F2C8ED-A810-4938-BE46-DC7126924FC9}" srcOrd="0" destOrd="0" presId="urn:microsoft.com/office/officeart/2005/8/layout/cycle2"/>
    <dgm:cxn modelId="{2F7DDEC5-BCBF-4FA6-90F5-0B8D01B5D92C}" type="presOf" srcId="{259E7226-5F15-4ED5-8AF4-538D31CBD1FA}" destId="{C8CF5D4F-DCEA-4F01-B2BB-F35BF31572FD}" srcOrd="0" destOrd="0" presId="urn:microsoft.com/office/officeart/2005/8/layout/cycle2"/>
    <dgm:cxn modelId="{84346ED2-A8DD-466C-BE5D-50B743FB2296}" type="presOf" srcId="{AFAEB8BC-FFEC-4679-AB30-05E7D78D6C8C}" destId="{02DB8695-CD72-4A08-BCD4-7AE686FC3674}" srcOrd="0" destOrd="0" presId="urn:microsoft.com/office/officeart/2005/8/layout/cycle2"/>
    <dgm:cxn modelId="{EE33E1EE-7BB6-4373-99A9-ADEFE9413D69}" type="presOf" srcId="{B0E557FC-2881-49B6-BB8A-77A9A3C72F92}" destId="{6D4E53A2-D598-4DDC-AE77-692EBDC66AF5}" srcOrd="1" destOrd="0" presId="urn:microsoft.com/office/officeart/2005/8/layout/cycle2"/>
    <dgm:cxn modelId="{3CCB70F7-7497-48CD-AD80-6112B496888F}" type="presOf" srcId="{35A0D45D-07F8-4261-82AC-1084A6339A3B}" destId="{E0CD8CFD-50BC-4C12-8785-D1A3030CB105}" srcOrd="0" destOrd="0" presId="urn:microsoft.com/office/officeart/2005/8/layout/cycle2"/>
    <dgm:cxn modelId="{4A042A62-4EF8-4A0A-BAC9-C73025BB6AD6}" type="presParOf" srcId="{3A16E64F-8BCD-4D25-A2FC-07DA4A461221}" destId="{F0B9DC5B-4DA2-4E8B-B80B-7EE01622D2BD}" srcOrd="0" destOrd="0" presId="urn:microsoft.com/office/officeart/2005/8/layout/cycle2"/>
    <dgm:cxn modelId="{0242578C-A3BE-4019-84DC-BE478BDD7367}" type="presParOf" srcId="{3A16E64F-8BCD-4D25-A2FC-07DA4A461221}" destId="{62324843-0831-4B5C-8F31-6515F32B29F6}" srcOrd="1" destOrd="0" presId="urn:microsoft.com/office/officeart/2005/8/layout/cycle2"/>
    <dgm:cxn modelId="{02272461-1AA9-4D64-8BB4-02907B622CC4}" type="presParOf" srcId="{62324843-0831-4B5C-8F31-6515F32B29F6}" destId="{9894A9E7-A5D3-4D65-A976-A2C97EB383D8}" srcOrd="0" destOrd="0" presId="urn:microsoft.com/office/officeart/2005/8/layout/cycle2"/>
    <dgm:cxn modelId="{B78BDE98-1CF0-40FF-A699-1770F3781224}" type="presParOf" srcId="{3A16E64F-8BCD-4D25-A2FC-07DA4A461221}" destId="{02F2C8ED-A810-4938-BE46-DC7126924FC9}" srcOrd="2" destOrd="0" presId="urn:microsoft.com/office/officeart/2005/8/layout/cycle2"/>
    <dgm:cxn modelId="{DC51CF3C-EB70-433A-8B26-CE57E777B67F}" type="presParOf" srcId="{3A16E64F-8BCD-4D25-A2FC-07DA4A461221}" destId="{8439670D-1588-4C35-BE7C-319762A73A9C}" srcOrd="3" destOrd="0" presId="urn:microsoft.com/office/officeart/2005/8/layout/cycle2"/>
    <dgm:cxn modelId="{EA448032-1A94-4BB3-8E02-3A30A3983FDE}" type="presParOf" srcId="{8439670D-1588-4C35-BE7C-319762A73A9C}" destId="{ACB8B7C2-4DAE-42FB-A045-D635DA5D95F1}" srcOrd="0" destOrd="0" presId="urn:microsoft.com/office/officeart/2005/8/layout/cycle2"/>
    <dgm:cxn modelId="{5DC88788-0BB0-440C-8642-119A2546262B}" type="presParOf" srcId="{3A16E64F-8BCD-4D25-A2FC-07DA4A461221}" destId="{02DB8695-CD72-4A08-BCD4-7AE686FC3674}" srcOrd="4" destOrd="0" presId="urn:microsoft.com/office/officeart/2005/8/layout/cycle2"/>
    <dgm:cxn modelId="{AF94FE34-C5C8-4237-92F5-C7DDFCF919A3}" type="presParOf" srcId="{3A16E64F-8BCD-4D25-A2FC-07DA4A461221}" destId="{425DFDA2-5496-438C-B421-F21F6FE10C09}" srcOrd="5" destOrd="0" presId="urn:microsoft.com/office/officeart/2005/8/layout/cycle2"/>
    <dgm:cxn modelId="{7DAF065A-B114-4DB1-AFD3-04A0A321630D}" type="presParOf" srcId="{425DFDA2-5496-438C-B421-F21F6FE10C09}" destId="{6D4E53A2-D598-4DDC-AE77-692EBDC66AF5}" srcOrd="0" destOrd="0" presId="urn:microsoft.com/office/officeart/2005/8/layout/cycle2"/>
    <dgm:cxn modelId="{6A6BB8A5-2A8B-4EFD-94AA-53CBF1DB7B77}" type="presParOf" srcId="{3A16E64F-8BCD-4D25-A2FC-07DA4A461221}" destId="{E0CD8CFD-50BC-4C12-8785-D1A3030CB105}" srcOrd="6" destOrd="0" presId="urn:microsoft.com/office/officeart/2005/8/layout/cycle2"/>
    <dgm:cxn modelId="{EA2BCE74-4B9D-47E5-9B04-DD5D75B3D436}" type="presParOf" srcId="{3A16E64F-8BCD-4D25-A2FC-07DA4A461221}" destId="{61540E95-F6EE-4FEB-9D6A-B78742A5C4DB}" srcOrd="7" destOrd="0" presId="urn:microsoft.com/office/officeart/2005/8/layout/cycle2"/>
    <dgm:cxn modelId="{27876FA9-3B4B-4731-9C9B-57A8DF392BB1}" type="presParOf" srcId="{61540E95-F6EE-4FEB-9D6A-B78742A5C4DB}" destId="{0B9EEF5A-025C-47D2-9797-02AB1A1CBB12}" srcOrd="0" destOrd="0" presId="urn:microsoft.com/office/officeart/2005/8/layout/cycle2"/>
    <dgm:cxn modelId="{29D56A30-91AE-4B28-A354-07E0816494DD}" type="presParOf" srcId="{3A16E64F-8BCD-4D25-A2FC-07DA4A461221}" destId="{BC79EA7B-5AA9-4913-856B-EA023836AFC1}" srcOrd="8" destOrd="0" presId="urn:microsoft.com/office/officeart/2005/8/layout/cycle2"/>
    <dgm:cxn modelId="{A7AFD546-3A33-4544-A0F2-102BA0E087A6}" type="presParOf" srcId="{3A16E64F-8BCD-4D25-A2FC-07DA4A461221}" destId="{C8CF5D4F-DCEA-4F01-B2BB-F35BF31572FD}" srcOrd="9" destOrd="0" presId="urn:microsoft.com/office/officeart/2005/8/layout/cycle2"/>
    <dgm:cxn modelId="{CCD96307-9E9A-483C-8123-DC3003A3797B}" type="presParOf" srcId="{C8CF5D4F-DCEA-4F01-B2BB-F35BF31572FD}" destId="{41B385E1-5003-4718-9031-3608416BF3E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9DC5B-4DA2-4E8B-B80B-7EE01622D2BD}">
      <dsp:nvSpPr>
        <dsp:cNvPr id="0" name=""/>
        <dsp:cNvSpPr/>
      </dsp:nvSpPr>
      <dsp:spPr>
        <a:xfrm>
          <a:off x="2759350" y="1332"/>
          <a:ext cx="1351998" cy="13519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全面性</a:t>
          </a:r>
          <a:endParaRPr lang="zh-CN" altLang="en-US" sz="2200" kern="1200" dirty="0">
            <a:latin typeface="微软雅黑" panose="020B0503020204020204" pitchFamily="34" charset="-122"/>
            <a:ea typeface="微软雅黑" panose="020B0503020204020204" pitchFamily="34" charset="-122"/>
          </a:endParaRPr>
        </a:p>
      </dsp:txBody>
      <dsp:txXfrm>
        <a:off x="2957346" y="199328"/>
        <a:ext cx="956006" cy="956006"/>
      </dsp:txXfrm>
    </dsp:sp>
    <dsp:sp modelId="{62324843-0831-4B5C-8F31-6515F32B29F6}">
      <dsp:nvSpPr>
        <dsp:cNvPr id="0" name=""/>
        <dsp:cNvSpPr/>
      </dsp:nvSpPr>
      <dsp:spPr>
        <a:xfrm rot="2160000">
          <a:off x="4068449" y="1039460"/>
          <a:ext cx="358698" cy="456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4078725" y="1099095"/>
        <a:ext cx="251089" cy="273779"/>
      </dsp:txXfrm>
    </dsp:sp>
    <dsp:sp modelId="{02F2C8ED-A810-4938-BE46-DC7126924FC9}">
      <dsp:nvSpPr>
        <dsp:cNvPr id="0" name=""/>
        <dsp:cNvSpPr/>
      </dsp:nvSpPr>
      <dsp:spPr>
        <a:xfrm>
          <a:off x="4400674" y="1193823"/>
          <a:ext cx="1351998" cy="13519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一致性</a:t>
          </a:r>
          <a:endParaRPr lang="zh-CN" altLang="en-US" sz="2200" kern="1200" dirty="0">
            <a:latin typeface="微软雅黑" panose="020B0503020204020204" pitchFamily="34" charset="-122"/>
            <a:ea typeface="微软雅黑" panose="020B0503020204020204" pitchFamily="34" charset="-122"/>
          </a:endParaRPr>
        </a:p>
      </dsp:txBody>
      <dsp:txXfrm>
        <a:off x="4598670" y="1391819"/>
        <a:ext cx="956006" cy="956006"/>
      </dsp:txXfrm>
    </dsp:sp>
    <dsp:sp modelId="{8439670D-1588-4C35-BE7C-319762A73A9C}">
      <dsp:nvSpPr>
        <dsp:cNvPr id="0" name=""/>
        <dsp:cNvSpPr/>
      </dsp:nvSpPr>
      <dsp:spPr>
        <a:xfrm rot="6480000">
          <a:off x="4586996" y="2596763"/>
          <a:ext cx="358698" cy="456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4657427" y="2636852"/>
        <a:ext cx="251089" cy="273779"/>
      </dsp:txXfrm>
    </dsp:sp>
    <dsp:sp modelId="{02DB8695-CD72-4A08-BCD4-7AE686FC3674}">
      <dsp:nvSpPr>
        <dsp:cNvPr id="0" name=""/>
        <dsp:cNvSpPr/>
      </dsp:nvSpPr>
      <dsp:spPr>
        <a:xfrm>
          <a:off x="3773744" y="3123315"/>
          <a:ext cx="1351998" cy="13519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针对性</a:t>
          </a:r>
          <a:endParaRPr lang="zh-CN" altLang="en-US" sz="2200" kern="1200" dirty="0">
            <a:latin typeface="微软雅黑" panose="020B0503020204020204" pitchFamily="34" charset="-122"/>
            <a:ea typeface="微软雅黑" panose="020B0503020204020204" pitchFamily="34" charset="-122"/>
          </a:endParaRPr>
        </a:p>
      </dsp:txBody>
      <dsp:txXfrm>
        <a:off x="3971740" y="3321311"/>
        <a:ext cx="956006" cy="956006"/>
      </dsp:txXfrm>
    </dsp:sp>
    <dsp:sp modelId="{425DFDA2-5496-438C-B421-F21F6FE10C09}">
      <dsp:nvSpPr>
        <dsp:cNvPr id="0" name=""/>
        <dsp:cNvSpPr/>
      </dsp:nvSpPr>
      <dsp:spPr>
        <a:xfrm rot="10800000">
          <a:off x="3266152" y="3571164"/>
          <a:ext cx="358698" cy="456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3373761" y="3662424"/>
        <a:ext cx="251089" cy="273779"/>
      </dsp:txXfrm>
    </dsp:sp>
    <dsp:sp modelId="{E0CD8CFD-50BC-4C12-8785-D1A3030CB105}">
      <dsp:nvSpPr>
        <dsp:cNvPr id="0" name=""/>
        <dsp:cNvSpPr/>
      </dsp:nvSpPr>
      <dsp:spPr>
        <a:xfrm>
          <a:off x="1744957" y="3123315"/>
          <a:ext cx="1351998" cy="13519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独立性</a:t>
          </a:r>
          <a:endParaRPr lang="zh-CN" altLang="en-US" sz="2200" kern="1200" dirty="0">
            <a:latin typeface="微软雅黑" panose="020B0503020204020204" pitchFamily="34" charset="-122"/>
            <a:ea typeface="微软雅黑" panose="020B0503020204020204" pitchFamily="34" charset="-122"/>
          </a:endParaRPr>
        </a:p>
      </dsp:txBody>
      <dsp:txXfrm>
        <a:off x="1942953" y="3321311"/>
        <a:ext cx="956006" cy="956006"/>
      </dsp:txXfrm>
    </dsp:sp>
    <dsp:sp modelId="{61540E95-F6EE-4FEB-9D6A-B78742A5C4DB}">
      <dsp:nvSpPr>
        <dsp:cNvPr id="0" name=""/>
        <dsp:cNvSpPr/>
      </dsp:nvSpPr>
      <dsp:spPr>
        <a:xfrm rot="15120000">
          <a:off x="1931279" y="2616073"/>
          <a:ext cx="358698" cy="456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2001710" y="2758504"/>
        <a:ext cx="251089" cy="273779"/>
      </dsp:txXfrm>
    </dsp:sp>
    <dsp:sp modelId="{BC79EA7B-5AA9-4913-856B-EA023836AFC1}">
      <dsp:nvSpPr>
        <dsp:cNvPr id="0" name=""/>
        <dsp:cNvSpPr/>
      </dsp:nvSpPr>
      <dsp:spPr>
        <a:xfrm>
          <a:off x="1118027" y="1193823"/>
          <a:ext cx="1351998" cy="13519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可操作性</a:t>
          </a:r>
          <a:endParaRPr lang="zh-CN" altLang="en-US" sz="2200" kern="1200" dirty="0">
            <a:latin typeface="微软雅黑" panose="020B0503020204020204" pitchFamily="34" charset="-122"/>
            <a:ea typeface="微软雅黑" panose="020B0503020204020204" pitchFamily="34" charset="-122"/>
          </a:endParaRPr>
        </a:p>
      </dsp:txBody>
      <dsp:txXfrm>
        <a:off x="1316023" y="1391819"/>
        <a:ext cx="956006" cy="956006"/>
      </dsp:txXfrm>
    </dsp:sp>
    <dsp:sp modelId="{C8CF5D4F-DCEA-4F01-B2BB-F35BF31572FD}">
      <dsp:nvSpPr>
        <dsp:cNvPr id="0" name=""/>
        <dsp:cNvSpPr/>
      </dsp:nvSpPr>
      <dsp:spPr>
        <a:xfrm rot="19440000">
          <a:off x="2427126" y="1051394"/>
          <a:ext cx="358698" cy="456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437402" y="1174279"/>
        <a:ext cx="251089" cy="27377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0E21CE-3523-44CA-B6AA-9D1F6A84FBB6}" type="datetimeFigureOut">
              <a:rPr lang="zh-CN" altLang="en-US" smtClean="0"/>
              <a:t>2019/6/10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3DB461-D20B-499E-AA5F-E9C0C563F6AB}" type="slidenum">
              <a:rPr lang="zh-CN" altLang="en-US" smtClean="0"/>
              <a:t>‹#›</a:t>
            </a:fld>
            <a:endParaRPr lang="zh-CN" altLang="en-US"/>
          </a:p>
        </p:txBody>
      </p:sp>
    </p:spTree>
    <p:extLst>
      <p:ext uri="{BB962C8B-B14F-4D97-AF65-F5344CB8AC3E}">
        <p14:creationId xmlns:p14="http://schemas.microsoft.com/office/powerpoint/2010/main" val="70341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extLst>
      <p:ext uri="{BB962C8B-B14F-4D97-AF65-F5344CB8AC3E}">
        <p14:creationId xmlns:p14="http://schemas.microsoft.com/office/powerpoint/2010/main" val="187309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15</a:t>
            </a:fld>
            <a:endParaRPr lang="zh-CN" altLang="en-US"/>
          </a:p>
        </p:txBody>
      </p:sp>
    </p:spTree>
    <p:extLst>
      <p:ext uri="{BB962C8B-B14F-4D97-AF65-F5344CB8AC3E}">
        <p14:creationId xmlns:p14="http://schemas.microsoft.com/office/powerpoint/2010/main" val="162426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16</a:t>
            </a:fld>
            <a:endParaRPr lang="zh-CN" altLang="en-US"/>
          </a:p>
        </p:txBody>
      </p:sp>
    </p:spTree>
    <p:extLst>
      <p:ext uri="{BB962C8B-B14F-4D97-AF65-F5344CB8AC3E}">
        <p14:creationId xmlns:p14="http://schemas.microsoft.com/office/powerpoint/2010/main" val="278667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17</a:t>
            </a:fld>
            <a:endParaRPr lang="zh-CN" altLang="en-US"/>
          </a:p>
        </p:txBody>
      </p:sp>
    </p:spTree>
    <p:extLst>
      <p:ext uri="{BB962C8B-B14F-4D97-AF65-F5344CB8AC3E}">
        <p14:creationId xmlns:p14="http://schemas.microsoft.com/office/powerpoint/2010/main" val="196931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19</a:t>
            </a:fld>
            <a:endParaRPr lang="zh-CN" altLang="en-US"/>
          </a:p>
        </p:txBody>
      </p:sp>
    </p:spTree>
    <p:extLst>
      <p:ext uri="{BB962C8B-B14F-4D97-AF65-F5344CB8AC3E}">
        <p14:creationId xmlns:p14="http://schemas.microsoft.com/office/powerpoint/2010/main" val="2393885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20</a:t>
            </a:fld>
            <a:endParaRPr lang="zh-CN" altLang="en-US"/>
          </a:p>
        </p:txBody>
      </p:sp>
    </p:spTree>
    <p:extLst>
      <p:ext uri="{BB962C8B-B14F-4D97-AF65-F5344CB8AC3E}">
        <p14:creationId xmlns:p14="http://schemas.microsoft.com/office/powerpoint/2010/main" val="3722547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257020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240034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4195753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3356862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79181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extLst>
      <p:ext uri="{BB962C8B-B14F-4D97-AF65-F5344CB8AC3E}">
        <p14:creationId xmlns:p14="http://schemas.microsoft.com/office/powerpoint/2010/main" val="1199808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255715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6335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3246501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33</a:t>
            </a:fld>
            <a:endParaRPr lang="zh-CN" altLang="en-US"/>
          </a:p>
        </p:txBody>
      </p:sp>
    </p:spTree>
    <p:extLst>
      <p:ext uri="{BB962C8B-B14F-4D97-AF65-F5344CB8AC3E}">
        <p14:creationId xmlns:p14="http://schemas.microsoft.com/office/powerpoint/2010/main" val="1893852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34</a:t>
            </a:fld>
            <a:endParaRPr lang="zh-CN" altLang="en-US"/>
          </a:p>
        </p:txBody>
      </p:sp>
    </p:spTree>
    <p:extLst>
      <p:ext uri="{BB962C8B-B14F-4D97-AF65-F5344CB8AC3E}">
        <p14:creationId xmlns:p14="http://schemas.microsoft.com/office/powerpoint/2010/main" val="1915592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35</a:t>
            </a:fld>
            <a:endParaRPr lang="zh-CN" altLang="en-US"/>
          </a:p>
        </p:txBody>
      </p:sp>
    </p:spTree>
    <p:extLst>
      <p:ext uri="{BB962C8B-B14F-4D97-AF65-F5344CB8AC3E}">
        <p14:creationId xmlns:p14="http://schemas.microsoft.com/office/powerpoint/2010/main" val="3112396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C68A64-069C-4FC3-A227-B9F541D15B3C}" type="slidenum">
              <a:rPr lang="zh-CN" altLang="en-US" smtClean="0"/>
              <a:t>37</a:t>
            </a:fld>
            <a:endParaRPr lang="zh-CN" altLang="en-US"/>
          </a:p>
        </p:txBody>
      </p:sp>
    </p:spTree>
    <p:extLst>
      <p:ext uri="{BB962C8B-B14F-4D97-AF65-F5344CB8AC3E}">
        <p14:creationId xmlns:p14="http://schemas.microsoft.com/office/powerpoint/2010/main" val="1859623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C68A64-069C-4FC3-A227-B9F541D15B3C}" type="slidenum">
              <a:rPr lang="zh-CN" altLang="en-US" smtClean="0"/>
              <a:t>41</a:t>
            </a:fld>
            <a:endParaRPr lang="zh-CN" altLang="en-US"/>
          </a:p>
        </p:txBody>
      </p:sp>
    </p:spTree>
    <p:extLst>
      <p:ext uri="{BB962C8B-B14F-4D97-AF65-F5344CB8AC3E}">
        <p14:creationId xmlns:p14="http://schemas.microsoft.com/office/powerpoint/2010/main" val="3649264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C68A64-069C-4FC3-A227-B9F541D15B3C}" type="slidenum">
              <a:rPr lang="zh-CN" altLang="en-US" smtClean="0"/>
              <a:t>42</a:t>
            </a:fld>
            <a:endParaRPr lang="zh-CN" altLang="en-US"/>
          </a:p>
        </p:txBody>
      </p:sp>
    </p:spTree>
    <p:extLst>
      <p:ext uri="{BB962C8B-B14F-4D97-AF65-F5344CB8AC3E}">
        <p14:creationId xmlns:p14="http://schemas.microsoft.com/office/powerpoint/2010/main" val="3023884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C68A64-069C-4FC3-A227-B9F541D15B3C}" type="slidenum">
              <a:rPr lang="zh-CN" altLang="en-US" smtClean="0"/>
              <a:t>43</a:t>
            </a:fld>
            <a:endParaRPr lang="zh-CN" altLang="en-US"/>
          </a:p>
        </p:txBody>
      </p:sp>
    </p:spTree>
    <p:extLst>
      <p:ext uri="{BB962C8B-B14F-4D97-AF65-F5344CB8AC3E}">
        <p14:creationId xmlns:p14="http://schemas.microsoft.com/office/powerpoint/2010/main" val="357655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extLst>
      <p:ext uri="{BB962C8B-B14F-4D97-AF65-F5344CB8AC3E}">
        <p14:creationId xmlns:p14="http://schemas.microsoft.com/office/powerpoint/2010/main" val="2966739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45</a:t>
            </a:fld>
            <a:endParaRPr lang="zh-CN" altLang="en-US"/>
          </a:p>
        </p:txBody>
      </p:sp>
    </p:spTree>
    <p:extLst>
      <p:ext uri="{BB962C8B-B14F-4D97-AF65-F5344CB8AC3E}">
        <p14:creationId xmlns:p14="http://schemas.microsoft.com/office/powerpoint/2010/main" val="95481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7</a:t>
            </a:fld>
            <a:endParaRPr lang="zh-CN" altLang="en-US"/>
          </a:p>
        </p:txBody>
      </p:sp>
    </p:spTree>
    <p:extLst>
      <p:ext uri="{BB962C8B-B14F-4D97-AF65-F5344CB8AC3E}">
        <p14:creationId xmlns:p14="http://schemas.microsoft.com/office/powerpoint/2010/main" val="360115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C68A64-069C-4FC3-A227-B9F541D15B3C}" type="slidenum">
              <a:rPr lang="zh-CN" altLang="en-US" smtClean="0"/>
              <a:t>10</a:t>
            </a:fld>
            <a:endParaRPr lang="zh-CN" altLang="en-US"/>
          </a:p>
        </p:txBody>
      </p:sp>
    </p:spTree>
    <p:extLst>
      <p:ext uri="{BB962C8B-B14F-4D97-AF65-F5344CB8AC3E}">
        <p14:creationId xmlns:p14="http://schemas.microsoft.com/office/powerpoint/2010/main" val="113179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11</a:t>
            </a:fld>
            <a:endParaRPr lang="zh-CN" altLang="en-US"/>
          </a:p>
        </p:txBody>
      </p:sp>
    </p:spTree>
    <p:extLst>
      <p:ext uri="{BB962C8B-B14F-4D97-AF65-F5344CB8AC3E}">
        <p14:creationId xmlns:p14="http://schemas.microsoft.com/office/powerpoint/2010/main" val="138122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12</a:t>
            </a:fld>
            <a:endParaRPr lang="zh-CN" altLang="en-US"/>
          </a:p>
        </p:txBody>
      </p:sp>
    </p:spTree>
    <p:extLst>
      <p:ext uri="{BB962C8B-B14F-4D97-AF65-F5344CB8AC3E}">
        <p14:creationId xmlns:p14="http://schemas.microsoft.com/office/powerpoint/2010/main" val="100094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13</a:t>
            </a:fld>
            <a:endParaRPr lang="zh-CN" altLang="en-US"/>
          </a:p>
        </p:txBody>
      </p:sp>
    </p:spTree>
    <p:extLst>
      <p:ext uri="{BB962C8B-B14F-4D97-AF65-F5344CB8AC3E}">
        <p14:creationId xmlns:p14="http://schemas.microsoft.com/office/powerpoint/2010/main" val="199984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列车准点率</a:t>
            </a:r>
          </a:p>
          <a:p>
            <a:r>
              <a:rPr lang="zh-CN" altLang="en-US" dirty="0"/>
              <a:t>准点列车次数与全部开行列车次数之比，用以表示运营列车按规定时间准点运行的程度，</a:t>
            </a:r>
            <a:endParaRPr lang="en-US" altLang="zh-CN" dirty="0"/>
          </a:p>
          <a:p>
            <a:r>
              <a:rPr lang="zh-CN" altLang="en-US" dirty="0"/>
              <a:t>在</a:t>
            </a:r>
            <a:r>
              <a:rPr lang="en-US" altLang="zh-CN" dirty="0"/>
              <a:t>《</a:t>
            </a:r>
            <a:r>
              <a:rPr lang="zh-CN" altLang="en-US" dirty="0"/>
              <a:t>城市轨道交通客运服务</a:t>
            </a:r>
            <a:r>
              <a:rPr lang="en-US" altLang="zh-CN" dirty="0"/>
              <a:t>GB/T 22486-2008》</a:t>
            </a:r>
            <a:r>
              <a:rPr lang="zh-CN" altLang="en-US" dirty="0"/>
              <a:t>中规定，一年内列车准点率应大于或等于</a:t>
            </a:r>
            <a:r>
              <a:rPr lang="en-US" altLang="zh-CN" dirty="0"/>
              <a:t>98.5%</a:t>
            </a:r>
            <a:r>
              <a:rPr lang="zh-CN" altLang="en-US" dirty="0"/>
              <a:t>。</a:t>
            </a:r>
          </a:p>
          <a:p>
            <a:r>
              <a:rPr lang="zh-CN" altLang="en-US" dirty="0"/>
              <a:t>（</a:t>
            </a:r>
            <a:r>
              <a:rPr lang="en-US" altLang="zh-CN" dirty="0"/>
              <a:t>2</a:t>
            </a:r>
            <a:r>
              <a:rPr lang="zh-CN" altLang="en-US" dirty="0"/>
              <a:t>）	列车运行图兑现率</a:t>
            </a:r>
          </a:p>
          <a:p>
            <a:r>
              <a:rPr lang="zh-CN" altLang="en-US" dirty="0"/>
              <a:t>列车运行图兑现率是指实际开行列车数与运行图定开行列车之比。</a:t>
            </a:r>
            <a:endParaRPr lang="en-US" altLang="zh-CN" dirty="0"/>
          </a:p>
          <a:p>
            <a:r>
              <a:rPr lang="zh-CN" altLang="en-US" dirty="0"/>
              <a:t>实际开行的列车中不包括临时加开的列车数。运营公司应根据列车运行图组织列车运行，并根据客流变化等情况合理调整列车运行。</a:t>
            </a:r>
            <a:endParaRPr lang="en-US" altLang="zh-CN" dirty="0"/>
          </a:p>
          <a:p>
            <a:r>
              <a:rPr lang="zh-CN" altLang="en-US" dirty="0"/>
              <a:t>尽量缩短发车间隔，尽可能的实现快速、大运量的运送乘客，才能吸引客流。</a:t>
            </a:r>
          </a:p>
          <a:p>
            <a:r>
              <a:rPr lang="zh-CN" altLang="en-US" dirty="0"/>
              <a:t>（</a:t>
            </a:r>
            <a:r>
              <a:rPr lang="en-US" altLang="zh-CN" dirty="0"/>
              <a:t>3</a:t>
            </a:r>
            <a:r>
              <a:rPr lang="zh-CN" altLang="en-US" dirty="0"/>
              <a:t>）	首末班时间准确性</a:t>
            </a:r>
          </a:p>
          <a:p>
            <a:r>
              <a:rPr lang="zh-CN" altLang="en-US" dirty="0"/>
              <a:t>首末班时间，即每日列车运行的首班车时间和末班车时间。运营公司一般在车站出入口、售票处等的醒目处公示本车站首末车时间，车站首末班时间的准确性及合理性，能满足车站附近居民的出行需求，也为有特殊需要的乘客提供参考，使其合理的安排出行时间。</a:t>
            </a:r>
          </a:p>
          <a:p>
            <a:r>
              <a:rPr lang="zh-CN" altLang="en-US" dirty="0"/>
              <a:t>（</a:t>
            </a:r>
            <a:r>
              <a:rPr lang="en-US" altLang="zh-CN" dirty="0"/>
              <a:t>4</a:t>
            </a:r>
            <a:r>
              <a:rPr lang="zh-CN" altLang="en-US" dirty="0"/>
              <a:t>）	故障响应时间</a:t>
            </a:r>
          </a:p>
          <a:p>
            <a:r>
              <a:rPr lang="zh-CN" altLang="en-US" dirty="0"/>
              <a:t>城市轨道交通运营的故障主要包括：运营事故、重大活动、政府管制、恶劣天气、乘客伤亡、事故灾难等影响城市轨道交通正常运营的突发事件，运营公司应就这些事件制定应急服务预案，并适时启动。轨道交通的客流一般比较大，如果某一设备出现故障，短时间内可能会导致站内乘客滞留；时间过长，尤其在故障严重的情况下，会引发乘客的恐慌，导致大量的伤亡。所以轨道交通的安全性也是乘客比较关注的因素。</a:t>
            </a:r>
          </a:p>
          <a:p>
            <a:endParaRPr lang="zh-CN" altLang="en-US" dirty="0"/>
          </a:p>
        </p:txBody>
      </p:sp>
      <p:sp>
        <p:nvSpPr>
          <p:cNvPr id="4" name="灯片编号占位符 3"/>
          <p:cNvSpPr>
            <a:spLocks noGrp="1"/>
          </p:cNvSpPr>
          <p:nvPr>
            <p:ph type="sldNum" sz="quarter" idx="5"/>
          </p:nvPr>
        </p:nvSpPr>
        <p:spPr/>
        <p:txBody>
          <a:bodyPr/>
          <a:lstStyle/>
          <a:p>
            <a:fld id="{54E397C8-1980-45E9-AE76-E51D024D2250}" type="slidenum">
              <a:rPr lang="zh-CN" altLang="en-US" smtClean="0"/>
              <a:t>14</a:t>
            </a:fld>
            <a:endParaRPr lang="zh-CN" altLang="en-US"/>
          </a:p>
        </p:txBody>
      </p:sp>
    </p:spTree>
    <p:extLst>
      <p:ext uri="{BB962C8B-B14F-4D97-AF65-F5344CB8AC3E}">
        <p14:creationId xmlns:p14="http://schemas.microsoft.com/office/powerpoint/2010/main" val="344737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C42DDE1-E649-492B-9CED-8F05033BF185}"/>
              </a:ext>
            </a:extLst>
          </p:cNvPr>
          <p:cNvSpPr txBox="1"/>
          <p:nvPr userDrawn="1"/>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评价指标</a:t>
            </a:r>
          </a:p>
        </p:txBody>
      </p:sp>
      <p:grpSp>
        <p:nvGrpSpPr>
          <p:cNvPr id="10" name="组合 9"/>
          <p:cNvGrpSpPr/>
          <p:nvPr userDrawn="1"/>
        </p:nvGrpSpPr>
        <p:grpSpPr>
          <a:xfrm>
            <a:off x="967740" y="678180"/>
            <a:ext cx="4023360" cy="137160"/>
            <a:chOff x="1005840" y="678180"/>
            <a:chExt cx="4023360" cy="137160"/>
          </a:xfrm>
        </p:grpSpPr>
        <p:cxnSp>
          <p:nvCxnSpPr>
            <p:cNvPr id="11" name="直接连接符 10"/>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flipH="1">
            <a:off x="7209790" y="678180"/>
            <a:ext cx="4023360" cy="137160"/>
            <a:chOff x="1005840" y="678180"/>
            <a:chExt cx="4023360" cy="137160"/>
          </a:xfrm>
        </p:grpSpPr>
        <p:cxnSp>
          <p:nvCxnSpPr>
            <p:cNvPr id="14" name="直接连接符 1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5674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4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68576" y="2805600"/>
            <a:ext cx="13259628" cy="1323439"/>
          </a:xfrm>
          <a:prstGeom prst="rect">
            <a:avLst/>
          </a:prstGeom>
        </p:spPr>
        <p:txBody>
          <a:bodyPr wrap="square">
            <a:spAutoFit/>
          </a:bodyPr>
          <a:lstStyle/>
          <a:p>
            <a:pPr algn="ctr"/>
            <a:r>
              <a:rPr lang="zh-CN" altLang="en-US"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轨道交通服务水平的评价指标</a:t>
            </a:r>
            <a:endParaRPr lang="en-US" altLang="zh-CN"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a:p>
            <a:pPr algn="ctr"/>
            <a:r>
              <a:rPr lang="zh-CN" altLang="en-US"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以及提高服务水平的措施</a:t>
            </a:r>
          </a:p>
        </p:txBody>
      </p:sp>
      <p:sp>
        <p:nvSpPr>
          <p:cNvPr id="22" name="文本框 21"/>
          <p:cNvSpPr txBox="1"/>
          <p:nvPr/>
        </p:nvSpPr>
        <p:spPr>
          <a:xfrm>
            <a:off x="2832164" y="5008184"/>
            <a:ext cx="3475383" cy="646331"/>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小组成员：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谢再春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183110</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algn="ctr"/>
            <a:endParaRPr lang="en-US" altLang="zh-CN" b="1" dirty="0">
              <a:solidFill>
                <a:schemeClr val="tx1">
                  <a:lumMod val="85000"/>
                  <a:lumOff val="15000"/>
                </a:schemeClr>
              </a:solidFill>
              <a:cs typeface="+mn-ea"/>
              <a:sym typeface="+mn-lt"/>
            </a:endParaRPr>
          </a:p>
        </p:txBody>
      </p:sp>
      <p:sp>
        <p:nvSpPr>
          <p:cNvPr id="47" name="文本框 46"/>
          <p:cNvSpPr txBox="1"/>
          <p:nvPr/>
        </p:nvSpPr>
        <p:spPr>
          <a:xfrm>
            <a:off x="2896106" y="4545909"/>
            <a:ext cx="2974855"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指导老师：张宁 副教授</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cxnSp>
        <p:nvCxnSpPr>
          <p:cNvPr id="56" name="直接连接符 55"/>
          <p:cNvCxnSpPr/>
          <p:nvPr/>
        </p:nvCxnSpPr>
        <p:spPr>
          <a:xfrm>
            <a:off x="1992313" y="4278315"/>
            <a:ext cx="8449689"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009627" y="857778"/>
            <a:ext cx="2180122" cy="1530952"/>
          </a:xfrm>
          <a:prstGeom prst="rect">
            <a:avLst/>
          </a:prstGeom>
          <a:noFill/>
        </p:spPr>
        <p:txBody>
          <a:bodyPr wrap="none" rtlCol="0">
            <a:prstTxWarp prst="textArchDown">
              <a:avLst/>
            </a:prstTxWarp>
            <a:spAutoFit/>
          </a:bodyPr>
          <a:lstStyle/>
          <a:p>
            <a:pPr algn="ctr"/>
            <a:r>
              <a:rPr lang="zh-CN" altLang="en-US" sz="1600" b="1" dirty="0">
                <a:cs typeface="+mn-ea"/>
                <a:sym typeface="+mn-lt"/>
              </a:rPr>
              <a:t>东南大学   交通学院</a:t>
            </a:r>
          </a:p>
        </p:txBody>
      </p:sp>
      <p:cxnSp>
        <p:nvCxnSpPr>
          <p:cNvPr id="55" name="直接连接符 54"/>
          <p:cNvCxnSpPr>
            <a:cxnSpLocks/>
          </p:cNvCxnSpPr>
          <p:nvPr/>
        </p:nvCxnSpPr>
        <p:spPr>
          <a:xfrm>
            <a:off x="6789616" y="1438797"/>
            <a:ext cx="3662484"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1992313" y="1438797"/>
            <a:ext cx="3417447"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EA68183-9C0F-42BF-9DAF-9536E57A87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299" r="14299"/>
          <a:stretch/>
        </p:blipFill>
        <p:spPr>
          <a:xfrm>
            <a:off x="5351959" y="705060"/>
            <a:ext cx="1488082" cy="1530953"/>
          </a:xfrm>
          <a:prstGeom prst="ellipse">
            <a:avLst/>
          </a:prstGeom>
        </p:spPr>
      </p:pic>
      <p:sp>
        <p:nvSpPr>
          <p:cNvPr id="6" name="文本框 5">
            <a:extLst>
              <a:ext uri="{FF2B5EF4-FFF2-40B4-BE49-F238E27FC236}">
                <a16:creationId xmlns:a16="http://schemas.microsoft.com/office/drawing/2014/main" id="{4B3926E2-63F7-4C83-9E9F-78D363EA34F0}"/>
              </a:ext>
            </a:extLst>
          </p:cNvPr>
          <p:cNvSpPr txBox="1"/>
          <p:nvPr/>
        </p:nvSpPr>
        <p:spPr>
          <a:xfrm>
            <a:off x="6208670" y="5008184"/>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周    伟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183117</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11" name="文本框 10">
            <a:extLst>
              <a:ext uri="{FF2B5EF4-FFF2-40B4-BE49-F238E27FC236}">
                <a16:creationId xmlns:a16="http://schemas.microsoft.com/office/drawing/2014/main" id="{6D77E966-D0D2-470E-BACC-119BA88EAED6}"/>
              </a:ext>
            </a:extLst>
          </p:cNvPr>
          <p:cNvSpPr txBox="1"/>
          <p:nvPr/>
        </p:nvSpPr>
        <p:spPr>
          <a:xfrm>
            <a:off x="3864123" y="5331349"/>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全民圣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183107</a:t>
            </a:r>
          </a:p>
        </p:txBody>
      </p:sp>
      <p:sp>
        <p:nvSpPr>
          <p:cNvPr id="12" name="文本框 11">
            <a:extLst>
              <a:ext uri="{FF2B5EF4-FFF2-40B4-BE49-F238E27FC236}">
                <a16:creationId xmlns:a16="http://schemas.microsoft.com/office/drawing/2014/main" id="{73C629BA-7299-4ECF-9653-DD3B1C7E5F78}"/>
              </a:ext>
            </a:extLst>
          </p:cNvPr>
          <p:cNvSpPr txBox="1"/>
          <p:nvPr/>
        </p:nvSpPr>
        <p:spPr>
          <a:xfrm>
            <a:off x="6550376" y="5331349"/>
            <a:ext cx="1910699"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余冠一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183114</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13" name="文本框 12">
            <a:extLst>
              <a:ext uri="{FF2B5EF4-FFF2-40B4-BE49-F238E27FC236}">
                <a16:creationId xmlns:a16="http://schemas.microsoft.com/office/drawing/2014/main" id="{FE3550DD-1EDB-4FF2-B748-2B90A5872F9C}"/>
              </a:ext>
            </a:extLst>
          </p:cNvPr>
          <p:cNvSpPr txBox="1"/>
          <p:nvPr/>
        </p:nvSpPr>
        <p:spPr>
          <a:xfrm>
            <a:off x="4798943" y="5968274"/>
            <a:ext cx="2594113" cy="369332"/>
          </a:xfrm>
          <a:prstGeom prst="rect">
            <a:avLst/>
          </a:prstGeom>
          <a:noFill/>
        </p:spPr>
        <p:txBody>
          <a:bodyPr wrap="square" rtlCol="0">
            <a:spAutoFit/>
          </a:bodyPr>
          <a:lstStyle/>
          <a:p>
            <a:pPr algn="ct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2019</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6</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10</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p>
        </p:txBody>
      </p:sp>
      <p:sp>
        <p:nvSpPr>
          <p:cNvPr id="14" name="文本框 13">
            <a:extLst>
              <a:ext uri="{FF2B5EF4-FFF2-40B4-BE49-F238E27FC236}">
                <a16:creationId xmlns:a16="http://schemas.microsoft.com/office/drawing/2014/main" id="{7047733D-B463-4A0B-BAB7-AD7316BDB218}"/>
              </a:ext>
            </a:extLst>
          </p:cNvPr>
          <p:cNvSpPr txBox="1"/>
          <p:nvPr/>
        </p:nvSpPr>
        <p:spPr>
          <a:xfrm>
            <a:off x="8802783" y="5008184"/>
            <a:ext cx="1910699"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耿冬冬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183139</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EB019D-EE31-4EAD-8ED1-88FE044DA74A}"/>
              </a:ext>
            </a:extLst>
          </p:cNvPr>
          <p:cNvSpPr/>
          <p:nvPr/>
        </p:nvSpPr>
        <p:spPr>
          <a:xfrm>
            <a:off x="537240" y="1855964"/>
            <a:ext cx="2492990" cy="400110"/>
          </a:xfrm>
          <a:prstGeom prst="rect">
            <a:avLst/>
          </a:prstGeom>
          <a:ln w="19050">
            <a:solidFill>
              <a:srgbClr val="FF0000"/>
            </a:solidFill>
          </a:ln>
        </p:spPr>
        <p:txBody>
          <a:bodyPr wrap="none">
            <a:spAutoFit/>
          </a:bodyPr>
          <a:lstStyle/>
          <a:p>
            <a:r>
              <a:rPr lang="zh-CN" altLang="en-US" sz="2000" b="1" dirty="0">
                <a:latin typeface="微软雅黑" panose="020B0503020204020204" pitchFamily="34" charset="-122"/>
                <a:ea typeface="微软雅黑" panose="020B0503020204020204" pitchFamily="34" charset="-122"/>
              </a:rPr>
              <a:t>评价指标选取的原则</a:t>
            </a:r>
          </a:p>
        </p:txBody>
      </p:sp>
      <p:graphicFrame>
        <p:nvGraphicFramePr>
          <p:cNvPr id="3" name="图示 2">
            <a:extLst>
              <a:ext uri="{FF2B5EF4-FFF2-40B4-BE49-F238E27FC236}">
                <a16:creationId xmlns:a16="http://schemas.microsoft.com/office/drawing/2014/main" id="{01108B44-A5C9-4ABA-BAF3-B2605106CE8F}"/>
              </a:ext>
            </a:extLst>
          </p:cNvPr>
          <p:cNvGraphicFramePr/>
          <p:nvPr/>
        </p:nvGraphicFramePr>
        <p:xfrm>
          <a:off x="2824729" y="1789497"/>
          <a:ext cx="6870700" cy="4476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a:extLst>
              <a:ext uri="{FF2B5EF4-FFF2-40B4-BE49-F238E27FC236}">
                <a16:creationId xmlns:a16="http://schemas.microsoft.com/office/drawing/2014/main" id="{CFB04C79-333F-4687-A0AA-998A47AD5037}"/>
              </a:ext>
            </a:extLst>
          </p:cNvPr>
          <p:cNvSpPr/>
          <p:nvPr/>
        </p:nvSpPr>
        <p:spPr>
          <a:xfrm>
            <a:off x="6943753" y="1911606"/>
            <a:ext cx="4229100" cy="812530"/>
          </a:xfrm>
          <a:prstGeom prst="rect">
            <a:avLst/>
          </a:prstGeom>
        </p:spPr>
        <p:txBody>
          <a:bodyPr wrap="square">
            <a:spAutoFit/>
          </a:bodyPr>
          <a:lstStyle/>
          <a:p>
            <a:pPr>
              <a:lnSpc>
                <a:spcPct val="130000"/>
              </a:lnSpc>
              <a:spcAft>
                <a:spcPts val="600"/>
              </a:spcAft>
            </a:pPr>
            <a:r>
              <a:rPr lang="zh-CN" altLang="en-US" dirty="0">
                <a:latin typeface="微软雅黑" panose="020B0503020204020204" pitchFamily="34" charset="-122"/>
                <a:ea typeface="微软雅黑" panose="020B0503020204020204" pitchFamily="34" charset="-122"/>
              </a:rPr>
              <a:t>测评指标要能够全面、系统地评价整个轨道交通行业的服务质量。</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630731A-9FEB-407C-B49D-0FA359ADA2EE}"/>
              </a:ext>
            </a:extLst>
          </p:cNvPr>
          <p:cNvSpPr/>
          <p:nvPr/>
        </p:nvSpPr>
        <p:spPr>
          <a:xfrm>
            <a:off x="8664617" y="2918224"/>
            <a:ext cx="2880788" cy="1532727"/>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测评指标体系必须能够明确地反映目标与指标的一致性，指标体系的设置应有一定的科学性。</a:t>
            </a:r>
          </a:p>
        </p:txBody>
      </p:sp>
      <p:sp>
        <p:nvSpPr>
          <p:cNvPr id="9" name="矩形 8">
            <a:extLst>
              <a:ext uri="{FF2B5EF4-FFF2-40B4-BE49-F238E27FC236}">
                <a16:creationId xmlns:a16="http://schemas.microsoft.com/office/drawing/2014/main" id="{C15FA1AA-18AC-465C-8118-C68906A49395}"/>
              </a:ext>
            </a:extLst>
          </p:cNvPr>
          <p:cNvSpPr/>
          <p:nvPr/>
        </p:nvSpPr>
        <p:spPr>
          <a:xfrm>
            <a:off x="8125535" y="4906628"/>
            <a:ext cx="3536161" cy="1532727"/>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针对影响城市轨道交通客运服务质量的主要因素选取指标，从而得到具有代表性的各级指标，以确定适当的评价体系。</a:t>
            </a:r>
          </a:p>
        </p:txBody>
      </p:sp>
      <p:sp>
        <p:nvSpPr>
          <p:cNvPr id="10" name="矩形 9">
            <a:extLst>
              <a:ext uri="{FF2B5EF4-FFF2-40B4-BE49-F238E27FC236}">
                <a16:creationId xmlns:a16="http://schemas.microsoft.com/office/drawing/2014/main" id="{3E15A441-9BE0-491B-A327-C9DD6A1BB5F8}"/>
              </a:ext>
            </a:extLst>
          </p:cNvPr>
          <p:cNvSpPr/>
          <p:nvPr/>
        </p:nvSpPr>
        <p:spPr>
          <a:xfrm>
            <a:off x="1347305" y="4972103"/>
            <a:ext cx="3136900" cy="1497654"/>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测评体系中的指标必须有较高的区分度，每个指标都能反映系统中彼此独立的或不同级别的服务。</a:t>
            </a:r>
          </a:p>
        </p:txBody>
      </p:sp>
      <p:sp>
        <p:nvSpPr>
          <p:cNvPr id="11" name="矩形 10">
            <a:extLst>
              <a:ext uri="{FF2B5EF4-FFF2-40B4-BE49-F238E27FC236}">
                <a16:creationId xmlns:a16="http://schemas.microsoft.com/office/drawing/2014/main" id="{F55CDFBC-9CB2-4D13-94CD-E9CD5C322558}"/>
              </a:ext>
            </a:extLst>
          </p:cNvPr>
          <p:cNvSpPr/>
          <p:nvPr/>
        </p:nvSpPr>
        <p:spPr>
          <a:xfrm>
            <a:off x="1347305" y="2968528"/>
            <a:ext cx="2476500" cy="1172629"/>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指标不宜太多或太复杂，要适合数据收集，同时也易于评定和监控。</a:t>
            </a:r>
          </a:p>
        </p:txBody>
      </p:sp>
      <p:sp>
        <p:nvSpPr>
          <p:cNvPr id="14" name="文本框 13"/>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extLst>
      <p:ext uri="{BB962C8B-B14F-4D97-AF65-F5344CB8AC3E}">
        <p14:creationId xmlns:p14="http://schemas.microsoft.com/office/powerpoint/2010/main" val="324294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strVal val="#ppt_x"/>
                                          </p:val>
                                        </p:tav>
                                        <p:tav tm="100000">
                                          <p:val>
                                            <p:strVal val="#ppt_x"/>
                                          </p:val>
                                        </p:tav>
                                      </p:tavLst>
                                    </p:anim>
                                    <p:anim calcmode="lin" valueType="num">
                                      <p:cBhvr>
                                        <p:cTn id="3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692768" y="1673293"/>
            <a:ext cx="6894818" cy="5133713"/>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）列车准点率</a:t>
            </a:r>
          </a:p>
          <a:p>
            <a:pPr>
              <a:lnSpc>
                <a:spcPct val="130000"/>
              </a:lnSpc>
            </a:pPr>
            <a:r>
              <a:rPr lang="zh-CN" altLang="en-US" dirty="0">
                <a:latin typeface="微软雅黑" panose="020B0503020204020204" pitchFamily="34" charset="-122"/>
                <a:ea typeface="微软雅黑" panose="020B0503020204020204" pitchFamily="34" charset="-122"/>
              </a:rPr>
              <a:t>准点列车次数与全部开行列车次数之比，用以表示运营列车按规定时间准点运行的程度</a:t>
            </a:r>
            <a:endParaRPr lang="en-US" altLang="zh-CN" dirty="0">
              <a:latin typeface="微软雅黑" panose="020B0503020204020204" pitchFamily="34" charset="-122"/>
              <a:ea typeface="微软雅黑" panose="020B0503020204020204" pitchFamily="34" charset="-122"/>
            </a:endParaRPr>
          </a:p>
          <a:p>
            <a:pPr>
              <a:lnSpc>
                <a:spcPct val="130000"/>
              </a:lnSpc>
            </a:pP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）列车运行图兑现率</a:t>
            </a:r>
          </a:p>
          <a:p>
            <a:pPr>
              <a:lnSpc>
                <a:spcPct val="130000"/>
              </a:lnSpc>
            </a:pPr>
            <a:r>
              <a:rPr lang="zh-CN" altLang="en-US" dirty="0">
                <a:latin typeface="微软雅黑" panose="020B0503020204020204" pitchFamily="34" charset="-122"/>
                <a:ea typeface="微软雅黑" panose="020B0503020204020204" pitchFamily="34" charset="-122"/>
              </a:rPr>
              <a:t>列车运行图兑现率是指实际开行列车数与运行图定开行列车之比。</a:t>
            </a:r>
            <a:endParaRPr lang="en-US" altLang="zh-CN" dirty="0">
              <a:latin typeface="微软雅黑" panose="020B0503020204020204" pitchFamily="34" charset="-122"/>
              <a:ea typeface="微软雅黑" panose="020B0503020204020204" pitchFamily="34" charset="-122"/>
            </a:endParaRPr>
          </a:p>
          <a:p>
            <a:pPr>
              <a:lnSpc>
                <a:spcPct val="130000"/>
              </a:lnSpc>
            </a:pP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）首末班时间准确性</a:t>
            </a:r>
          </a:p>
          <a:p>
            <a:pPr>
              <a:lnSpc>
                <a:spcPct val="130000"/>
              </a:lnSpc>
            </a:pPr>
            <a:r>
              <a:rPr lang="zh-CN" altLang="en-US" dirty="0">
                <a:latin typeface="微软雅黑" panose="020B0503020204020204" pitchFamily="34" charset="-122"/>
                <a:ea typeface="微软雅黑" panose="020B0503020204020204" pitchFamily="34" charset="-122"/>
              </a:rPr>
              <a:t>每日列车运行的首班车时间和末班车时间的准确性及合理性。</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）故障响应时间</a:t>
            </a:r>
          </a:p>
          <a:p>
            <a:pPr>
              <a:lnSpc>
                <a:spcPct val="130000"/>
              </a:lnSpc>
            </a:pPr>
            <a:r>
              <a:rPr lang="zh-CN" altLang="en-US" dirty="0">
                <a:latin typeface="微软雅黑" panose="020B0503020204020204" pitchFamily="34" charset="-122"/>
                <a:ea typeface="微软雅黑" panose="020B0503020204020204" pitchFamily="34" charset="-122"/>
              </a:rPr>
              <a:t>发生运营事故、重大活动、政府管制、恶劣天气、乘客伤亡、事故灾难等影响城市轨道交通正常运营的突发事件，运营公司启动服务应急预案的响应时间。</a:t>
            </a:r>
          </a:p>
        </p:txBody>
      </p:sp>
      <p:grpSp>
        <p:nvGrpSpPr>
          <p:cNvPr id="2" name="组合 1">
            <a:extLst>
              <a:ext uri="{FF2B5EF4-FFF2-40B4-BE49-F238E27FC236}">
                <a16:creationId xmlns:a16="http://schemas.microsoft.com/office/drawing/2014/main" id="{113F8E0C-4959-475A-AF6E-BF2230548C2D}"/>
              </a:ext>
            </a:extLst>
          </p:cNvPr>
          <p:cNvGrpSpPr/>
          <p:nvPr/>
        </p:nvGrpSpPr>
        <p:grpSpPr>
          <a:xfrm>
            <a:off x="1158291" y="1890482"/>
            <a:ext cx="2204172" cy="4692155"/>
            <a:chOff x="1158291" y="1890482"/>
            <a:chExt cx="2204172" cy="4692155"/>
          </a:xfrm>
        </p:grpSpPr>
        <p:sp>
          <p:nvSpPr>
            <p:cNvPr id="3" name="任意多边形: 形状 2">
              <a:extLst>
                <a:ext uri="{FF2B5EF4-FFF2-40B4-BE49-F238E27FC236}">
                  <a16:creationId xmlns:a16="http://schemas.microsoft.com/office/drawing/2014/main" id="{19115380-3539-4F17-8972-D0053362EEED}"/>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8" name="任意多边形: 形状 7">
              <a:extLst>
                <a:ext uri="{FF2B5EF4-FFF2-40B4-BE49-F238E27FC236}">
                  <a16:creationId xmlns:a16="http://schemas.microsoft.com/office/drawing/2014/main" id="{C425CADE-1009-4EA1-9B65-5303CCDD99EF}"/>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9" name="任意多边形: 形状 8">
              <a:extLst>
                <a:ext uri="{FF2B5EF4-FFF2-40B4-BE49-F238E27FC236}">
                  <a16:creationId xmlns:a16="http://schemas.microsoft.com/office/drawing/2014/main" id="{7541B2BB-F1D3-427D-A3A1-CB1CD6DBE721}"/>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11" name="任意多边形: 形状 10">
              <a:extLst>
                <a:ext uri="{FF2B5EF4-FFF2-40B4-BE49-F238E27FC236}">
                  <a16:creationId xmlns:a16="http://schemas.microsoft.com/office/drawing/2014/main" id="{F7870510-47B8-4A88-BFD4-6EF9BB8877F1}"/>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12" name="任意多边形: 形状 11">
              <a:extLst>
                <a:ext uri="{FF2B5EF4-FFF2-40B4-BE49-F238E27FC236}">
                  <a16:creationId xmlns:a16="http://schemas.microsoft.com/office/drawing/2014/main" id="{B84E684D-327F-44EB-9489-FE08A5AA4EA2}"/>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13" name="任意多边形: 形状 12">
              <a:extLst>
                <a:ext uri="{FF2B5EF4-FFF2-40B4-BE49-F238E27FC236}">
                  <a16:creationId xmlns:a16="http://schemas.microsoft.com/office/drawing/2014/main" id="{EDA45916-FFDC-4C1F-BA0D-394F7F156A97}"/>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38" name="组合 37"/>
          <p:cNvGrpSpPr/>
          <p:nvPr/>
        </p:nvGrpSpPr>
        <p:grpSpPr>
          <a:xfrm>
            <a:off x="470654" y="934856"/>
            <a:ext cx="834546" cy="747984"/>
            <a:chOff x="7843749" y="4320381"/>
            <a:chExt cx="596900" cy="534987"/>
          </a:xfrm>
          <a:solidFill>
            <a:srgbClr val="005D9D"/>
          </a:solidFill>
        </p:grpSpPr>
        <p:sp>
          <p:nvSpPr>
            <p:cNvPr id="39"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0"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1"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2"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3"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4"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5"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6"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7"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2" name="文本框 21">
            <a:extLst>
              <a:ext uri="{FF2B5EF4-FFF2-40B4-BE49-F238E27FC236}">
                <a16:creationId xmlns:a16="http://schemas.microsoft.com/office/drawing/2014/main" id="{1D1C8B3C-42B3-4A4C-A8E0-5DF3DAC1A0F5}"/>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330576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942506" y="1671598"/>
            <a:ext cx="6805918" cy="4362413"/>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）公交线网密度</a:t>
            </a:r>
          </a:p>
          <a:p>
            <a:pPr>
              <a:lnSpc>
                <a:spcPct val="130000"/>
              </a:lnSpc>
            </a:pPr>
            <a:r>
              <a:rPr lang="zh-CN" altLang="en-US" dirty="0">
                <a:latin typeface="微软雅黑" panose="020B0503020204020204" pitchFamily="34" charset="-122"/>
                <a:ea typeface="微软雅黑" panose="020B0503020204020204" pitchFamily="34" charset="-122"/>
              </a:rPr>
              <a:t>指在单位城市用地面积内有公交线路通过的街道的长度</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）发车间隔</a:t>
            </a:r>
          </a:p>
          <a:p>
            <a:pPr>
              <a:lnSpc>
                <a:spcPct val="130000"/>
              </a:lnSpc>
            </a:pPr>
            <a:r>
              <a:rPr lang="zh-CN" altLang="en-US" dirty="0">
                <a:latin typeface="微软雅黑" panose="020B0503020204020204" pitchFamily="34" charset="-122"/>
                <a:ea typeface="微软雅黑" panose="020B0503020204020204" pitchFamily="34" charset="-122"/>
              </a:rPr>
              <a:t>发车间隔是指周转时间与配车数的比值。</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）平均换乘时间和换乘距离</a:t>
            </a:r>
          </a:p>
          <a:p>
            <a:pPr>
              <a:lnSpc>
                <a:spcPct val="130000"/>
              </a:lnSpc>
            </a:pPr>
            <a:r>
              <a:rPr lang="zh-CN" altLang="en-US" dirty="0">
                <a:latin typeface="微软雅黑" panose="020B0503020204020204" pitchFamily="34" charset="-122"/>
                <a:ea typeface="微软雅黑" panose="020B0503020204020204" pitchFamily="34" charset="-122"/>
              </a:rPr>
              <a:t>指乘客换乘地铁线路或者不同交通方式间换乘所用的时间及距离。</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）通信覆盖率</a:t>
            </a:r>
            <a:endParaRPr lang="en-US" altLang="zh-CN" b="1"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通信覆盖率会影响乘客在乘坐轨道交通时进行手机通话或上网的体验。</a:t>
            </a:r>
          </a:p>
        </p:txBody>
      </p:sp>
      <p:grpSp>
        <p:nvGrpSpPr>
          <p:cNvPr id="19" name="组合 18">
            <a:extLst>
              <a:ext uri="{FF2B5EF4-FFF2-40B4-BE49-F238E27FC236}">
                <a16:creationId xmlns:a16="http://schemas.microsoft.com/office/drawing/2014/main" id="{D5D108F1-D53C-4D60-AB05-AB086BA268B4}"/>
              </a:ext>
            </a:extLst>
          </p:cNvPr>
          <p:cNvGrpSpPr/>
          <p:nvPr/>
        </p:nvGrpSpPr>
        <p:grpSpPr>
          <a:xfrm>
            <a:off x="1158291" y="1890482"/>
            <a:ext cx="2204172" cy="4692155"/>
            <a:chOff x="1158291" y="1890482"/>
            <a:chExt cx="2204172" cy="4692155"/>
          </a:xfrm>
        </p:grpSpPr>
        <p:sp>
          <p:nvSpPr>
            <p:cNvPr id="20" name="任意多边形: 形状 19">
              <a:extLst>
                <a:ext uri="{FF2B5EF4-FFF2-40B4-BE49-F238E27FC236}">
                  <a16:creationId xmlns:a16="http://schemas.microsoft.com/office/drawing/2014/main" id="{101BC87E-4806-4F35-A74C-8F88C1D64A2E}"/>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21" name="任意多边形: 形状 20">
              <a:extLst>
                <a:ext uri="{FF2B5EF4-FFF2-40B4-BE49-F238E27FC236}">
                  <a16:creationId xmlns:a16="http://schemas.microsoft.com/office/drawing/2014/main" id="{9F705766-CEB5-4478-98ED-D3652DF4F0DB}"/>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kern="1200" dirty="0"/>
                <a:t>感知质量</a:t>
              </a:r>
            </a:p>
          </p:txBody>
        </p:sp>
        <p:sp>
          <p:nvSpPr>
            <p:cNvPr id="22" name="任意多边形: 形状 21">
              <a:extLst>
                <a:ext uri="{FF2B5EF4-FFF2-40B4-BE49-F238E27FC236}">
                  <a16:creationId xmlns:a16="http://schemas.microsoft.com/office/drawing/2014/main" id="{6ED38B47-58AB-49B7-B3A2-444D786F1D22}"/>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kern="1200" dirty="0"/>
                <a:t>服务关怀</a:t>
              </a:r>
              <a:endParaRPr lang="en-US" altLang="zh-CN" sz="2400" kern="1200" dirty="0"/>
            </a:p>
            <a:p>
              <a:pPr marL="228600" lvl="1" indent="-228600" algn="ctr" defTabSz="1155700">
                <a:lnSpc>
                  <a:spcPct val="90000"/>
                </a:lnSpc>
                <a:spcBef>
                  <a:spcPct val="0"/>
                </a:spcBef>
                <a:spcAft>
                  <a:spcPct val="15000"/>
                </a:spcAft>
                <a:buChar char="•"/>
              </a:pPr>
              <a:r>
                <a:rPr lang="zh-CN" altLang="en-US" sz="2400" dirty="0"/>
                <a:t>服务设施</a:t>
              </a:r>
              <a:endParaRPr lang="zh-CN" altLang="en-US" sz="2400" kern="1200" dirty="0"/>
            </a:p>
            <a:p>
              <a:pPr marL="228600" lvl="1" indent="-228600" algn="ctr" defTabSz="1155700">
                <a:lnSpc>
                  <a:spcPct val="90000"/>
                </a:lnSpc>
                <a:spcBef>
                  <a:spcPct val="0"/>
                </a:spcBef>
                <a:spcAft>
                  <a:spcPct val="15000"/>
                </a:spcAft>
                <a:buChar char="•"/>
              </a:pPr>
              <a:r>
                <a:rPr lang="zh-CN" altLang="en-US" sz="2400" kern="1200" dirty="0"/>
                <a:t>服务安全</a:t>
              </a:r>
            </a:p>
            <a:p>
              <a:pPr marL="228600" lvl="1" indent="-228600" algn="ctr" defTabSz="1155700">
                <a:lnSpc>
                  <a:spcPct val="90000"/>
                </a:lnSpc>
                <a:spcBef>
                  <a:spcPct val="0"/>
                </a:spcBef>
                <a:spcAft>
                  <a:spcPct val="15000"/>
                </a:spcAft>
                <a:buChar char="•"/>
              </a:pPr>
              <a:r>
                <a:rPr lang="zh-CN" altLang="en-US" sz="2400" kern="1200" dirty="0"/>
                <a:t>服务环境</a:t>
              </a:r>
            </a:p>
          </p:txBody>
        </p:sp>
        <p:sp>
          <p:nvSpPr>
            <p:cNvPr id="23" name="任意多边形: 形状 22">
              <a:extLst>
                <a:ext uri="{FF2B5EF4-FFF2-40B4-BE49-F238E27FC236}">
                  <a16:creationId xmlns:a16="http://schemas.microsoft.com/office/drawing/2014/main" id="{84799EE9-C32B-4D34-A399-54D67B9C429F}"/>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24" name="任意多边形: 形状 23">
              <a:extLst>
                <a:ext uri="{FF2B5EF4-FFF2-40B4-BE49-F238E27FC236}">
                  <a16:creationId xmlns:a16="http://schemas.microsoft.com/office/drawing/2014/main" id="{7AE2F935-6A43-4994-A0A9-FF98A16D9A09}"/>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25" name="任意多边形: 形状 24">
              <a:extLst>
                <a:ext uri="{FF2B5EF4-FFF2-40B4-BE49-F238E27FC236}">
                  <a16:creationId xmlns:a16="http://schemas.microsoft.com/office/drawing/2014/main" id="{2EFEE77F-F741-4C97-BB93-99594A2C98E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43" name="组合 42"/>
          <p:cNvGrpSpPr/>
          <p:nvPr/>
        </p:nvGrpSpPr>
        <p:grpSpPr>
          <a:xfrm>
            <a:off x="470654" y="934856"/>
            <a:ext cx="834546" cy="747984"/>
            <a:chOff x="7843749" y="4320381"/>
            <a:chExt cx="596900" cy="534987"/>
          </a:xfrm>
          <a:solidFill>
            <a:srgbClr val="005D9D"/>
          </a:solidFill>
        </p:grpSpPr>
        <p:sp>
          <p:nvSpPr>
            <p:cNvPr id="44"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5"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6"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7"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8"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9"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0"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1"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2"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7" name="文本框 26">
            <a:extLst>
              <a:ext uri="{FF2B5EF4-FFF2-40B4-BE49-F238E27FC236}">
                <a16:creationId xmlns:a16="http://schemas.microsoft.com/office/drawing/2014/main" id="{253B10F0-492E-4E33-A232-F0C153C1914A}"/>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269964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772672" y="1682840"/>
            <a:ext cx="6805918" cy="4362413"/>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）公众的承受能力</a:t>
            </a:r>
          </a:p>
          <a:p>
            <a:pPr>
              <a:lnSpc>
                <a:spcPct val="130000"/>
              </a:lnSpc>
            </a:pPr>
            <a:r>
              <a:rPr lang="zh-CN" altLang="en-US" dirty="0">
                <a:latin typeface="微软雅黑" panose="020B0503020204020204" pitchFamily="34" charset="-122"/>
                <a:ea typeface="微软雅黑" panose="020B0503020204020204" pitchFamily="34" charset="-122"/>
              </a:rPr>
              <a:t>如果制定的票价超过市民的承受能力，将会影响乘客的积极性，影响企业的票务收入，既影响运营企业的经济效益又使其不能充分发挥其社会效益。</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）公交出行方式结构</a:t>
            </a:r>
          </a:p>
          <a:p>
            <a:pPr>
              <a:lnSpc>
                <a:spcPct val="130000"/>
              </a:lnSpc>
            </a:pPr>
            <a:r>
              <a:rPr lang="zh-CN" altLang="en-US" dirty="0">
                <a:latin typeface="微软雅黑" panose="020B0503020204020204" pitchFamily="34" charset="-122"/>
                <a:ea typeface="微软雅黑" panose="020B0503020204020204" pitchFamily="34" charset="-122"/>
              </a:rPr>
              <a:t>对于各种城市公共交通出行方式，其票价应构成级差关系，从而针对不同的消费群体，合理分配客流，实现充分利用交通资源的效果，缓解城市交通压力。</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）运营成本</a:t>
            </a:r>
          </a:p>
          <a:p>
            <a:pPr>
              <a:lnSpc>
                <a:spcPct val="130000"/>
              </a:lnSpc>
            </a:pPr>
            <a:r>
              <a:rPr lang="zh-CN" altLang="en-US" dirty="0">
                <a:latin typeface="微软雅黑" panose="020B0503020204020204" pitchFamily="34" charset="-122"/>
                <a:ea typeface="微软雅黑" panose="020B0503020204020204" pitchFamily="34" charset="-122"/>
              </a:rPr>
              <a:t>考虑城市轨道交通的运营成本及合理回报来制定票价。</a:t>
            </a:r>
          </a:p>
        </p:txBody>
      </p:sp>
      <p:grpSp>
        <p:nvGrpSpPr>
          <p:cNvPr id="12" name="组合 11">
            <a:extLst>
              <a:ext uri="{FF2B5EF4-FFF2-40B4-BE49-F238E27FC236}">
                <a16:creationId xmlns:a16="http://schemas.microsoft.com/office/drawing/2014/main" id="{819E238C-F1FB-43A4-9507-30CCE8344CB7}"/>
              </a:ext>
            </a:extLst>
          </p:cNvPr>
          <p:cNvGrpSpPr/>
          <p:nvPr/>
        </p:nvGrpSpPr>
        <p:grpSpPr>
          <a:xfrm>
            <a:off x="1158291" y="1890482"/>
            <a:ext cx="2204172" cy="4692155"/>
            <a:chOff x="1158291" y="1890482"/>
            <a:chExt cx="2204172" cy="4692155"/>
          </a:xfrm>
        </p:grpSpPr>
        <p:sp>
          <p:nvSpPr>
            <p:cNvPr id="13" name="任意多边形: 形状 12">
              <a:extLst>
                <a:ext uri="{FF2B5EF4-FFF2-40B4-BE49-F238E27FC236}">
                  <a16:creationId xmlns:a16="http://schemas.microsoft.com/office/drawing/2014/main" id="{B1E1954E-B284-4F79-B03A-C12631A3796C}"/>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14" name="任意多边形: 形状 13">
              <a:extLst>
                <a:ext uri="{FF2B5EF4-FFF2-40B4-BE49-F238E27FC236}">
                  <a16:creationId xmlns:a16="http://schemas.microsoft.com/office/drawing/2014/main" id="{DEDBB38C-D0FD-41B3-B2B5-8DB15CD53712}"/>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15" name="任意多边形: 形状 14">
              <a:extLst>
                <a:ext uri="{FF2B5EF4-FFF2-40B4-BE49-F238E27FC236}">
                  <a16:creationId xmlns:a16="http://schemas.microsoft.com/office/drawing/2014/main" id="{5E474BD6-E507-49B2-8431-7DAD64E92BAC}"/>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16" name="任意多边形: 形状 15">
              <a:extLst>
                <a:ext uri="{FF2B5EF4-FFF2-40B4-BE49-F238E27FC236}">
                  <a16:creationId xmlns:a16="http://schemas.microsoft.com/office/drawing/2014/main" id="{D489B832-4033-42B6-9EEA-7B6B19DE1404}"/>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17" name="任意多边形: 形状 16">
              <a:extLst>
                <a:ext uri="{FF2B5EF4-FFF2-40B4-BE49-F238E27FC236}">
                  <a16:creationId xmlns:a16="http://schemas.microsoft.com/office/drawing/2014/main" id="{D629466F-177F-4AE1-8A9D-CFEF28ACC13F}"/>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18" name="任意多边形: 形状 17">
              <a:extLst>
                <a:ext uri="{FF2B5EF4-FFF2-40B4-BE49-F238E27FC236}">
                  <a16:creationId xmlns:a16="http://schemas.microsoft.com/office/drawing/2014/main" id="{CD17B8E5-CCC0-4319-A7DF-8CBE973D068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43" name="组合 42"/>
          <p:cNvGrpSpPr/>
          <p:nvPr/>
        </p:nvGrpSpPr>
        <p:grpSpPr>
          <a:xfrm>
            <a:off x="470654" y="934856"/>
            <a:ext cx="834546" cy="747984"/>
            <a:chOff x="7843749" y="4320381"/>
            <a:chExt cx="596900" cy="534987"/>
          </a:xfrm>
          <a:solidFill>
            <a:srgbClr val="005D9D"/>
          </a:solidFill>
        </p:grpSpPr>
        <p:sp>
          <p:nvSpPr>
            <p:cNvPr id="44"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5"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6"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7"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8"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9"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0"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1"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2"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2" name="文本框 21">
            <a:extLst>
              <a:ext uri="{FF2B5EF4-FFF2-40B4-BE49-F238E27FC236}">
                <a16:creationId xmlns:a16="http://schemas.microsoft.com/office/drawing/2014/main" id="{93B8C826-F47C-4F11-B3D6-CC7BDD8DF1A1}"/>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17181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772672" y="1673962"/>
            <a:ext cx="6805918" cy="4722511"/>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）员工服务态度</a:t>
            </a:r>
          </a:p>
          <a:p>
            <a:pPr>
              <a:lnSpc>
                <a:spcPct val="130000"/>
              </a:lnSpc>
            </a:pPr>
            <a:r>
              <a:rPr lang="zh-CN" altLang="en-US" dirty="0">
                <a:latin typeface="微软雅黑" panose="020B0503020204020204" pitchFamily="34" charset="-122"/>
                <a:ea typeface="微软雅黑" panose="020B0503020204020204" pitchFamily="34" charset="-122"/>
              </a:rPr>
              <a:t>运营公司员工的着装整洁及精神风貌体现了一个公司的整体形象；他们的服务态度直接影响着乘客心情的愉悦性；员工的业务水平，也是影响乘客满意度的重要因素。</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）无障碍设施乘的完备性</a:t>
            </a:r>
          </a:p>
          <a:p>
            <a:pPr>
              <a:lnSpc>
                <a:spcPct val="130000"/>
              </a:lnSpc>
            </a:pPr>
            <a:r>
              <a:rPr lang="zh-CN" altLang="en-US" dirty="0">
                <a:latin typeface="微软雅黑" panose="020B0503020204020204" pitchFamily="34" charset="-122"/>
                <a:ea typeface="微软雅黑" panose="020B0503020204020204" pitchFamily="34" charset="-122"/>
              </a:rPr>
              <a:t>作为服务行业，要考虑到每一类人群的需求，尤其是残障人士，对于残障人士的无障碍设施也体现了社会对市民的人文关怀。</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）便民设施的合理性</a:t>
            </a:r>
          </a:p>
          <a:p>
            <a:pPr>
              <a:lnSpc>
                <a:spcPct val="130000"/>
              </a:lnSpc>
            </a:pPr>
            <a:r>
              <a:rPr lang="zh-CN" altLang="en-US" dirty="0">
                <a:latin typeface="微软雅黑" panose="020B0503020204020204" pitchFamily="34" charset="-122"/>
                <a:ea typeface="微软雅黑" panose="020B0503020204020204" pitchFamily="34" charset="-122"/>
              </a:rPr>
              <a:t>考虑到居民出行时间的长短以及在生活方面的需求，车站内的公用电话、自动取款机、报刊销售、洗手间等便民设施的设置为乘客提供了便利，让感受到运营管理者对乘客的关怀。</a:t>
            </a:r>
          </a:p>
        </p:txBody>
      </p:sp>
      <p:grpSp>
        <p:nvGrpSpPr>
          <p:cNvPr id="30" name="组合 29">
            <a:extLst>
              <a:ext uri="{FF2B5EF4-FFF2-40B4-BE49-F238E27FC236}">
                <a16:creationId xmlns:a16="http://schemas.microsoft.com/office/drawing/2014/main" id="{819E238C-F1FB-43A4-9507-30CCE8344CB7}"/>
              </a:ext>
            </a:extLst>
          </p:cNvPr>
          <p:cNvGrpSpPr/>
          <p:nvPr/>
        </p:nvGrpSpPr>
        <p:grpSpPr>
          <a:xfrm>
            <a:off x="1158291" y="1890482"/>
            <a:ext cx="2204172" cy="4692155"/>
            <a:chOff x="1158291" y="1890482"/>
            <a:chExt cx="2204172" cy="4692155"/>
          </a:xfrm>
        </p:grpSpPr>
        <p:sp>
          <p:nvSpPr>
            <p:cNvPr id="31" name="任意多边形: 形状 12">
              <a:extLst>
                <a:ext uri="{FF2B5EF4-FFF2-40B4-BE49-F238E27FC236}">
                  <a16:creationId xmlns:a16="http://schemas.microsoft.com/office/drawing/2014/main" id="{B1E1954E-B284-4F79-B03A-C12631A3796C}"/>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32" name="任意多边形: 形状 13">
              <a:extLst>
                <a:ext uri="{FF2B5EF4-FFF2-40B4-BE49-F238E27FC236}">
                  <a16:creationId xmlns:a16="http://schemas.microsoft.com/office/drawing/2014/main" id="{DEDBB38C-D0FD-41B3-B2B5-8DB15CD53712}"/>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33" name="任意多边形: 形状 14">
              <a:extLst>
                <a:ext uri="{FF2B5EF4-FFF2-40B4-BE49-F238E27FC236}">
                  <a16:creationId xmlns:a16="http://schemas.microsoft.com/office/drawing/2014/main" id="{5E474BD6-E507-49B2-8431-7DAD64E92BAC}"/>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34" name="任意多边形: 形状 15">
              <a:extLst>
                <a:ext uri="{FF2B5EF4-FFF2-40B4-BE49-F238E27FC236}">
                  <a16:creationId xmlns:a16="http://schemas.microsoft.com/office/drawing/2014/main" id="{D489B832-4033-42B6-9EEA-7B6B19DE1404}"/>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35" name="任意多边形: 形状 16">
              <a:extLst>
                <a:ext uri="{FF2B5EF4-FFF2-40B4-BE49-F238E27FC236}">
                  <a16:creationId xmlns:a16="http://schemas.microsoft.com/office/drawing/2014/main" id="{D629466F-177F-4AE1-8A9D-CFEF28ACC13F}"/>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36" name="任意多边形: 形状 17">
              <a:extLst>
                <a:ext uri="{FF2B5EF4-FFF2-40B4-BE49-F238E27FC236}">
                  <a16:creationId xmlns:a16="http://schemas.microsoft.com/office/drawing/2014/main" id="{CD17B8E5-CCC0-4319-A7DF-8CBE973D068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49" name="组合 48"/>
          <p:cNvGrpSpPr/>
          <p:nvPr/>
        </p:nvGrpSpPr>
        <p:grpSpPr>
          <a:xfrm>
            <a:off x="470654" y="934856"/>
            <a:ext cx="834546" cy="747984"/>
            <a:chOff x="7843749" y="4320381"/>
            <a:chExt cx="596900" cy="534987"/>
          </a:xfrm>
          <a:solidFill>
            <a:srgbClr val="005D9D"/>
          </a:solidFill>
        </p:grpSpPr>
        <p:sp>
          <p:nvSpPr>
            <p:cNvPr id="50"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1"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2"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3"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4"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5"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6"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7"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8"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2" name="文本框 21">
            <a:extLst>
              <a:ext uri="{FF2B5EF4-FFF2-40B4-BE49-F238E27FC236}">
                <a16:creationId xmlns:a16="http://schemas.microsoft.com/office/drawing/2014/main" id="{C67E9919-53E9-4D79-9C1C-FCA28F581339}"/>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3482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753160" y="2346052"/>
            <a:ext cx="6805918" cy="2561920"/>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）引导标识系统的指引</a:t>
            </a:r>
          </a:p>
          <a:p>
            <a:pPr>
              <a:lnSpc>
                <a:spcPct val="130000"/>
              </a:lnSpc>
            </a:pPr>
            <a:r>
              <a:rPr lang="zh-CN" altLang="en-US" dirty="0">
                <a:latin typeface="微软雅黑" panose="020B0503020204020204" pitchFamily="34" charset="-122"/>
                <a:ea typeface="微软雅黑" panose="020B0503020204020204" pitchFamily="34" charset="-122"/>
              </a:rPr>
              <a:t>引导标识的合理布置能有效的指引乘客，使乘客方便、快捷的按照指示选择行动，以减少乘客不必要的行走和时间浪费。</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）售检票系统</a:t>
            </a:r>
          </a:p>
          <a:p>
            <a:pPr>
              <a:lnSpc>
                <a:spcPct val="130000"/>
              </a:lnSpc>
            </a:pPr>
            <a:r>
              <a:rPr lang="zh-CN" altLang="en-US" dirty="0">
                <a:latin typeface="微软雅黑" panose="020B0503020204020204" pitchFamily="34" charset="-122"/>
                <a:ea typeface="微软雅黑" panose="020B0503020204020204" pitchFamily="34" charset="-122"/>
              </a:rPr>
              <a:t>自动售检票系统是为解决轨道交通各个终端设备协同工作的平台。自动售检票机上或其附近应有醒目、明确、详尽的操作说明。</a:t>
            </a:r>
          </a:p>
        </p:txBody>
      </p:sp>
      <p:grpSp>
        <p:nvGrpSpPr>
          <p:cNvPr id="26" name="组合 25">
            <a:extLst>
              <a:ext uri="{FF2B5EF4-FFF2-40B4-BE49-F238E27FC236}">
                <a16:creationId xmlns:a16="http://schemas.microsoft.com/office/drawing/2014/main" id="{819E238C-F1FB-43A4-9507-30CCE8344CB7}"/>
              </a:ext>
            </a:extLst>
          </p:cNvPr>
          <p:cNvGrpSpPr/>
          <p:nvPr/>
        </p:nvGrpSpPr>
        <p:grpSpPr>
          <a:xfrm>
            <a:off x="1158291" y="1890482"/>
            <a:ext cx="2204172" cy="4692155"/>
            <a:chOff x="1158291" y="1890482"/>
            <a:chExt cx="2204172" cy="4692155"/>
          </a:xfrm>
        </p:grpSpPr>
        <p:sp>
          <p:nvSpPr>
            <p:cNvPr id="27" name="任意多边形: 形状 12">
              <a:extLst>
                <a:ext uri="{FF2B5EF4-FFF2-40B4-BE49-F238E27FC236}">
                  <a16:creationId xmlns:a16="http://schemas.microsoft.com/office/drawing/2014/main" id="{B1E1954E-B284-4F79-B03A-C12631A3796C}"/>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28" name="任意多边形: 形状 13">
              <a:extLst>
                <a:ext uri="{FF2B5EF4-FFF2-40B4-BE49-F238E27FC236}">
                  <a16:creationId xmlns:a16="http://schemas.microsoft.com/office/drawing/2014/main" id="{DEDBB38C-D0FD-41B3-B2B5-8DB15CD53712}"/>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29" name="任意多边形: 形状 14">
              <a:extLst>
                <a:ext uri="{FF2B5EF4-FFF2-40B4-BE49-F238E27FC236}">
                  <a16:creationId xmlns:a16="http://schemas.microsoft.com/office/drawing/2014/main" id="{5E474BD6-E507-49B2-8431-7DAD64E92BAC}"/>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30" name="任意多边形: 形状 15">
              <a:extLst>
                <a:ext uri="{FF2B5EF4-FFF2-40B4-BE49-F238E27FC236}">
                  <a16:creationId xmlns:a16="http://schemas.microsoft.com/office/drawing/2014/main" id="{D489B832-4033-42B6-9EEA-7B6B19DE1404}"/>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31" name="任意多边形: 形状 16">
              <a:extLst>
                <a:ext uri="{FF2B5EF4-FFF2-40B4-BE49-F238E27FC236}">
                  <a16:creationId xmlns:a16="http://schemas.microsoft.com/office/drawing/2014/main" id="{D629466F-177F-4AE1-8A9D-CFEF28ACC13F}"/>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32" name="任意多边形: 形状 17">
              <a:extLst>
                <a:ext uri="{FF2B5EF4-FFF2-40B4-BE49-F238E27FC236}">
                  <a16:creationId xmlns:a16="http://schemas.microsoft.com/office/drawing/2014/main" id="{CD17B8E5-CCC0-4319-A7DF-8CBE973D068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56" name="组合 55"/>
          <p:cNvGrpSpPr/>
          <p:nvPr/>
        </p:nvGrpSpPr>
        <p:grpSpPr>
          <a:xfrm>
            <a:off x="470654" y="934856"/>
            <a:ext cx="834546" cy="747984"/>
            <a:chOff x="7843749" y="4320381"/>
            <a:chExt cx="596900" cy="534987"/>
          </a:xfrm>
          <a:solidFill>
            <a:srgbClr val="005D9D"/>
          </a:solidFill>
        </p:grpSpPr>
        <p:sp>
          <p:nvSpPr>
            <p:cNvPr id="57"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8"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9"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0"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1"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2"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3"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4"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5"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2" name="文本框 21">
            <a:extLst>
              <a:ext uri="{FF2B5EF4-FFF2-40B4-BE49-F238E27FC236}">
                <a16:creationId xmlns:a16="http://schemas.microsoft.com/office/drawing/2014/main" id="{C92CF662-388B-45EF-A38C-A4C9472E6C47}"/>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363557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A92D11C-E01E-40E9-8676-734DA2C3BCDA}"/>
              </a:ext>
            </a:extLst>
          </p:cNvPr>
          <p:cNvSpPr/>
          <p:nvPr/>
        </p:nvSpPr>
        <p:spPr>
          <a:xfrm>
            <a:off x="4753160" y="2346052"/>
            <a:ext cx="6805918" cy="3298147"/>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）车站设备故障率</a:t>
            </a:r>
          </a:p>
          <a:p>
            <a:pPr>
              <a:lnSpc>
                <a:spcPct val="130000"/>
              </a:lnSpc>
            </a:pPr>
            <a:r>
              <a:rPr lang="zh-CN" altLang="en-US" dirty="0">
                <a:latin typeface="微软雅黑" panose="020B0503020204020204" pitchFamily="34" charset="-122"/>
                <a:ea typeface="微软雅黑" panose="020B0503020204020204" pitchFamily="34" charset="-122"/>
              </a:rPr>
              <a:t>列车行驶的安全、平稳性，车站的楼梯、自动扶梯及电梯使用的安全性，地铁安检设施的数量和速度以及车内、站内治安环境等，都是影响乘车安全的重要方面。</a:t>
            </a:r>
            <a:endParaRPr lang="en-US" altLang="zh-CN" dirty="0">
              <a:latin typeface="微软雅黑" panose="020B0503020204020204" pitchFamily="34" charset="-122"/>
              <a:ea typeface="微软雅黑" panose="020B0503020204020204" pitchFamily="34" charset="-122"/>
            </a:endParaRPr>
          </a:p>
          <a:p>
            <a:pPr>
              <a:lnSpc>
                <a:spcPct val="130000"/>
              </a:lnSpc>
            </a:pP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）故障处置效率</a:t>
            </a:r>
            <a:endParaRPr lang="en-US" altLang="zh-CN" b="1"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出现突发情况能否及时告知乘客，故障处理跟进、故障处理时间预估、故障后疏散指引及处理的效率都是影响乘客对轨道交通客运服务满意的重要因素。</a:t>
            </a:r>
          </a:p>
        </p:txBody>
      </p:sp>
      <p:grpSp>
        <p:nvGrpSpPr>
          <p:cNvPr id="30" name="组合 29">
            <a:extLst>
              <a:ext uri="{FF2B5EF4-FFF2-40B4-BE49-F238E27FC236}">
                <a16:creationId xmlns:a16="http://schemas.microsoft.com/office/drawing/2014/main" id="{819E238C-F1FB-43A4-9507-30CCE8344CB7}"/>
              </a:ext>
            </a:extLst>
          </p:cNvPr>
          <p:cNvGrpSpPr/>
          <p:nvPr/>
        </p:nvGrpSpPr>
        <p:grpSpPr>
          <a:xfrm>
            <a:off x="1158291" y="1890482"/>
            <a:ext cx="2204172" cy="4692155"/>
            <a:chOff x="1158291" y="1890482"/>
            <a:chExt cx="2204172" cy="4692155"/>
          </a:xfrm>
        </p:grpSpPr>
        <p:sp>
          <p:nvSpPr>
            <p:cNvPr id="31" name="任意多边形: 形状 12">
              <a:extLst>
                <a:ext uri="{FF2B5EF4-FFF2-40B4-BE49-F238E27FC236}">
                  <a16:creationId xmlns:a16="http://schemas.microsoft.com/office/drawing/2014/main" id="{B1E1954E-B284-4F79-B03A-C12631A3796C}"/>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32" name="任意多边形: 形状 13">
              <a:extLst>
                <a:ext uri="{FF2B5EF4-FFF2-40B4-BE49-F238E27FC236}">
                  <a16:creationId xmlns:a16="http://schemas.microsoft.com/office/drawing/2014/main" id="{DEDBB38C-D0FD-41B3-B2B5-8DB15CD53712}"/>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33" name="任意多边形: 形状 14">
              <a:extLst>
                <a:ext uri="{FF2B5EF4-FFF2-40B4-BE49-F238E27FC236}">
                  <a16:creationId xmlns:a16="http://schemas.microsoft.com/office/drawing/2014/main" id="{5E474BD6-E507-49B2-8431-7DAD64E92BAC}"/>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34" name="任意多边形: 形状 15">
              <a:extLst>
                <a:ext uri="{FF2B5EF4-FFF2-40B4-BE49-F238E27FC236}">
                  <a16:creationId xmlns:a16="http://schemas.microsoft.com/office/drawing/2014/main" id="{D489B832-4033-42B6-9EEA-7B6B19DE1404}"/>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35" name="任意多边形: 形状 16">
              <a:extLst>
                <a:ext uri="{FF2B5EF4-FFF2-40B4-BE49-F238E27FC236}">
                  <a16:creationId xmlns:a16="http://schemas.microsoft.com/office/drawing/2014/main" id="{D629466F-177F-4AE1-8A9D-CFEF28ACC13F}"/>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36" name="任意多边形: 形状 17">
              <a:extLst>
                <a:ext uri="{FF2B5EF4-FFF2-40B4-BE49-F238E27FC236}">
                  <a16:creationId xmlns:a16="http://schemas.microsoft.com/office/drawing/2014/main" id="{CD17B8E5-CCC0-4319-A7DF-8CBE973D068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49" name="组合 48"/>
          <p:cNvGrpSpPr/>
          <p:nvPr/>
        </p:nvGrpSpPr>
        <p:grpSpPr>
          <a:xfrm>
            <a:off x="470654" y="934856"/>
            <a:ext cx="834546" cy="747984"/>
            <a:chOff x="7843749" y="4320381"/>
            <a:chExt cx="596900" cy="534987"/>
          </a:xfrm>
          <a:solidFill>
            <a:srgbClr val="005D9D"/>
          </a:solidFill>
        </p:grpSpPr>
        <p:sp>
          <p:nvSpPr>
            <p:cNvPr id="50"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1"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2"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3"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4"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5"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6"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7"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8"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2" name="文本框 21">
            <a:extLst>
              <a:ext uri="{FF2B5EF4-FFF2-40B4-BE49-F238E27FC236}">
                <a16:creationId xmlns:a16="http://schemas.microsoft.com/office/drawing/2014/main" id="{23AD0A95-041E-44BC-9D46-7F8656ABB34C}"/>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308835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67E8929-40AF-4093-8CA4-83A793EAC585}"/>
              </a:ext>
            </a:extLst>
          </p:cNvPr>
          <p:cNvSpPr/>
          <p:nvPr/>
        </p:nvSpPr>
        <p:spPr>
          <a:xfrm>
            <a:off x="4954282" y="2138038"/>
            <a:ext cx="6805918" cy="3743782"/>
          </a:xfrm>
          <a:prstGeom prst="rect">
            <a:avLst/>
          </a:prstGeom>
        </p:spPr>
        <p:txBody>
          <a:bodyPr wrap="square">
            <a:spAutoFit/>
          </a:bodyPr>
          <a:lstStyle/>
          <a:p>
            <a:pPr>
              <a:lnSpc>
                <a:spcPct val="130000"/>
              </a:lnSpc>
              <a:spcAft>
                <a:spcPts val="1200"/>
              </a:spcAft>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）空气流通性</a:t>
            </a:r>
          </a:p>
          <a:p>
            <a:pPr>
              <a:lnSpc>
                <a:spcPct val="130000"/>
              </a:lnSpc>
              <a:spcAft>
                <a:spcPts val="1200"/>
              </a:spcAft>
            </a:pPr>
            <a:r>
              <a:rPr lang="zh-CN" altLang="en-US" dirty="0">
                <a:latin typeface="微软雅黑" panose="020B0503020204020204" pitchFamily="34" charset="-122"/>
                <a:ea typeface="微软雅黑" panose="020B0503020204020204" pitchFamily="34" charset="-122"/>
              </a:rPr>
              <a:t>城市轨道交通一般位于地下，系统封闭，与外界联通的出口较少，人流密集。为了最大限度的吸引更多的乘客，使乘客感觉其服务的舒适性，站内（包括通道、站厅和站台）及列车内空气流通性与清新极为重要。</a:t>
            </a:r>
          </a:p>
          <a:p>
            <a:pPr>
              <a:lnSpc>
                <a:spcPct val="130000"/>
              </a:lnSpc>
              <a:spcAft>
                <a:spcPts val="1200"/>
              </a:spcAft>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）装饰的美观程度</a:t>
            </a:r>
          </a:p>
          <a:p>
            <a:pPr>
              <a:lnSpc>
                <a:spcPct val="130000"/>
              </a:lnSpc>
              <a:spcAft>
                <a:spcPts val="1200"/>
              </a:spcAft>
            </a:pPr>
            <a:r>
              <a:rPr lang="zh-CN" altLang="en-US" dirty="0">
                <a:latin typeface="微软雅黑" panose="020B0503020204020204" pitchFamily="34" charset="-122"/>
                <a:ea typeface="微软雅黑" panose="020B0503020204020204" pitchFamily="34" charset="-122"/>
              </a:rPr>
              <a:t>乘客在站台候车或乘坐列车时，站内（包括通道、站厅和站台）及列车内的装潢、装饰及电视、广告能带给乘客一种乘坐享受，使乘客精神放松，产生自在愉快的心情。</a:t>
            </a:r>
          </a:p>
        </p:txBody>
      </p:sp>
      <p:grpSp>
        <p:nvGrpSpPr>
          <p:cNvPr id="48" name="组合 47">
            <a:extLst>
              <a:ext uri="{FF2B5EF4-FFF2-40B4-BE49-F238E27FC236}">
                <a16:creationId xmlns:a16="http://schemas.microsoft.com/office/drawing/2014/main" id="{819E238C-F1FB-43A4-9507-30CCE8344CB7}"/>
              </a:ext>
            </a:extLst>
          </p:cNvPr>
          <p:cNvGrpSpPr/>
          <p:nvPr/>
        </p:nvGrpSpPr>
        <p:grpSpPr>
          <a:xfrm>
            <a:off x="1158291" y="1890482"/>
            <a:ext cx="2204172" cy="4692155"/>
            <a:chOff x="1158291" y="1890482"/>
            <a:chExt cx="2204172" cy="4692155"/>
          </a:xfrm>
        </p:grpSpPr>
        <p:sp>
          <p:nvSpPr>
            <p:cNvPr id="49" name="任意多边形: 形状 12">
              <a:extLst>
                <a:ext uri="{FF2B5EF4-FFF2-40B4-BE49-F238E27FC236}">
                  <a16:creationId xmlns:a16="http://schemas.microsoft.com/office/drawing/2014/main" id="{B1E1954E-B284-4F79-B03A-C12631A3796C}"/>
                </a:ext>
              </a:extLst>
            </p:cNvPr>
            <p:cNvSpPr/>
            <p:nvPr/>
          </p:nvSpPr>
          <p:spPr>
            <a:xfrm>
              <a:off x="1158291" y="1890482"/>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运营质量</a:t>
              </a:r>
            </a:p>
          </p:txBody>
        </p:sp>
        <p:sp>
          <p:nvSpPr>
            <p:cNvPr id="50" name="任意多边形: 形状 13">
              <a:extLst>
                <a:ext uri="{FF2B5EF4-FFF2-40B4-BE49-F238E27FC236}">
                  <a16:creationId xmlns:a16="http://schemas.microsoft.com/office/drawing/2014/main" id="{DEDBB38C-D0FD-41B3-B2B5-8DB15CD53712}"/>
                </a:ext>
              </a:extLst>
            </p:cNvPr>
            <p:cNvSpPr/>
            <p:nvPr/>
          </p:nvSpPr>
          <p:spPr>
            <a:xfrm>
              <a:off x="1158292"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感知质量</a:t>
              </a:r>
            </a:p>
          </p:txBody>
        </p:sp>
        <p:sp>
          <p:nvSpPr>
            <p:cNvPr id="51" name="任意多边形: 形状 14">
              <a:extLst>
                <a:ext uri="{FF2B5EF4-FFF2-40B4-BE49-F238E27FC236}">
                  <a16:creationId xmlns:a16="http://schemas.microsoft.com/office/drawing/2014/main" id="{5E474BD6-E507-49B2-8431-7DAD64E92BAC}"/>
                </a:ext>
              </a:extLst>
            </p:cNvPr>
            <p:cNvSpPr/>
            <p:nvPr/>
          </p:nvSpPr>
          <p:spPr>
            <a:xfrm>
              <a:off x="1158291"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rPr>
                <a:t>服务环境</a:t>
              </a:r>
            </a:p>
          </p:txBody>
        </p:sp>
        <p:sp>
          <p:nvSpPr>
            <p:cNvPr id="52" name="任意多边形: 形状 15">
              <a:extLst>
                <a:ext uri="{FF2B5EF4-FFF2-40B4-BE49-F238E27FC236}">
                  <a16:creationId xmlns:a16="http://schemas.microsoft.com/office/drawing/2014/main" id="{D489B832-4033-42B6-9EEA-7B6B19DE1404}"/>
                </a:ext>
              </a:extLst>
            </p:cNvPr>
            <p:cNvSpPr/>
            <p:nvPr/>
          </p:nvSpPr>
          <p:spPr>
            <a:xfrm>
              <a:off x="1158291" y="2500671"/>
              <a:ext cx="2204169" cy="1414467"/>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服务承诺</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服务效率</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服务价格</a:t>
              </a:r>
            </a:p>
          </p:txBody>
        </p:sp>
        <p:sp>
          <p:nvSpPr>
            <p:cNvPr id="53" name="任意多边形: 形状 16">
              <a:extLst>
                <a:ext uri="{FF2B5EF4-FFF2-40B4-BE49-F238E27FC236}">
                  <a16:creationId xmlns:a16="http://schemas.microsoft.com/office/drawing/2014/main" id="{D629466F-177F-4AE1-8A9D-CFEF28ACC13F}"/>
                </a:ext>
              </a:extLst>
            </p:cNvPr>
            <p:cNvSpPr/>
            <p:nvPr/>
          </p:nvSpPr>
          <p:spPr>
            <a:xfrm>
              <a:off x="1158294" y="4297783"/>
              <a:ext cx="2204169" cy="610189"/>
            </a:xfrm>
            <a:custGeom>
              <a:avLst/>
              <a:gdLst>
                <a:gd name="connsiteX0" fmla="*/ 0 w 2204169"/>
                <a:gd name="connsiteY0" fmla="*/ 0 h 748800"/>
                <a:gd name="connsiteX1" fmla="*/ 2204169 w 2204169"/>
                <a:gd name="connsiteY1" fmla="*/ 0 h 748800"/>
                <a:gd name="connsiteX2" fmla="*/ 2204169 w 2204169"/>
                <a:gd name="connsiteY2" fmla="*/ 748800 h 748800"/>
                <a:gd name="connsiteX3" fmla="*/ 0 w 2204169"/>
                <a:gd name="connsiteY3" fmla="*/ 748800 h 748800"/>
                <a:gd name="connsiteX4" fmla="*/ 0 w 2204169"/>
                <a:gd name="connsiteY4" fmla="*/ 0 h 74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748800">
                  <a:moveTo>
                    <a:pt x="0" y="0"/>
                  </a:moveTo>
                  <a:lnTo>
                    <a:pt x="2204169" y="0"/>
                  </a:lnTo>
                  <a:lnTo>
                    <a:pt x="2204169" y="748800"/>
                  </a:lnTo>
                  <a:lnTo>
                    <a:pt x="0" y="748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感知质量</a:t>
              </a:r>
            </a:p>
          </p:txBody>
        </p:sp>
        <p:sp>
          <p:nvSpPr>
            <p:cNvPr id="54" name="任意多边形: 形状 17">
              <a:extLst>
                <a:ext uri="{FF2B5EF4-FFF2-40B4-BE49-F238E27FC236}">
                  <a16:creationId xmlns:a16="http://schemas.microsoft.com/office/drawing/2014/main" id="{CD17B8E5-CCC0-4319-A7DF-8CBE973D0689}"/>
                </a:ext>
              </a:extLst>
            </p:cNvPr>
            <p:cNvSpPr/>
            <p:nvPr/>
          </p:nvSpPr>
          <p:spPr>
            <a:xfrm>
              <a:off x="1158293" y="4907972"/>
              <a:ext cx="2204169" cy="1674665"/>
            </a:xfrm>
            <a:custGeom>
              <a:avLst/>
              <a:gdLst>
                <a:gd name="connsiteX0" fmla="*/ 0 w 2204169"/>
                <a:gd name="connsiteY0" fmla="*/ 0 h 1819935"/>
                <a:gd name="connsiteX1" fmla="*/ 2204169 w 2204169"/>
                <a:gd name="connsiteY1" fmla="*/ 0 h 1819935"/>
                <a:gd name="connsiteX2" fmla="*/ 2204169 w 2204169"/>
                <a:gd name="connsiteY2" fmla="*/ 1819935 h 1819935"/>
                <a:gd name="connsiteX3" fmla="*/ 0 w 2204169"/>
                <a:gd name="connsiteY3" fmla="*/ 1819935 h 1819935"/>
                <a:gd name="connsiteX4" fmla="*/ 0 w 2204169"/>
                <a:gd name="connsiteY4" fmla="*/ 0 h 181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169" h="1819935">
                  <a:moveTo>
                    <a:pt x="0" y="0"/>
                  </a:moveTo>
                  <a:lnTo>
                    <a:pt x="2204169" y="0"/>
                  </a:lnTo>
                  <a:lnTo>
                    <a:pt x="2204169" y="1819935"/>
                  </a:lnTo>
                  <a:lnTo>
                    <a:pt x="0" y="18199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服务关怀</a:t>
              </a:r>
              <a:endParaRPr lang="en-US" altLang="zh-CN"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服务设施</a:t>
              </a:r>
              <a:endPar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服务安全</a:t>
              </a:r>
            </a:p>
            <a:p>
              <a:pPr marL="228600" lvl="1" indent="-228600" algn="ctr" defTabSz="1155700">
                <a:lnSpc>
                  <a:spcPct val="90000"/>
                </a:lnSpc>
                <a:spcBef>
                  <a:spcPct val="0"/>
                </a:spcBef>
                <a:spcAft>
                  <a:spcPct val="15000"/>
                </a:spcAft>
                <a:buChar char="•"/>
              </a:pPr>
              <a:r>
                <a:rPr lang="zh-CN" altLang="en-US" sz="2400" b="1" kern="1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服务环境</a:t>
              </a:r>
            </a:p>
          </p:txBody>
        </p:sp>
      </p:grpSp>
      <p:grpSp>
        <p:nvGrpSpPr>
          <p:cNvPr id="67" name="组合 66"/>
          <p:cNvGrpSpPr/>
          <p:nvPr/>
        </p:nvGrpSpPr>
        <p:grpSpPr>
          <a:xfrm>
            <a:off x="470654" y="934856"/>
            <a:ext cx="834546" cy="747984"/>
            <a:chOff x="7843749" y="4320381"/>
            <a:chExt cx="596900" cy="534987"/>
          </a:xfrm>
          <a:solidFill>
            <a:srgbClr val="005D9D"/>
          </a:solidFill>
        </p:grpSpPr>
        <p:sp>
          <p:nvSpPr>
            <p:cNvPr id="68"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9"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0"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1"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2"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3"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4"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5"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6"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1" name="文本框 20">
            <a:extLst>
              <a:ext uri="{FF2B5EF4-FFF2-40B4-BE49-F238E27FC236}">
                <a16:creationId xmlns:a16="http://schemas.microsoft.com/office/drawing/2014/main" id="{F9809559-F294-4C3E-97BD-CCC3B7CE9406}"/>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383477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129486" y="45437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评价指标</a:t>
            </a:r>
          </a:p>
        </p:txBody>
      </p:sp>
      <p:sp>
        <p:nvSpPr>
          <p:cNvPr id="70" name="左中括号 69">
            <a:extLst>
              <a:ext uri="{FF2B5EF4-FFF2-40B4-BE49-F238E27FC236}">
                <a16:creationId xmlns:a16="http://schemas.microsoft.com/office/drawing/2014/main" id="{844D128F-2F8D-415C-A0DA-AD30141AB03D}"/>
              </a:ext>
            </a:extLst>
          </p:cNvPr>
          <p:cNvSpPr/>
          <p:nvPr/>
        </p:nvSpPr>
        <p:spPr>
          <a:xfrm>
            <a:off x="1880151" y="2531532"/>
            <a:ext cx="468173" cy="3831551"/>
          </a:xfrm>
          <a:prstGeom prst="leftBracket">
            <a:avLst>
              <a:gd name="adj" fmla="val 46941"/>
            </a:avLst>
          </a:prstGeom>
          <a:ln w="57150">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BF6BE0D-C70F-474D-9EF8-60CDB427DBEE}"/>
              </a:ext>
            </a:extLst>
          </p:cNvPr>
          <p:cNvSpPr txBox="1"/>
          <p:nvPr/>
        </p:nvSpPr>
        <p:spPr>
          <a:xfrm>
            <a:off x="520521" y="2784364"/>
            <a:ext cx="615553" cy="2999169"/>
          </a:xfrm>
          <a:prstGeom prst="rect">
            <a:avLst/>
          </a:prstGeom>
          <a:noFill/>
          <a:ln w="12700">
            <a:solidFill>
              <a:srgbClr val="FF0000"/>
            </a:solidFill>
          </a:ln>
        </p:spPr>
        <p:txBody>
          <a:bodyPr vert="eaVert" wrap="square" rtlCol="0">
            <a:spAutoFit/>
          </a:bodyPr>
          <a:lstStyle/>
          <a:p>
            <a:r>
              <a:rPr lang="zh-CN" altLang="en-US" sz="2800" b="1" dirty="0">
                <a:latin typeface="微软雅黑" panose="020B0503020204020204" pitchFamily="34" charset="-122"/>
                <a:ea typeface="微软雅黑" panose="020B0503020204020204" pitchFamily="34" charset="-122"/>
              </a:rPr>
              <a:t>服务水平评价指标</a:t>
            </a:r>
          </a:p>
        </p:txBody>
      </p:sp>
      <p:sp>
        <p:nvSpPr>
          <p:cNvPr id="17" name="文本框 16">
            <a:extLst>
              <a:ext uri="{FF2B5EF4-FFF2-40B4-BE49-F238E27FC236}">
                <a16:creationId xmlns:a16="http://schemas.microsoft.com/office/drawing/2014/main" id="{310AA0C4-17DC-481E-8E9E-3EE49D8C33F0}"/>
              </a:ext>
            </a:extLst>
          </p:cNvPr>
          <p:cNvSpPr txBox="1"/>
          <p:nvPr/>
        </p:nvSpPr>
        <p:spPr>
          <a:xfrm>
            <a:off x="2370327" y="2397950"/>
            <a:ext cx="155235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运营质量</a:t>
            </a:r>
          </a:p>
        </p:txBody>
      </p:sp>
      <p:sp>
        <p:nvSpPr>
          <p:cNvPr id="73" name="文本框 72">
            <a:extLst>
              <a:ext uri="{FF2B5EF4-FFF2-40B4-BE49-F238E27FC236}">
                <a16:creationId xmlns:a16="http://schemas.microsoft.com/office/drawing/2014/main" id="{3BB53211-A8EB-4F4A-BE2B-D377C42E8B31}"/>
              </a:ext>
            </a:extLst>
          </p:cNvPr>
          <p:cNvSpPr txBox="1"/>
          <p:nvPr/>
        </p:nvSpPr>
        <p:spPr>
          <a:xfrm>
            <a:off x="2370328" y="4371818"/>
            <a:ext cx="155235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感知质量</a:t>
            </a:r>
          </a:p>
        </p:txBody>
      </p:sp>
      <p:sp>
        <p:nvSpPr>
          <p:cNvPr id="75" name="文本框 74">
            <a:extLst>
              <a:ext uri="{FF2B5EF4-FFF2-40B4-BE49-F238E27FC236}">
                <a16:creationId xmlns:a16="http://schemas.microsoft.com/office/drawing/2014/main" id="{B43E73E0-A0F1-42B2-9174-8F10B047C5EB}"/>
              </a:ext>
            </a:extLst>
          </p:cNvPr>
          <p:cNvSpPr txBox="1"/>
          <p:nvPr/>
        </p:nvSpPr>
        <p:spPr>
          <a:xfrm>
            <a:off x="2370327" y="6083325"/>
            <a:ext cx="392040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其他：推荐意愿、品牌形象</a:t>
            </a:r>
          </a:p>
        </p:txBody>
      </p:sp>
      <p:sp>
        <p:nvSpPr>
          <p:cNvPr id="76" name="左中括号 75">
            <a:extLst>
              <a:ext uri="{FF2B5EF4-FFF2-40B4-BE49-F238E27FC236}">
                <a16:creationId xmlns:a16="http://schemas.microsoft.com/office/drawing/2014/main" id="{EF10E7C2-4277-456E-8DC4-B87E0AEACCBA}"/>
              </a:ext>
            </a:extLst>
          </p:cNvPr>
          <p:cNvSpPr/>
          <p:nvPr/>
        </p:nvSpPr>
        <p:spPr>
          <a:xfrm>
            <a:off x="3880147" y="1793665"/>
            <a:ext cx="138225" cy="1519731"/>
          </a:xfrm>
          <a:prstGeom prst="leftBracket">
            <a:avLst>
              <a:gd name="adj" fmla="val 90252"/>
            </a:avLst>
          </a:prstGeom>
          <a:ln w="57150">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2785BEC2-3770-49AA-8584-367D76D9020D}"/>
              </a:ext>
            </a:extLst>
          </p:cNvPr>
          <p:cNvSpPr txBox="1"/>
          <p:nvPr/>
        </p:nvSpPr>
        <p:spPr>
          <a:xfrm>
            <a:off x="4145960" y="1785788"/>
            <a:ext cx="991572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服务承诺：</a:t>
            </a:r>
            <a:r>
              <a:rPr lang="zh-CN" altLang="en-US" b="1" dirty="0">
                <a:latin typeface="微软雅黑" panose="020B0503020204020204" pitchFamily="34" charset="-122"/>
                <a:ea typeface="微软雅黑" panose="020B0503020204020204" pitchFamily="34" charset="-122"/>
              </a:rPr>
              <a:t>列车准点率、列车兑现率、首末班时间准确性、故障响应时间</a:t>
            </a:r>
          </a:p>
        </p:txBody>
      </p:sp>
      <p:sp>
        <p:nvSpPr>
          <p:cNvPr id="80" name="文本框 79">
            <a:extLst>
              <a:ext uri="{FF2B5EF4-FFF2-40B4-BE49-F238E27FC236}">
                <a16:creationId xmlns:a16="http://schemas.microsoft.com/office/drawing/2014/main" id="{1B3CD322-EB41-46C8-B691-31FEA6DF3CA5}"/>
              </a:ext>
            </a:extLst>
          </p:cNvPr>
          <p:cNvSpPr txBox="1"/>
          <p:nvPr/>
        </p:nvSpPr>
        <p:spPr>
          <a:xfrm>
            <a:off x="4145959" y="2322699"/>
            <a:ext cx="841031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服务效率：</a:t>
            </a:r>
            <a:r>
              <a:rPr lang="zh-CN" altLang="en-US" b="1" dirty="0">
                <a:latin typeface="微软雅黑" panose="020B0503020204020204" pitchFamily="34" charset="-122"/>
                <a:ea typeface="微软雅黑" panose="020B0503020204020204" pitchFamily="34" charset="-122"/>
              </a:rPr>
              <a:t>线网密度、发车间隔、平均换乘时间和换乘距离、通信覆盖率</a:t>
            </a:r>
          </a:p>
        </p:txBody>
      </p:sp>
      <p:sp>
        <p:nvSpPr>
          <p:cNvPr id="81" name="文本框 80">
            <a:extLst>
              <a:ext uri="{FF2B5EF4-FFF2-40B4-BE49-F238E27FC236}">
                <a16:creationId xmlns:a16="http://schemas.microsoft.com/office/drawing/2014/main" id="{A03E3DDB-F744-405A-A8A9-CE89B510C1C3}"/>
              </a:ext>
            </a:extLst>
          </p:cNvPr>
          <p:cNvSpPr txBox="1"/>
          <p:nvPr/>
        </p:nvSpPr>
        <p:spPr>
          <a:xfrm>
            <a:off x="4145959" y="2869727"/>
            <a:ext cx="793898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服务价格：</a:t>
            </a:r>
            <a:r>
              <a:rPr lang="zh-CN" altLang="en-US" b="1" dirty="0">
                <a:latin typeface="微软雅黑" panose="020B0503020204020204" pitchFamily="34" charset="-122"/>
                <a:ea typeface="微软雅黑" panose="020B0503020204020204" pitchFamily="34" charset="-122"/>
              </a:rPr>
              <a:t>公众的承受能力、公交出行方式结构、运营成本</a:t>
            </a:r>
          </a:p>
        </p:txBody>
      </p:sp>
      <p:sp>
        <p:nvSpPr>
          <p:cNvPr id="82" name="左中括号 81">
            <a:extLst>
              <a:ext uri="{FF2B5EF4-FFF2-40B4-BE49-F238E27FC236}">
                <a16:creationId xmlns:a16="http://schemas.microsoft.com/office/drawing/2014/main" id="{AC1680C4-4D0A-415A-AAB8-FFFD43282669}"/>
              </a:ext>
            </a:extLst>
          </p:cNvPr>
          <p:cNvSpPr/>
          <p:nvPr/>
        </p:nvSpPr>
        <p:spPr>
          <a:xfrm>
            <a:off x="3880148" y="3768520"/>
            <a:ext cx="138225" cy="1820724"/>
          </a:xfrm>
          <a:prstGeom prst="leftBracket">
            <a:avLst>
              <a:gd name="adj" fmla="val 90252"/>
            </a:avLst>
          </a:prstGeom>
          <a:ln w="57150">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9F4B1FFD-BBAC-4E4A-A200-EBAC0D4C771E}"/>
              </a:ext>
            </a:extLst>
          </p:cNvPr>
          <p:cNvSpPr txBox="1"/>
          <p:nvPr/>
        </p:nvSpPr>
        <p:spPr>
          <a:xfrm>
            <a:off x="4145959" y="3681291"/>
            <a:ext cx="793898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服务关怀：</a:t>
            </a:r>
            <a:r>
              <a:rPr lang="zh-CN" altLang="en-US" b="1" dirty="0">
                <a:latin typeface="微软雅黑" panose="020B0503020204020204" pitchFamily="34" charset="-122"/>
                <a:ea typeface="微软雅黑" panose="020B0503020204020204" pitchFamily="34" charset="-122"/>
              </a:rPr>
              <a:t>员工服务态度、无障碍设施的完备性、便民设施的合理性</a:t>
            </a:r>
          </a:p>
        </p:txBody>
      </p:sp>
      <p:sp>
        <p:nvSpPr>
          <p:cNvPr id="84" name="文本框 83">
            <a:extLst>
              <a:ext uri="{FF2B5EF4-FFF2-40B4-BE49-F238E27FC236}">
                <a16:creationId xmlns:a16="http://schemas.microsoft.com/office/drawing/2014/main" id="{ACE6A87E-0B83-4318-A0D5-E7A309220324}"/>
              </a:ext>
            </a:extLst>
          </p:cNvPr>
          <p:cNvSpPr txBox="1"/>
          <p:nvPr/>
        </p:nvSpPr>
        <p:spPr>
          <a:xfrm>
            <a:off x="4161905" y="4162261"/>
            <a:ext cx="887288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服务设施：</a:t>
            </a:r>
            <a:r>
              <a:rPr lang="zh-CN" altLang="en-US" b="1" dirty="0">
                <a:latin typeface="微软雅黑" panose="020B0503020204020204" pitchFamily="34" charset="-122"/>
                <a:ea typeface="微软雅黑" panose="020B0503020204020204" pitchFamily="34" charset="-122"/>
              </a:rPr>
              <a:t>引导标识系统的指引、售检票系统</a:t>
            </a:r>
          </a:p>
        </p:txBody>
      </p:sp>
      <p:sp>
        <p:nvSpPr>
          <p:cNvPr id="85" name="文本框 84">
            <a:extLst>
              <a:ext uri="{FF2B5EF4-FFF2-40B4-BE49-F238E27FC236}">
                <a16:creationId xmlns:a16="http://schemas.microsoft.com/office/drawing/2014/main" id="{ECC47321-D180-49D4-8FAE-8C760A9F8D84}"/>
              </a:ext>
            </a:extLst>
          </p:cNvPr>
          <p:cNvSpPr txBox="1"/>
          <p:nvPr/>
        </p:nvSpPr>
        <p:spPr>
          <a:xfrm>
            <a:off x="4145959" y="5205270"/>
            <a:ext cx="963310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服务环境：</a:t>
            </a:r>
            <a:r>
              <a:rPr lang="zh-CN" altLang="en-US" b="1" dirty="0">
                <a:latin typeface="微软雅黑" panose="020B0503020204020204" pitchFamily="34" charset="-122"/>
                <a:ea typeface="微软雅黑" panose="020B0503020204020204" pitchFamily="34" charset="-122"/>
              </a:rPr>
              <a:t>空气流通性、装饰的美观程度</a:t>
            </a:r>
          </a:p>
        </p:txBody>
      </p:sp>
      <p:sp>
        <p:nvSpPr>
          <p:cNvPr id="86" name="文本框 85">
            <a:extLst>
              <a:ext uri="{FF2B5EF4-FFF2-40B4-BE49-F238E27FC236}">
                <a16:creationId xmlns:a16="http://schemas.microsoft.com/office/drawing/2014/main" id="{FBC517EC-FE3D-4DF4-968A-03429AE5DFC6}"/>
              </a:ext>
            </a:extLst>
          </p:cNvPr>
          <p:cNvSpPr txBox="1"/>
          <p:nvPr/>
        </p:nvSpPr>
        <p:spPr>
          <a:xfrm>
            <a:off x="4161905" y="4678882"/>
            <a:ext cx="807720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服务安全：</a:t>
            </a:r>
            <a:r>
              <a:rPr lang="zh-CN" altLang="en-US" b="1" dirty="0">
                <a:latin typeface="微软雅黑" panose="020B0503020204020204" pitchFamily="34" charset="-122"/>
                <a:ea typeface="微软雅黑" panose="020B0503020204020204" pitchFamily="34" charset="-122"/>
              </a:rPr>
              <a:t>车站设备故障率、故障处置效率</a:t>
            </a:r>
          </a:p>
        </p:txBody>
      </p:sp>
      <p:sp>
        <p:nvSpPr>
          <p:cNvPr id="3" name="右箭头 2"/>
          <p:cNvSpPr/>
          <p:nvPr/>
        </p:nvSpPr>
        <p:spPr>
          <a:xfrm>
            <a:off x="1235499" y="4142956"/>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929428" y="666663"/>
            <a:ext cx="4023360" cy="137160"/>
            <a:chOff x="1005840" y="678180"/>
            <a:chExt cx="4023360" cy="137160"/>
          </a:xfrm>
        </p:grpSpPr>
        <p:cxnSp>
          <p:nvCxnSpPr>
            <p:cNvPr id="28" name="直接连接符 2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组合 24"/>
          <p:cNvGrpSpPr/>
          <p:nvPr/>
        </p:nvGrpSpPr>
        <p:grpSpPr>
          <a:xfrm flipH="1">
            <a:off x="7171478" y="666663"/>
            <a:ext cx="4023360" cy="137160"/>
            <a:chOff x="1005840" y="678180"/>
            <a:chExt cx="4023360" cy="137160"/>
          </a:xfrm>
        </p:grpSpPr>
        <p:cxnSp>
          <p:nvCxnSpPr>
            <p:cNvPr id="26" name="直接连接符 2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矩形 40">
            <a:extLst>
              <a:ext uri="{FF2B5EF4-FFF2-40B4-BE49-F238E27FC236}">
                <a16:creationId xmlns:a16="http://schemas.microsoft.com/office/drawing/2014/main" id="{63EB019D-EE31-4EAD-8ED1-88FE044DA74A}"/>
              </a:ext>
            </a:extLst>
          </p:cNvPr>
          <p:cNvSpPr/>
          <p:nvPr/>
        </p:nvSpPr>
        <p:spPr>
          <a:xfrm>
            <a:off x="537240" y="1855964"/>
            <a:ext cx="2236510" cy="400110"/>
          </a:xfrm>
          <a:prstGeom prst="rect">
            <a:avLst/>
          </a:prstGeom>
          <a:ln w="19050">
            <a:solidFill>
              <a:srgbClr val="FF0000"/>
            </a:solidFill>
          </a:ln>
        </p:spPr>
        <p:txBody>
          <a:bodyPr wrap="none">
            <a:spAutoFit/>
          </a:bodyPr>
          <a:lstStyle/>
          <a:p>
            <a:r>
              <a:rPr lang="zh-CN" altLang="en-US" sz="2000" b="1" dirty="0">
                <a:latin typeface="微软雅黑" panose="020B0503020204020204" pitchFamily="34" charset="-122"/>
                <a:ea typeface="微软雅黑" panose="020B0503020204020204" pitchFamily="34" charset="-122"/>
              </a:rPr>
              <a:t>评价指标体系建立</a:t>
            </a:r>
          </a:p>
        </p:txBody>
      </p:sp>
      <p:grpSp>
        <p:nvGrpSpPr>
          <p:cNvPr id="56" name="组合 55"/>
          <p:cNvGrpSpPr/>
          <p:nvPr/>
        </p:nvGrpSpPr>
        <p:grpSpPr>
          <a:xfrm>
            <a:off x="470654" y="934856"/>
            <a:ext cx="834546" cy="747984"/>
            <a:chOff x="7843749" y="4320381"/>
            <a:chExt cx="596900" cy="534987"/>
          </a:xfrm>
          <a:solidFill>
            <a:srgbClr val="005D9D"/>
          </a:solidFill>
        </p:grpSpPr>
        <p:sp>
          <p:nvSpPr>
            <p:cNvPr id="57"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8"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59"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0"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1"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2"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3"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4"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65"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37" name="文本框 36">
            <a:extLst>
              <a:ext uri="{FF2B5EF4-FFF2-40B4-BE49-F238E27FC236}">
                <a16:creationId xmlns:a16="http://schemas.microsoft.com/office/drawing/2014/main" id="{17DCFE7F-186B-4A63-AD5A-DB9FC1616B9F}"/>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spTree>
    <p:extLst>
      <p:ext uri="{BB962C8B-B14F-4D97-AF65-F5344CB8AC3E}">
        <p14:creationId xmlns:p14="http://schemas.microsoft.com/office/powerpoint/2010/main" val="1852222560"/>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文本框 24">
            <a:extLst>
              <a:ext uri="{FF2B5EF4-FFF2-40B4-BE49-F238E27FC236}">
                <a16:creationId xmlns:a16="http://schemas.microsoft.com/office/drawing/2014/main" id="{BD467765-088F-49DD-B93D-83FD0B1918F3}"/>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a:t>
            </a:r>
          </a:p>
        </p:txBody>
      </p:sp>
      <p:grpSp>
        <p:nvGrpSpPr>
          <p:cNvPr id="6" name="组合 5">
            <a:extLst>
              <a:ext uri="{FF2B5EF4-FFF2-40B4-BE49-F238E27FC236}">
                <a16:creationId xmlns:a16="http://schemas.microsoft.com/office/drawing/2014/main" id="{6D26FB8D-8F1D-47B0-A0EF-E7C75542FF81}"/>
              </a:ext>
            </a:extLst>
          </p:cNvPr>
          <p:cNvGrpSpPr/>
          <p:nvPr/>
        </p:nvGrpSpPr>
        <p:grpSpPr>
          <a:xfrm>
            <a:off x="976203" y="2901833"/>
            <a:ext cx="10239594" cy="2118529"/>
            <a:chOff x="1274744" y="2892955"/>
            <a:chExt cx="10239594" cy="2118529"/>
          </a:xfrm>
        </p:grpSpPr>
        <p:sp>
          <p:nvSpPr>
            <p:cNvPr id="3" name="文本框 2">
              <a:extLst>
                <a:ext uri="{FF2B5EF4-FFF2-40B4-BE49-F238E27FC236}">
                  <a16:creationId xmlns:a16="http://schemas.microsoft.com/office/drawing/2014/main" id="{6D521676-3449-4DEF-9E88-6BEBB0AFA2B0}"/>
                </a:ext>
              </a:extLst>
            </p:cNvPr>
            <p:cNvSpPr txBox="1"/>
            <p:nvPr/>
          </p:nvSpPr>
          <p:spPr>
            <a:xfrm>
              <a:off x="1274744" y="2892955"/>
              <a:ext cx="2759824" cy="2118529"/>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由上述可知，将服务水平评价指标分为四个等级，其中四级指标可以直接定性或者定量测量</a:t>
              </a:r>
              <a:endParaRPr lang="en-US" altLang="zh-CN" dirty="0"/>
            </a:p>
            <a:p>
              <a:pPr>
                <a:lnSpc>
                  <a:spcPct val="150000"/>
                </a:lnSpc>
              </a:pPr>
              <a:endParaRPr lang="zh-CN" altLang="en-US" dirty="0"/>
            </a:p>
          </p:txBody>
        </p:sp>
        <p:sp>
          <p:nvSpPr>
            <p:cNvPr id="4" name="箭头: 右 3">
              <a:extLst>
                <a:ext uri="{FF2B5EF4-FFF2-40B4-BE49-F238E27FC236}">
                  <a16:creationId xmlns:a16="http://schemas.microsoft.com/office/drawing/2014/main" id="{27C36324-F9F3-4725-8C6A-C413439C8699}"/>
                </a:ext>
              </a:extLst>
            </p:cNvPr>
            <p:cNvSpPr/>
            <p:nvPr/>
          </p:nvSpPr>
          <p:spPr>
            <a:xfrm>
              <a:off x="4238754" y="3413464"/>
              <a:ext cx="985421" cy="523220"/>
            </a:xfrm>
            <a:prstGeom prst="rightArrow">
              <a:avLst>
                <a:gd name="adj1" fmla="val 50000"/>
                <a:gd name="adj2" fmla="val 7714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7CAEE8F-927E-484F-B397-1CD471F1EAFE}"/>
                </a:ext>
              </a:extLst>
            </p:cNvPr>
            <p:cNvSpPr txBox="1"/>
            <p:nvPr/>
          </p:nvSpPr>
          <p:spPr>
            <a:xfrm>
              <a:off x="5428361" y="2892955"/>
              <a:ext cx="2585562"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其中三级指标</a:t>
              </a:r>
              <a:r>
                <a:rPr lang="en-US" altLang="zh-CN" b="1" dirty="0">
                  <a:solidFill>
                    <a:srgbClr val="FF0000"/>
                  </a:solidFill>
                  <a:latin typeface="微软雅黑" panose="020B0503020204020204" pitchFamily="34" charset="-122"/>
                  <a:ea typeface="微软雅黑" panose="020B0503020204020204" pitchFamily="34" charset="-122"/>
                </a:rPr>
                <a:t>13</a:t>
              </a:r>
              <a:r>
                <a:rPr lang="zh-CN" altLang="en-US" b="1" dirty="0">
                  <a:solidFill>
                    <a:srgbClr val="FF0000"/>
                  </a:solidFill>
                  <a:latin typeface="微软雅黑" panose="020B0503020204020204" pitchFamily="34" charset="-122"/>
                  <a:ea typeface="微软雅黑" panose="020B0503020204020204" pitchFamily="34" charset="-122"/>
                </a:rPr>
                <a:t>项</a:t>
              </a:r>
              <a:r>
                <a:rPr lang="zh-CN" altLang="en-US" dirty="0">
                  <a:latin typeface="微软雅黑" panose="020B0503020204020204" pitchFamily="34" charset="-122"/>
                  <a:ea typeface="微软雅黑" panose="020B0503020204020204" pitchFamily="34" charset="-122"/>
                </a:rPr>
                <a:t>，四级指标</a:t>
              </a:r>
              <a:r>
                <a:rPr lang="en-US" altLang="zh-CN" b="1" dirty="0">
                  <a:solidFill>
                    <a:srgbClr val="FF0000"/>
                  </a:solidFill>
                  <a:latin typeface="微软雅黑" panose="020B0503020204020204" pitchFamily="34" charset="-122"/>
                  <a:ea typeface="微软雅黑" panose="020B0503020204020204" pitchFamily="34" charset="-122"/>
                </a:rPr>
                <a:t>37</a:t>
              </a:r>
              <a:r>
                <a:rPr lang="zh-CN" altLang="en-US" b="1" dirty="0">
                  <a:solidFill>
                    <a:srgbClr val="FF0000"/>
                  </a:solidFill>
                  <a:latin typeface="微软雅黑" panose="020B0503020204020204" pitchFamily="34" charset="-122"/>
                  <a:ea typeface="微软雅黑" panose="020B0503020204020204" pitchFamily="34" charset="-122"/>
                </a:rPr>
                <a:t>项</a:t>
              </a:r>
              <a:r>
                <a:rPr lang="zh-CN" altLang="en-US" dirty="0">
                  <a:latin typeface="微软雅黑" panose="020B0503020204020204" pitchFamily="34" charset="-122"/>
                  <a:ea typeface="微软雅黑" panose="020B0503020204020204" pitchFamily="34" charset="-122"/>
                </a:rPr>
                <a:t>，指标数量较大造成了量化评价的困难</a:t>
              </a:r>
            </a:p>
          </p:txBody>
        </p:sp>
        <p:sp>
          <p:nvSpPr>
            <p:cNvPr id="27" name="箭头: 右 26">
              <a:extLst>
                <a:ext uri="{FF2B5EF4-FFF2-40B4-BE49-F238E27FC236}">
                  <a16:creationId xmlns:a16="http://schemas.microsoft.com/office/drawing/2014/main" id="{01610359-E851-4C4B-A81F-185AE840CE3A}"/>
                </a:ext>
              </a:extLst>
            </p:cNvPr>
            <p:cNvSpPr/>
            <p:nvPr/>
          </p:nvSpPr>
          <p:spPr>
            <a:xfrm>
              <a:off x="8218109" y="3413464"/>
              <a:ext cx="985421" cy="523220"/>
            </a:xfrm>
            <a:prstGeom prst="rightArrow">
              <a:avLst>
                <a:gd name="adj1" fmla="val 50000"/>
                <a:gd name="adj2" fmla="val 7714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2BF829B-FD9C-4EE4-A1B6-F530D54D3E19}"/>
                </a:ext>
              </a:extLst>
            </p:cNvPr>
            <p:cNvSpPr txBox="1"/>
            <p:nvPr/>
          </p:nvSpPr>
          <p:spPr>
            <a:xfrm>
              <a:off x="9407716" y="3159285"/>
              <a:ext cx="2106622" cy="874407"/>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针对调查数据</a:t>
              </a:r>
              <a:endParaRPr lang="en-US" altLang="zh-CN" dirty="0">
                <a:latin typeface="微软雅黑" panose="020B0503020204020204" pitchFamily="34" charset="-122"/>
                <a:ea typeface="微软雅黑" panose="020B0503020204020204" pitchFamily="34" charset="-122"/>
              </a:endParaRPr>
            </a:p>
            <a:p>
              <a:pPr algn="ct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先降维再确定权重</a:t>
              </a:r>
            </a:p>
          </p:txBody>
        </p:sp>
      </p:grpSp>
    </p:spTree>
    <p:extLst>
      <p:ext uri="{BB962C8B-B14F-4D97-AF65-F5344CB8AC3E}">
        <p14:creationId xmlns:p14="http://schemas.microsoft.com/office/powerpoint/2010/main" val="126595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弧形 4"/>
          <p:cNvSpPr/>
          <p:nvPr/>
        </p:nvSpPr>
        <p:spPr>
          <a:xfrm rot="8100000">
            <a:off x="3597796" y="-2313494"/>
            <a:ext cx="4996409" cy="4996409"/>
          </a:xfrm>
          <a:prstGeom prst="arc">
            <a:avLst>
              <a:gd name="adj1" fmla="val 13235952"/>
              <a:gd name="adj2" fmla="val 2948574"/>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8" name="组合 7"/>
          <p:cNvGrpSpPr/>
          <p:nvPr/>
        </p:nvGrpSpPr>
        <p:grpSpPr>
          <a:xfrm>
            <a:off x="3551465" y="637721"/>
            <a:ext cx="228600" cy="228600"/>
            <a:chOff x="3619500" y="4324350"/>
            <a:chExt cx="228600" cy="228600"/>
          </a:xfrm>
        </p:grpSpPr>
        <p:sp>
          <p:nvSpPr>
            <p:cNvPr id="6" name="椭圆 5"/>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椭圆 6"/>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0" name="组合 9"/>
          <p:cNvGrpSpPr/>
          <p:nvPr/>
        </p:nvGrpSpPr>
        <p:grpSpPr>
          <a:xfrm>
            <a:off x="4299652" y="1894567"/>
            <a:ext cx="228600" cy="228600"/>
            <a:chOff x="3619500" y="4324350"/>
            <a:chExt cx="228600" cy="228600"/>
          </a:xfrm>
        </p:grpSpPr>
        <p:sp>
          <p:nvSpPr>
            <p:cNvPr id="11" name="椭圆 10"/>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椭圆 11"/>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6" name="组合 15"/>
          <p:cNvGrpSpPr/>
          <p:nvPr/>
        </p:nvGrpSpPr>
        <p:grpSpPr>
          <a:xfrm>
            <a:off x="5982679" y="2564192"/>
            <a:ext cx="228600" cy="228600"/>
            <a:chOff x="3619500" y="4324350"/>
            <a:chExt cx="228600" cy="228600"/>
          </a:xfrm>
        </p:grpSpPr>
        <p:sp>
          <p:nvSpPr>
            <p:cNvPr id="17" name="椭圆 16"/>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8" name="椭圆 17"/>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9" name="组合 18"/>
          <p:cNvGrpSpPr/>
          <p:nvPr/>
        </p:nvGrpSpPr>
        <p:grpSpPr>
          <a:xfrm>
            <a:off x="7684682" y="1894567"/>
            <a:ext cx="228600" cy="228600"/>
            <a:chOff x="3619500" y="4324350"/>
            <a:chExt cx="228600" cy="228600"/>
          </a:xfrm>
        </p:grpSpPr>
        <p:sp>
          <p:nvSpPr>
            <p:cNvPr id="20" name="椭圆 19"/>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椭圆 20"/>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22" name="组合 21"/>
          <p:cNvGrpSpPr/>
          <p:nvPr/>
        </p:nvGrpSpPr>
        <p:grpSpPr>
          <a:xfrm>
            <a:off x="8416474" y="637721"/>
            <a:ext cx="228600" cy="228600"/>
            <a:chOff x="3619500" y="4324350"/>
            <a:chExt cx="228600" cy="228600"/>
          </a:xfrm>
        </p:grpSpPr>
        <p:sp>
          <p:nvSpPr>
            <p:cNvPr id="23" name="椭圆 22"/>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椭圆 23"/>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文本框 24"/>
          <p:cNvSpPr txBox="1"/>
          <p:nvPr/>
        </p:nvSpPr>
        <p:spPr>
          <a:xfrm>
            <a:off x="1151552" y="752783"/>
            <a:ext cx="819263"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01</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27" name="文本框 26"/>
          <p:cNvSpPr txBox="1"/>
          <p:nvPr/>
        </p:nvSpPr>
        <p:spPr>
          <a:xfrm>
            <a:off x="3835094" y="3400304"/>
            <a:ext cx="1774845" cy="523220"/>
          </a:xfrm>
          <a:prstGeom prst="rect">
            <a:avLst/>
          </a:prstGeom>
          <a:noFill/>
        </p:spPr>
        <p:txBody>
          <a:bodyPr wrap="none" rtlCol="0">
            <a:spAutoFit/>
          </a:bodyPr>
          <a:lstStyle/>
          <a:p>
            <a:pPr algn="ctr"/>
            <a:r>
              <a:rPr lang="zh-CN" altLang="en-US" sz="2800" b="1" spc="300" dirty="0">
                <a:solidFill>
                  <a:schemeClr val="tx1">
                    <a:lumMod val="65000"/>
                    <a:lumOff val="35000"/>
                  </a:schemeClr>
                </a:solidFill>
              </a:rPr>
              <a:t>评价指标</a:t>
            </a:r>
          </a:p>
        </p:txBody>
      </p:sp>
      <p:sp>
        <p:nvSpPr>
          <p:cNvPr id="28" name="文本框 27"/>
          <p:cNvSpPr txBox="1"/>
          <p:nvPr/>
        </p:nvSpPr>
        <p:spPr>
          <a:xfrm>
            <a:off x="7790067" y="3397238"/>
            <a:ext cx="1774845" cy="523220"/>
          </a:xfrm>
          <a:prstGeom prst="rect">
            <a:avLst/>
          </a:prstGeom>
          <a:noFill/>
        </p:spPr>
        <p:txBody>
          <a:bodyPr wrap="none" rtlCol="0">
            <a:spAutoFit/>
          </a:bodyPr>
          <a:lstStyle/>
          <a:p>
            <a:pPr algn="ctr"/>
            <a:r>
              <a:rPr lang="zh-CN" altLang="en-US" sz="2800" b="1" spc="300" dirty="0">
                <a:solidFill>
                  <a:schemeClr val="tx1">
                    <a:lumMod val="65000"/>
                    <a:lumOff val="35000"/>
                  </a:schemeClr>
                </a:solidFill>
              </a:rPr>
              <a:t>改善措施</a:t>
            </a:r>
          </a:p>
        </p:txBody>
      </p:sp>
      <p:sp>
        <p:nvSpPr>
          <p:cNvPr id="31" name="文本框 30"/>
          <p:cNvSpPr txBox="1"/>
          <p:nvPr/>
        </p:nvSpPr>
        <p:spPr>
          <a:xfrm>
            <a:off x="3737264" y="2792792"/>
            <a:ext cx="1985507" cy="707886"/>
          </a:xfrm>
          <a:prstGeom prst="rect">
            <a:avLst/>
          </a:prstGeom>
          <a:noFill/>
        </p:spPr>
        <p:txBody>
          <a:bodyPr wrap="square" rtlCol="0">
            <a:spAutoFit/>
          </a:bodyPr>
          <a:lstStyle/>
          <a:p>
            <a:pPr algn="ctr"/>
            <a:r>
              <a:rPr lang="en-US" altLang="zh-CN" sz="2000" b="1" dirty="0">
                <a:solidFill>
                  <a:schemeClr val="tx1">
                    <a:lumMod val="65000"/>
                    <a:lumOff val="35000"/>
                  </a:schemeClr>
                </a:solidFill>
              </a:rPr>
              <a:t>Evaluation </a:t>
            </a:r>
          </a:p>
          <a:p>
            <a:pPr algn="ctr"/>
            <a:r>
              <a:rPr lang="en-US" altLang="zh-CN" sz="2000" b="1" dirty="0">
                <a:solidFill>
                  <a:schemeClr val="tx1">
                    <a:lumMod val="65000"/>
                    <a:lumOff val="35000"/>
                  </a:schemeClr>
                </a:solidFill>
              </a:rPr>
              <a:t>Indicators</a:t>
            </a:r>
            <a:endParaRPr lang="zh-CN" altLang="en-US" sz="2000" b="1" dirty="0">
              <a:solidFill>
                <a:schemeClr val="tx1">
                  <a:lumMod val="65000"/>
                  <a:lumOff val="35000"/>
                </a:schemeClr>
              </a:solidFill>
            </a:endParaRPr>
          </a:p>
        </p:txBody>
      </p:sp>
      <p:sp>
        <p:nvSpPr>
          <p:cNvPr id="32" name="文本框 31"/>
          <p:cNvSpPr txBox="1"/>
          <p:nvPr/>
        </p:nvSpPr>
        <p:spPr>
          <a:xfrm>
            <a:off x="7736111" y="2761926"/>
            <a:ext cx="1864613" cy="707886"/>
          </a:xfrm>
          <a:prstGeom prst="rect">
            <a:avLst/>
          </a:prstGeom>
          <a:noFill/>
        </p:spPr>
        <p:txBody>
          <a:bodyPr wrap="none" rtlCol="0">
            <a:spAutoFit/>
          </a:bodyPr>
          <a:lstStyle/>
          <a:p>
            <a:pPr algn="ctr"/>
            <a:r>
              <a:rPr lang="en-US" altLang="zh-CN" sz="2000" b="1" dirty="0">
                <a:solidFill>
                  <a:schemeClr val="tx1">
                    <a:lumMod val="65000"/>
                    <a:lumOff val="35000"/>
                  </a:schemeClr>
                </a:solidFill>
              </a:rPr>
              <a:t>Improvement </a:t>
            </a:r>
          </a:p>
          <a:p>
            <a:pPr algn="ctr"/>
            <a:r>
              <a:rPr lang="en-US" altLang="zh-CN" sz="2000" b="1" dirty="0">
                <a:solidFill>
                  <a:schemeClr val="tx1">
                    <a:lumMod val="65000"/>
                    <a:lumOff val="35000"/>
                  </a:schemeClr>
                </a:solidFill>
              </a:rPr>
              <a:t>Measures</a:t>
            </a:r>
            <a:endParaRPr lang="zh-CN" altLang="en-US" sz="2000" b="1" dirty="0">
              <a:solidFill>
                <a:schemeClr val="tx1">
                  <a:lumMod val="65000"/>
                  <a:lumOff val="35000"/>
                </a:schemeClr>
              </a:solidFill>
            </a:endParaRPr>
          </a:p>
        </p:txBody>
      </p:sp>
      <p:sp>
        <p:nvSpPr>
          <p:cNvPr id="35" name="文本框 34"/>
          <p:cNvSpPr txBox="1"/>
          <p:nvPr/>
        </p:nvSpPr>
        <p:spPr>
          <a:xfrm>
            <a:off x="1988423" y="1607370"/>
            <a:ext cx="979756" cy="523220"/>
          </a:xfrm>
          <a:prstGeom prst="rect">
            <a:avLst/>
          </a:prstGeom>
          <a:noFill/>
        </p:spPr>
        <p:txBody>
          <a:bodyPr wrap="none" rtlCol="0">
            <a:spAutoFit/>
          </a:bodyPr>
          <a:lstStyle/>
          <a:p>
            <a:pPr algn="ctr"/>
            <a:r>
              <a:rPr lang="zh-CN" altLang="en-US" sz="2800" b="1" spc="300" dirty="0">
                <a:solidFill>
                  <a:schemeClr val="tx1">
                    <a:lumMod val="65000"/>
                    <a:lumOff val="35000"/>
                  </a:schemeClr>
                </a:solidFill>
              </a:rPr>
              <a:t>概述</a:t>
            </a:r>
          </a:p>
        </p:txBody>
      </p:sp>
      <p:sp>
        <p:nvSpPr>
          <p:cNvPr id="36" name="文本框 35"/>
          <p:cNvSpPr txBox="1"/>
          <p:nvPr/>
        </p:nvSpPr>
        <p:spPr>
          <a:xfrm>
            <a:off x="1974286" y="1309617"/>
            <a:ext cx="1680268" cy="400110"/>
          </a:xfrm>
          <a:prstGeom prst="rect">
            <a:avLst/>
          </a:prstGeom>
          <a:noFill/>
        </p:spPr>
        <p:txBody>
          <a:bodyPr wrap="none" rtlCol="0">
            <a:spAutoFit/>
          </a:bodyPr>
          <a:lstStyle/>
          <a:p>
            <a:pPr algn="ctr"/>
            <a:r>
              <a:rPr lang="en-US" altLang="zh-CN" sz="2000" b="1" dirty="0">
                <a:solidFill>
                  <a:schemeClr val="tx1">
                    <a:lumMod val="65000"/>
                    <a:lumOff val="35000"/>
                  </a:schemeClr>
                </a:solidFill>
              </a:rPr>
              <a:t>Introduction</a:t>
            </a:r>
            <a:endParaRPr lang="zh-CN" altLang="en-US" sz="2000" b="1" dirty="0">
              <a:solidFill>
                <a:schemeClr val="tx1">
                  <a:lumMod val="65000"/>
                  <a:lumOff val="35000"/>
                </a:schemeClr>
              </a:solidFill>
            </a:endParaRPr>
          </a:p>
        </p:txBody>
      </p:sp>
      <p:grpSp>
        <p:nvGrpSpPr>
          <p:cNvPr id="38" name="组合 211"/>
          <p:cNvGrpSpPr/>
          <p:nvPr/>
        </p:nvGrpSpPr>
        <p:grpSpPr bwMode="auto">
          <a:xfrm>
            <a:off x="3255860" y="3118650"/>
            <a:ext cx="540038" cy="601891"/>
            <a:chOff x="3196143" y="821604"/>
            <a:chExt cx="896937" cy="1000125"/>
          </a:xfrm>
          <a:solidFill>
            <a:srgbClr val="005D9D"/>
          </a:solidFill>
        </p:grpSpPr>
        <p:sp>
          <p:nvSpPr>
            <p:cNvPr id="39"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0"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1"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2"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3"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4"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5"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6"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7"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8"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56" name="组合 221"/>
          <p:cNvGrpSpPr/>
          <p:nvPr/>
        </p:nvGrpSpPr>
        <p:grpSpPr bwMode="auto">
          <a:xfrm>
            <a:off x="1194093" y="1397311"/>
            <a:ext cx="757687" cy="497394"/>
            <a:chOff x="165605" y="4160117"/>
            <a:chExt cx="962026" cy="631825"/>
          </a:xfrm>
          <a:solidFill>
            <a:srgbClr val="005D9D"/>
          </a:solidFill>
        </p:grpSpPr>
        <p:sp>
          <p:nvSpPr>
            <p:cNvPr id="57"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8"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9"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0"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61" name="组合 60"/>
          <p:cNvGrpSpPr/>
          <p:nvPr/>
        </p:nvGrpSpPr>
        <p:grpSpPr>
          <a:xfrm>
            <a:off x="6967862" y="3297440"/>
            <a:ext cx="651213" cy="608650"/>
            <a:chOff x="7132549" y="4412456"/>
            <a:chExt cx="485775" cy="454025"/>
          </a:xfrm>
          <a:solidFill>
            <a:srgbClr val="005D9D"/>
          </a:solidFill>
        </p:grpSpPr>
        <p:sp>
          <p:nvSpPr>
            <p:cNvPr id="62"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3"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4"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5"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6"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7"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8"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9"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0"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sp>
        <p:nvSpPr>
          <p:cNvPr id="71" name="文本框 70"/>
          <p:cNvSpPr txBox="1"/>
          <p:nvPr/>
        </p:nvSpPr>
        <p:spPr>
          <a:xfrm>
            <a:off x="3135114" y="2501606"/>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02</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2" name="文本框 71"/>
          <p:cNvSpPr txBox="1"/>
          <p:nvPr/>
        </p:nvSpPr>
        <p:spPr>
          <a:xfrm>
            <a:off x="6788444" y="2614290"/>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03</a:t>
            </a:r>
            <a:endParaRPr lang="zh-CN" altLang="en-US" sz="4000" b="1" dirty="0">
              <a:solidFill>
                <a:schemeClr val="tx1">
                  <a:lumMod val="65000"/>
                  <a:lumOff val="35000"/>
                </a:schemeClr>
              </a:solidFill>
              <a:latin typeface="Broadway" panose="04040905080B02020502" pitchFamily="82" charset="0"/>
              <a:cs typeface="+mn-ea"/>
              <a:sym typeface="+mn-lt"/>
            </a:endParaRPr>
          </a:p>
        </p:txBody>
      </p:sp>
      <p:pic>
        <p:nvPicPr>
          <p:cNvPr id="75" name="图片 74">
            <a:extLst>
              <a:ext uri="{FF2B5EF4-FFF2-40B4-BE49-F238E27FC236}">
                <a16:creationId xmlns:a16="http://schemas.microsoft.com/office/drawing/2014/main" id="{0FB5B029-4D26-47E4-80D4-905045B499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299" r="14299"/>
          <a:stretch/>
        </p:blipFill>
        <p:spPr>
          <a:xfrm>
            <a:off x="5017352" y="123286"/>
            <a:ext cx="2129804" cy="2191161"/>
          </a:xfrm>
          <a:prstGeom prst="ellipse">
            <a:avLst/>
          </a:prstGeom>
        </p:spPr>
      </p:pic>
      <p:grpSp>
        <p:nvGrpSpPr>
          <p:cNvPr id="73" name="组合 216">
            <a:extLst>
              <a:ext uri="{FF2B5EF4-FFF2-40B4-BE49-F238E27FC236}">
                <a16:creationId xmlns:a16="http://schemas.microsoft.com/office/drawing/2014/main" id="{C7109CB4-A6A1-41E2-8920-25E4AAD35FE7}"/>
              </a:ext>
            </a:extLst>
          </p:cNvPr>
          <p:cNvGrpSpPr/>
          <p:nvPr/>
        </p:nvGrpSpPr>
        <p:grpSpPr bwMode="auto">
          <a:xfrm>
            <a:off x="8844481" y="1587294"/>
            <a:ext cx="703576" cy="532401"/>
            <a:chOff x="3192968" y="2571029"/>
            <a:chExt cx="1012825" cy="766763"/>
          </a:xfrm>
          <a:solidFill>
            <a:srgbClr val="005D9D"/>
          </a:solidFill>
        </p:grpSpPr>
        <p:sp>
          <p:nvSpPr>
            <p:cNvPr id="74" name="Freeform 74">
              <a:extLst>
                <a:ext uri="{FF2B5EF4-FFF2-40B4-BE49-F238E27FC236}">
                  <a16:creationId xmlns:a16="http://schemas.microsoft.com/office/drawing/2014/main" id="{DCDEB096-011D-4A2E-AEDE-70762943D532}"/>
                </a:ext>
              </a:extLst>
            </p:cNvPr>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6" name="Freeform 75">
              <a:extLst>
                <a:ext uri="{FF2B5EF4-FFF2-40B4-BE49-F238E27FC236}">
                  <a16:creationId xmlns:a16="http://schemas.microsoft.com/office/drawing/2014/main" id="{3597F389-F603-421B-99FB-68924D5DD82F}"/>
                </a:ext>
              </a:extLst>
            </p:cNvPr>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7" name="Freeform 76">
              <a:extLst>
                <a:ext uri="{FF2B5EF4-FFF2-40B4-BE49-F238E27FC236}">
                  <a16:creationId xmlns:a16="http://schemas.microsoft.com/office/drawing/2014/main" id="{1A509B0D-604F-407A-B209-22FF0D58D0FB}"/>
                </a:ext>
              </a:extLst>
            </p:cNvPr>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8" name="Rectangle 77">
              <a:extLst>
                <a:ext uri="{FF2B5EF4-FFF2-40B4-BE49-F238E27FC236}">
                  <a16:creationId xmlns:a16="http://schemas.microsoft.com/office/drawing/2014/main" id="{3623456C-CB33-4507-9975-3B0FBF000955}"/>
                </a:ext>
              </a:extLst>
            </p:cNvPr>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9" name="Freeform 78">
              <a:extLst>
                <a:ext uri="{FF2B5EF4-FFF2-40B4-BE49-F238E27FC236}">
                  <a16:creationId xmlns:a16="http://schemas.microsoft.com/office/drawing/2014/main" id="{D88D89CB-1E81-4DE4-817C-3580687DBED1}"/>
                </a:ext>
              </a:extLst>
            </p:cNvPr>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80" name="Rectangle 79">
              <a:extLst>
                <a:ext uri="{FF2B5EF4-FFF2-40B4-BE49-F238E27FC236}">
                  <a16:creationId xmlns:a16="http://schemas.microsoft.com/office/drawing/2014/main" id="{89F305FB-DEB0-4029-83E9-7CE8D59579D1}"/>
                </a:ext>
              </a:extLst>
            </p:cNvPr>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sp>
        <p:nvSpPr>
          <p:cNvPr id="81" name="文本框 80">
            <a:extLst>
              <a:ext uri="{FF2B5EF4-FFF2-40B4-BE49-F238E27FC236}">
                <a16:creationId xmlns:a16="http://schemas.microsoft.com/office/drawing/2014/main" id="{71573770-47F7-4F02-B2C1-29A98F2A0B07}"/>
              </a:ext>
            </a:extLst>
          </p:cNvPr>
          <p:cNvSpPr txBox="1"/>
          <p:nvPr/>
        </p:nvSpPr>
        <p:spPr>
          <a:xfrm>
            <a:off x="8794756" y="864003"/>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04</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84" name="文本框 83">
            <a:extLst>
              <a:ext uri="{FF2B5EF4-FFF2-40B4-BE49-F238E27FC236}">
                <a16:creationId xmlns:a16="http://schemas.microsoft.com/office/drawing/2014/main" id="{497EA1A8-A671-424B-98B9-B20B87337975}"/>
              </a:ext>
            </a:extLst>
          </p:cNvPr>
          <p:cNvSpPr txBox="1"/>
          <p:nvPr/>
        </p:nvSpPr>
        <p:spPr>
          <a:xfrm>
            <a:off x="9568775" y="1596512"/>
            <a:ext cx="1774845" cy="523220"/>
          </a:xfrm>
          <a:prstGeom prst="rect">
            <a:avLst/>
          </a:prstGeom>
          <a:noFill/>
        </p:spPr>
        <p:txBody>
          <a:bodyPr wrap="none" rtlCol="0">
            <a:spAutoFit/>
          </a:bodyPr>
          <a:lstStyle/>
          <a:p>
            <a:pPr algn="ctr"/>
            <a:r>
              <a:rPr lang="zh-CN" altLang="en-US" sz="2800" b="1" spc="300" dirty="0">
                <a:solidFill>
                  <a:schemeClr val="tx1">
                    <a:lumMod val="65000"/>
                    <a:lumOff val="35000"/>
                  </a:schemeClr>
                </a:solidFill>
              </a:rPr>
              <a:t>案例分析</a:t>
            </a:r>
          </a:p>
        </p:txBody>
      </p:sp>
      <p:sp>
        <p:nvSpPr>
          <p:cNvPr id="85" name="文本框 84">
            <a:extLst>
              <a:ext uri="{FF2B5EF4-FFF2-40B4-BE49-F238E27FC236}">
                <a16:creationId xmlns:a16="http://schemas.microsoft.com/office/drawing/2014/main" id="{F24E798A-CAD6-4D15-9897-36EB12B8153A}"/>
              </a:ext>
            </a:extLst>
          </p:cNvPr>
          <p:cNvSpPr txBox="1"/>
          <p:nvPr/>
        </p:nvSpPr>
        <p:spPr>
          <a:xfrm>
            <a:off x="9664956" y="1202171"/>
            <a:ext cx="1582484" cy="400110"/>
          </a:xfrm>
          <a:prstGeom prst="rect">
            <a:avLst/>
          </a:prstGeom>
          <a:noFill/>
        </p:spPr>
        <p:txBody>
          <a:bodyPr wrap="none" rtlCol="0">
            <a:spAutoFit/>
          </a:bodyPr>
          <a:lstStyle/>
          <a:p>
            <a:pPr algn="ctr"/>
            <a:r>
              <a:rPr lang="en-US" altLang="zh-CN" sz="2000" b="1" dirty="0">
                <a:solidFill>
                  <a:schemeClr val="tx1">
                    <a:lumMod val="65000"/>
                    <a:lumOff val="35000"/>
                  </a:schemeClr>
                </a:solidFill>
              </a:rPr>
              <a:t>Case Study</a:t>
            </a:r>
            <a:endParaRPr lang="zh-CN" altLang="en-US" sz="2000" b="1" dirty="0">
              <a:solidFill>
                <a:schemeClr val="tx1">
                  <a:lumMod val="65000"/>
                  <a:lumOff val="35000"/>
                </a:schemeClr>
              </a:solidFill>
            </a:endParaRPr>
          </a:p>
        </p:txBody>
      </p:sp>
    </p:spTree>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F121E6F-8C37-4FC8-98F3-E5181606997A}"/>
              </a:ext>
            </a:extLst>
          </p:cNvPr>
          <p:cNvSpPr/>
          <p:nvPr/>
        </p:nvSpPr>
        <p:spPr>
          <a:xfrm>
            <a:off x="846140" y="4627002"/>
            <a:ext cx="4147738" cy="1892826"/>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是一种常用的解决多指标问题的统计分析方法，通过降维把多个指标转化为少数几个综合指标。可以很容易的找出影响测评结果的关键因素，并能确定每一个评价指标的影响力（即权重）。</a:t>
            </a:r>
          </a:p>
        </p:txBody>
      </p:sp>
      <p:grpSp>
        <p:nvGrpSpPr>
          <p:cNvPr id="10" name="组合 9">
            <a:extLst>
              <a:ext uri="{FF2B5EF4-FFF2-40B4-BE49-F238E27FC236}">
                <a16:creationId xmlns:a16="http://schemas.microsoft.com/office/drawing/2014/main" id="{15868ADB-5A31-444C-BC27-B5B6A1331423}"/>
              </a:ext>
            </a:extLst>
          </p:cNvPr>
          <p:cNvGrpSpPr/>
          <p:nvPr/>
        </p:nvGrpSpPr>
        <p:grpSpPr>
          <a:xfrm>
            <a:off x="3452191" y="1778043"/>
            <a:ext cx="5287618" cy="4611861"/>
            <a:chOff x="3349625" y="1139893"/>
            <a:chExt cx="5492749" cy="5410969"/>
          </a:xfrm>
        </p:grpSpPr>
        <p:sp>
          <p:nvSpPr>
            <p:cNvPr id="11" name="任意多边形: 形状 10">
              <a:extLst>
                <a:ext uri="{FF2B5EF4-FFF2-40B4-BE49-F238E27FC236}">
                  <a16:creationId xmlns:a16="http://schemas.microsoft.com/office/drawing/2014/main" id="{0A332AA9-E108-47DC-AC18-2260F45D3692}"/>
                </a:ext>
              </a:extLst>
            </p:cNvPr>
            <p:cNvSpPr/>
            <p:nvPr/>
          </p:nvSpPr>
          <p:spPr>
            <a:xfrm>
              <a:off x="5771927" y="113989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4855" tIns="255766" rIns="224856" bIns="255765"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乘客赋权法</a:t>
              </a:r>
              <a:endParaRPr lang="zh-CN" altLang="en-US" sz="2400" kern="12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7F41F580-34CC-4027-9FE7-289AD2AFD7FE}"/>
                </a:ext>
              </a:extLst>
            </p:cNvPr>
            <p:cNvSpPr/>
            <p:nvPr/>
          </p:nvSpPr>
          <p:spPr>
            <a:xfrm>
              <a:off x="7139622" y="1445046"/>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48AEE942-F905-4101-98BC-0D38FB7463B8}"/>
                </a:ext>
              </a:extLst>
            </p:cNvPr>
            <p:cNvSpPr/>
            <p:nvPr/>
          </p:nvSpPr>
          <p:spPr>
            <a:xfrm>
              <a:off x="5052376" y="2434962"/>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rgbClr val="8C8D86">
                <a:hueOff val="0"/>
                <a:satOff val="0"/>
                <a:lumOff val="0"/>
                <a:alphaOff val="0"/>
              </a:srgbClr>
            </a:solidFill>
            <a:ln w="34925" cap="flat" cmpd="sng" algn="in">
              <a:solidFill>
                <a:prstClr val="white">
                  <a:hueOff val="0"/>
                  <a:satOff val="0"/>
                  <a:lumOff val="0"/>
                  <a:alphaOff val="0"/>
                </a:prst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224855" tIns="255766" rIns="224856" bIns="255765"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德尔菲法</a:t>
              </a:r>
              <a:endParaRPr lang="zh-CN" altLang="en-US" sz="2200" b="1" kern="1200" dirty="0">
                <a:solidFill>
                  <a:prstClr val="white"/>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76F0EFD1-A0A6-4612-B9B3-33E527C062BB}"/>
                </a:ext>
              </a:extLst>
            </p:cNvPr>
            <p:cNvSpPr/>
            <p:nvPr/>
          </p:nvSpPr>
          <p:spPr>
            <a:xfrm>
              <a:off x="3349625" y="2740115"/>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任意多边形: 形状 16">
              <a:extLst>
                <a:ext uri="{FF2B5EF4-FFF2-40B4-BE49-F238E27FC236}">
                  <a16:creationId xmlns:a16="http://schemas.microsoft.com/office/drawing/2014/main" id="{CCB4CD7F-7D06-4671-9628-55AA02E2DCDA}"/>
                </a:ext>
              </a:extLst>
            </p:cNvPr>
            <p:cNvSpPr/>
            <p:nvPr/>
          </p:nvSpPr>
          <p:spPr>
            <a:xfrm>
              <a:off x="5771927" y="3730030"/>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4855" tIns="255766" rIns="224856" bIns="255765"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层次分析法</a:t>
              </a:r>
              <a:endParaRPr lang="zh-CN" altLang="en-US" sz="2200" kern="12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BC064ECA-4BAE-4531-80AF-B40A7C558448}"/>
                </a:ext>
              </a:extLst>
            </p:cNvPr>
            <p:cNvSpPr/>
            <p:nvPr/>
          </p:nvSpPr>
          <p:spPr>
            <a:xfrm>
              <a:off x="7139622" y="4035183"/>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DEA36F47-1383-4220-9216-211D1088730E}"/>
                </a:ext>
              </a:extLst>
            </p:cNvPr>
            <p:cNvSpPr/>
            <p:nvPr/>
          </p:nvSpPr>
          <p:spPr>
            <a:xfrm>
              <a:off x="5052376" y="5025098"/>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4855" tIns="255766" rIns="224856" bIns="255765"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微软雅黑" panose="020B0503020204020204" pitchFamily="34" charset="-122"/>
                  <a:ea typeface="微软雅黑" panose="020B0503020204020204" pitchFamily="34" charset="-122"/>
                </a:rPr>
                <a:t>因子分析法</a:t>
              </a:r>
              <a:endParaRPr lang="zh-CN" altLang="en-US" sz="2200" kern="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37D95730-2EAD-4A62-96D4-FE4BD03B0DB9}"/>
                </a:ext>
              </a:extLst>
            </p:cNvPr>
            <p:cNvSpPr/>
            <p:nvPr/>
          </p:nvSpPr>
          <p:spPr>
            <a:xfrm>
              <a:off x="3349625" y="5330251"/>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9" name="矩形 8">
            <a:extLst>
              <a:ext uri="{FF2B5EF4-FFF2-40B4-BE49-F238E27FC236}">
                <a16:creationId xmlns:a16="http://schemas.microsoft.com/office/drawing/2014/main" id="{56E9A26C-BB46-4E7D-AC3F-D96A1A37C023}"/>
              </a:ext>
            </a:extLst>
          </p:cNvPr>
          <p:cNvSpPr/>
          <p:nvPr/>
        </p:nvSpPr>
        <p:spPr>
          <a:xfrm>
            <a:off x="7258006" y="1331145"/>
            <a:ext cx="4737100" cy="1892826"/>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也称直接打分法，是指在顾客满意度调查过程中由顾客将指标赋权的方法。这种由顾客直接评定满意度的影响因素的重要性的方法，客观、简单，适用于一些顾客容易理解的指标和问卷。</a:t>
            </a:r>
          </a:p>
        </p:txBody>
      </p:sp>
      <p:sp>
        <p:nvSpPr>
          <p:cNvPr id="23" name="矩形 22">
            <a:extLst>
              <a:ext uri="{FF2B5EF4-FFF2-40B4-BE49-F238E27FC236}">
                <a16:creationId xmlns:a16="http://schemas.microsoft.com/office/drawing/2014/main" id="{B11064AE-ACAF-4859-9721-3AA137F591C5}"/>
              </a:ext>
            </a:extLst>
          </p:cNvPr>
          <p:cNvSpPr/>
          <p:nvPr/>
        </p:nvSpPr>
        <p:spPr>
          <a:xfrm>
            <a:off x="876533" y="2621153"/>
            <a:ext cx="4147738" cy="1532727"/>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也称专家打分法，是以不记名的方式由专家提出对各指标权重问题的看法，将调查结果反馈给各位专家，让专家参考调查结果重新考虑，再次提出看法。</a:t>
            </a:r>
            <a:endParaRPr lang="en-US" altLang="zh-CN"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DCE75502-2196-4B3D-A64A-0450CB5FBF37}"/>
              </a:ext>
            </a:extLst>
          </p:cNvPr>
          <p:cNvSpPr/>
          <p:nvPr/>
        </p:nvSpPr>
        <p:spPr>
          <a:xfrm>
            <a:off x="7258006" y="3685133"/>
            <a:ext cx="4737100" cy="2201821"/>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层次分析法是半定性、半定量问题转化为定量计算的一种简单、实用的方法，层次分析法将多目标、多准则、多因素、多层次的复杂问题层次化，根据影响因素之间的相关性以及隶属关系，形成一个递阶层次的多指标评价体系。</a:t>
            </a:r>
          </a:p>
        </p:txBody>
      </p:sp>
      <p:sp>
        <p:nvSpPr>
          <p:cNvPr id="2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文本框 24">
            <a:extLst>
              <a:ext uri="{FF2B5EF4-FFF2-40B4-BE49-F238E27FC236}">
                <a16:creationId xmlns:a16="http://schemas.microsoft.com/office/drawing/2014/main" id="{BD467765-088F-49DD-B93D-83FD0B1918F3}"/>
              </a:ext>
            </a:extLst>
          </p:cNvPr>
          <p:cNvSpPr txBox="1"/>
          <p:nvPr/>
        </p:nvSpPr>
        <p:spPr>
          <a:xfrm>
            <a:off x="1274744" y="1155996"/>
            <a:ext cx="437892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Tree>
    <p:extLst>
      <p:ext uri="{BB962C8B-B14F-4D97-AF65-F5344CB8AC3E}">
        <p14:creationId xmlns:p14="http://schemas.microsoft.com/office/powerpoint/2010/main" val="344988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anim calcmode="lin" valueType="num">
                                      <p:cBhvr>
                                        <p:cTn id="15" dur="500" fill="hold"/>
                                        <p:tgtEl>
                                          <p:spTgt spid="23"/>
                                        </p:tgtEl>
                                        <p:attrNameLst>
                                          <p:attrName>ppt_x</p:attrName>
                                        </p:attrNameLst>
                                      </p:cBhvr>
                                      <p:tavLst>
                                        <p:tav tm="0">
                                          <p:val>
                                            <p:strVal val="#ppt_x"/>
                                          </p:val>
                                        </p:tav>
                                        <p:tav tm="100000">
                                          <p:val>
                                            <p:strVal val="#ppt_x"/>
                                          </p:val>
                                        </p:tav>
                                      </p:tavLst>
                                    </p:anim>
                                    <p:anim calcmode="lin" valueType="num">
                                      <p:cBhvr>
                                        <p:cTn id="16"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A4BB5A9-6DC7-4F32-8E25-D9F179909E09}"/>
              </a:ext>
            </a:extLst>
          </p:cNvPr>
          <p:cNvGraphicFramePr>
            <a:graphicFrameLocks noGrp="1"/>
          </p:cNvGraphicFramePr>
          <p:nvPr>
            <p:extLst>
              <p:ext uri="{D42A27DB-BD31-4B8C-83A1-F6EECF244321}">
                <p14:modId xmlns:p14="http://schemas.microsoft.com/office/powerpoint/2010/main" val="1237432830"/>
              </p:ext>
            </p:extLst>
          </p:nvPr>
        </p:nvGraphicFramePr>
        <p:xfrm>
          <a:off x="734991" y="2496335"/>
          <a:ext cx="6077199" cy="3584912"/>
        </p:xfrm>
        <a:graphic>
          <a:graphicData uri="http://schemas.openxmlformats.org/drawingml/2006/table">
            <a:tbl>
              <a:tblPr firstRow="1" bandRow="1">
                <a:tableStyleId>{7DF18680-E054-41AD-8BC1-D1AEF772440D}</a:tableStyleId>
              </a:tblPr>
              <a:tblGrid>
                <a:gridCol w="1538450">
                  <a:extLst>
                    <a:ext uri="{9D8B030D-6E8A-4147-A177-3AD203B41FA5}">
                      <a16:colId xmlns:a16="http://schemas.microsoft.com/office/drawing/2014/main" val="328716122"/>
                    </a:ext>
                  </a:extLst>
                </a:gridCol>
                <a:gridCol w="2175406">
                  <a:extLst>
                    <a:ext uri="{9D8B030D-6E8A-4147-A177-3AD203B41FA5}">
                      <a16:colId xmlns:a16="http://schemas.microsoft.com/office/drawing/2014/main" val="322510307"/>
                    </a:ext>
                  </a:extLst>
                </a:gridCol>
                <a:gridCol w="2363343">
                  <a:extLst>
                    <a:ext uri="{9D8B030D-6E8A-4147-A177-3AD203B41FA5}">
                      <a16:colId xmlns:a16="http://schemas.microsoft.com/office/drawing/2014/main" val="1384713819"/>
                    </a:ext>
                  </a:extLst>
                </a:gridCol>
              </a:tblGrid>
              <a:tr h="650556">
                <a:tc>
                  <a:txBody>
                    <a:bodyPr/>
                    <a:lstStyle/>
                    <a:p>
                      <a:pPr marL="0" algn="ctr" defTabSz="914400" rtl="0" eaLnBrk="1" latinLnBrk="0" hangingPunct="1"/>
                      <a:r>
                        <a:rPr lang="zh-CN" altLang="en-US" sz="2400" b="1" kern="1200" dirty="0">
                          <a:solidFill>
                            <a:schemeClr val="lt1"/>
                          </a:solidFill>
                          <a:latin typeface="+mn-lt"/>
                          <a:ea typeface="+mn-ea"/>
                          <a:cs typeface="+mn-cs"/>
                        </a:rPr>
                        <a:t>方法</a:t>
                      </a:r>
                    </a:p>
                  </a:txBody>
                  <a:tcPr anchor="ctr"/>
                </a:tc>
                <a:tc>
                  <a:txBody>
                    <a:bodyPr/>
                    <a:lstStyle/>
                    <a:p>
                      <a:pPr algn="ctr"/>
                      <a:r>
                        <a:rPr lang="zh-CN" altLang="en-US" sz="2400" dirty="0"/>
                        <a:t>优点</a:t>
                      </a:r>
                      <a:endParaRPr lang="zh-CN" altLang="en-US" sz="2400" dirty="0">
                        <a:latin typeface="等线" panose="02010600030101010101" pitchFamily="2" charset="-122"/>
                        <a:ea typeface="等线" panose="02010600030101010101" pitchFamily="2" charset="-122"/>
                      </a:endParaRPr>
                    </a:p>
                  </a:txBody>
                  <a:tcPr anchor="ctr"/>
                </a:tc>
                <a:tc>
                  <a:txBody>
                    <a:bodyPr/>
                    <a:lstStyle/>
                    <a:p>
                      <a:pPr algn="ctr"/>
                      <a:r>
                        <a:rPr lang="zh-CN" altLang="en-US" sz="2400" dirty="0"/>
                        <a:t>缺点</a:t>
                      </a:r>
                      <a:endParaRPr lang="zh-CN" altLang="en-US" sz="2400" dirty="0">
                        <a:latin typeface="等线" panose="02010600030101010101" pitchFamily="2" charset="-122"/>
                        <a:ea typeface="等线" panose="02010600030101010101" pitchFamily="2" charset="-122"/>
                      </a:endParaRPr>
                    </a:p>
                  </a:txBody>
                  <a:tcPr anchor="ctr"/>
                </a:tc>
                <a:extLst>
                  <a:ext uri="{0D108BD9-81ED-4DB2-BD59-A6C34878D82A}">
                    <a16:rowId xmlns:a16="http://schemas.microsoft.com/office/drawing/2014/main" val="2968047831"/>
                  </a:ext>
                </a:extLst>
              </a:tr>
              <a:tr h="733589">
                <a:tc>
                  <a:txBody>
                    <a:bodyPr/>
                    <a:lstStyle/>
                    <a:p>
                      <a:pPr algn="ctr"/>
                      <a:r>
                        <a:rPr lang="zh-CN" altLang="en-US" sz="1800" b="1" kern="1200" dirty="0">
                          <a:latin typeface="微软雅黑" panose="020B0503020204020204" pitchFamily="34" charset="-122"/>
                          <a:ea typeface="微软雅黑" panose="020B0503020204020204" pitchFamily="34" charset="-122"/>
                        </a:rPr>
                        <a:t>顾客赋权法</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1" dirty="0">
                          <a:latin typeface="微软雅黑" panose="020B0503020204020204" pitchFamily="34" charset="-122"/>
                          <a:ea typeface="微软雅黑" panose="020B0503020204020204" pitchFamily="34" charset="-122"/>
                        </a:rPr>
                        <a:t>效率高、成本低</a:t>
                      </a:r>
                    </a:p>
                  </a:txBody>
                  <a:tcPr anchor="ctr"/>
                </a:tc>
                <a:tc>
                  <a:txBody>
                    <a:bodyPr/>
                    <a:lstStyle/>
                    <a:p>
                      <a:pPr algn="ctr"/>
                      <a:r>
                        <a:rPr lang="zh-CN" altLang="en-US" sz="1800" b="1" kern="1200" dirty="0">
                          <a:latin typeface="微软雅黑" panose="020B0503020204020204" pitchFamily="34" charset="-122"/>
                          <a:ea typeface="微软雅黑" panose="020B0503020204020204" pitchFamily="34" charset="-122"/>
                        </a:rPr>
                        <a:t>若指标较多，被调查者很难给予配合</a:t>
                      </a:r>
                      <a:endParaRPr lang="zh-CN" altLang="en-US"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665226524"/>
                  </a:ext>
                </a:extLst>
              </a:tr>
              <a:tr h="733589">
                <a:tc>
                  <a:txBody>
                    <a:bodyPr/>
                    <a:lstStyle/>
                    <a:p>
                      <a:pPr algn="ctr"/>
                      <a:r>
                        <a:rPr lang="zh-CN" altLang="en-US" sz="1800" b="1" kern="1200" dirty="0">
                          <a:latin typeface="微软雅黑" panose="020B0503020204020204" pitchFamily="34" charset="-122"/>
                          <a:ea typeface="微软雅黑" panose="020B0503020204020204" pitchFamily="34" charset="-122"/>
                        </a:rPr>
                        <a:t>德尔菲法</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800" b="1" kern="1200" dirty="0">
                          <a:latin typeface="微软雅黑" panose="020B0503020204020204" pitchFamily="34" charset="-122"/>
                          <a:ea typeface="微软雅黑" panose="020B0503020204020204" pitchFamily="34" charset="-122"/>
                        </a:rPr>
                        <a:t>解决权重相对均衡问题</a:t>
                      </a:r>
                      <a:endParaRPr lang="zh-CN" altLang="en-US"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b="1" dirty="0">
                          <a:latin typeface="微软雅黑" panose="020B0503020204020204" pitchFamily="34" charset="-122"/>
                          <a:ea typeface="微软雅黑" panose="020B0503020204020204" pitchFamily="34" charset="-122"/>
                        </a:rPr>
                        <a:t>受专家主观因素影响较大</a:t>
                      </a:r>
                    </a:p>
                  </a:txBody>
                  <a:tcPr anchor="ctr"/>
                </a:tc>
                <a:extLst>
                  <a:ext uri="{0D108BD9-81ED-4DB2-BD59-A6C34878D82A}">
                    <a16:rowId xmlns:a16="http://schemas.microsoft.com/office/drawing/2014/main" val="1517075098"/>
                  </a:ext>
                </a:extLst>
              </a:tr>
              <a:tr h="733589">
                <a:tc>
                  <a:txBody>
                    <a:bodyPr/>
                    <a:lstStyle/>
                    <a:p>
                      <a:pPr algn="ctr"/>
                      <a:r>
                        <a:rPr lang="zh-CN" altLang="en-US" sz="1800" b="1" kern="1200" dirty="0">
                          <a:latin typeface="微软雅黑" panose="020B0503020204020204" pitchFamily="34" charset="-122"/>
                          <a:ea typeface="微软雅黑" panose="020B0503020204020204" pitchFamily="34" charset="-122"/>
                        </a:rPr>
                        <a:t>层次分析法</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1" dirty="0">
                          <a:latin typeface="微软雅黑" panose="020B0503020204020204" pitchFamily="34" charset="-122"/>
                          <a:ea typeface="微软雅黑" panose="020B0503020204020204" pitchFamily="34" charset="-122"/>
                        </a:rPr>
                        <a:t>条理化、科学化，保证判断的一致性</a:t>
                      </a:r>
                    </a:p>
                  </a:txBody>
                  <a:tcPr anchor="ctr"/>
                </a:tc>
                <a:tc>
                  <a:txBody>
                    <a:bodyPr/>
                    <a:lstStyle/>
                    <a:p>
                      <a:pPr algn="ctr"/>
                      <a:r>
                        <a:rPr lang="zh-CN" altLang="en-US" sz="1800" b="1" kern="1200" dirty="0">
                          <a:latin typeface="微软雅黑" panose="020B0503020204020204" pitchFamily="34" charset="-122"/>
                          <a:ea typeface="微软雅黑" panose="020B0503020204020204" pitchFamily="34" charset="-122"/>
                        </a:rPr>
                        <a:t>判断标准随机化，实施困难</a:t>
                      </a:r>
                      <a:endParaRPr lang="zh-CN" altLang="en-US"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257992262"/>
                  </a:ext>
                </a:extLst>
              </a:tr>
              <a:tr h="733589">
                <a:tc>
                  <a:txBody>
                    <a:bodyPr/>
                    <a:lstStyle/>
                    <a:p>
                      <a:pPr algn="ctr"/>
                      <a:r>
                        <a:rPr lang="zh-CN" altLang="en-US" sz="1800" b="1" kern="1200" dirty="0">
                          <a:latin typeface="微软雅黑" panose="020B0503020204020204" pitchFamily="34" charset="-122"/>
                          <a:ea typeface="微软雅黑" panose="020B0503020204020204" pitchFamily="34" charset="-122"/>
                        </a:rPr>
                        <a:t>因子分析法</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1" dirty="0">
                          <a:latin typeface="微软雅黑" panose="020B0503020204020204" pitchFamily="34" charset="-122"/>
                          <a:ea typeface="微软雅黑" panose="020B0503020204020204" pitchFamily="34" charset="-122"/>
                        </a:rPr>
                        <a:t>较强的客观性</a:t>
                      </a:r>
                    </a:p>
                  </a:txBody>
                  <a:tcPr anchor="ctr"/>
                </a:tc>
                <a:tc>
                  <a:txBody>
                    <a:bodyPr/>
                    <a:lstStyle/>
                    <a:p>
                      <a:pPr algn="ctr"/>
                      <a:r>
                        <a:rPr lang="zh-CN" altLang="en-US" b="1" dirty="0">
                          <a:latin typeface="微软雅黑" panose="020B0503020204020204" pitchFamily="34" charset="-122"/>
                          <a:ea typeface="微软雅黑" panose="020B0503020204020204" pitchFamily="34" charset="-122"/>
                        </a:rPr>
                        <a:t>要求原变量之间存在较强的相关关系</a:t>
                      </a:r>
                    </a:p>
                  </a:txBody>
                  <a:tcPr anchor="ctr"/>
                </a:tc>
                <a:extLst>
                  <a:ext uri="{0D108BD9-81ED-4DB2-BD59-A6C34878D82A}">
                    <a16:rowId xmlns:a16="http://schemas.microsoft.com/office/drawing/2014/main" val="1870127429"/>
                  </a:ext>
                </a:extLst>
              </a:tr>
            </a:tbl>
          </a:graphicData>
        </a:graphic>
      </p:graphicFrame>
      <p:sp>
        <p:nvSpPr>
          <p:cNvPr id="3" name="文本框 2">
            <a:extLst>
              <a:ext uri="{FF2B5EF4-FFF2-40B4-BE49-F238E27FC236}">
                <a16:creationId xmlns:a16="http://schemas.microsoft.com/office/drawing/2014/main" id="{98B5254F-3DBA-4688-A436-248F40A62004}"/>
              </a:ext>
            </a:extLst>
          </p:cNvPr>
          <p:cNvSpPr txBox="1"/>
          <p:nvPr/>
        </p:nvSpPr>
        <p:spPr>
          <a:xfrm>
            <a:off x="7278370" y="3134629"/>
            <a:ext cx="4159435" cy="2308324"/>
          </a:xfrm>
          <a:prstGeom prst="rect">
            <a:avLst/>
          </a:prstGeom>
          <a:noFill/>
        </p:spPr>
        <p:txBody>
          <a:bodyPr wrap="squar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运用</a:t>
            </a:r>
            <a:r>
              <a:rPr lang="zh-CN" altLang="zh-CN" sz="2400" b="1" dirty="0">
                <a:solidFill>
                  <a:srgbClr val="FF0000"/>
                </a:solidFill>
                <a:latin typeface="微软雅黑" panose="020B0503020204020204" pitchFamily="34" charset="-122"/>
                <a:ea typeface="微软雅黑" panose="020B0503020204020204" pitchFamily="34" charset="-122"/>
              </a:rPr>
              <a:t>层次分析法</a:t>
            </a:r>
            <a:r>
              <a:rPr lang="zh-CN" altLang="zh-CN" sz="2400" dirty="0">
                <a:latin typeface="微软雅黑" panose="020B0503020204020204" pitchFamily="34" charset="-122"/>
                <a:ea typeface="微软雅黑" panose="020B0503020204020204" pitchFamily="34" charset="-122"/>
              </a:rPr>
              <a:t>确定二级指标的权重</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运用</a:t>
            </a:r>
            <a:r>
              <a:rPr lang="en-US" altLang="zh-CN" sz="2400" dirty="0">
                <a:latin typeface="微软雅黑" panose="020B0503020204020204" pitchFamily="34" charset="-122"/>
                <a:ea typeface="微软雅黑" panose="020B0503020204020204" pitchFamily="34" charset="-122"/>
              </a:rPr>
              <a:t>SPSS</a:t>
            </a:r>
            <a:r>
              <a:rPr lang="zh-CN" altLang="zh-CN" sz="2400" dirty="0">
                <a:latin typeface="微软雅黑" panose="020B0503020204020204" pitchFamily="34" charset="-122"/>
                <a:ea typeface="微软雅黑" panose="020B0503020204020204" pitchFamily="34" charset="-122"/>
              </a:rPr>
              <a:t>软件的</a:t>
            </a:r>
            <a:r>
              <a:rPr lang="zh-CN" altLang="zh-CN" sz="2400" b="1" dirty="0">
                <a:solidFill>
                  <a:srgbClr val="FF0000"/>
                </a:solidFill>
                <a:latin typeface="微软雅黑" panose="020B0503020204020204" pitchFamily="34" charset="-122"/>
                <a:ea typeface="微软雅黑" panose="020B0503020204020204" pitchFamily="34" charset="-122"/>
              </a:rPr>
              <a:t>因子分析</a:t>
            </a:r>
            <a:r>
              <a:rPr lang="zh-CN" altLang="zh-CN" sz="2400" dirty="0">
                <a:latin typeface="微软雅黑" panose="020B0503020204020204" pitchFamily="34" charset="-122"/>
                <a:ea typeface="微软雅黑" panose="020B0503020204020204" pitchFamily="34" charset="-122"/>
              </a:rPr>
              <a:t>功能确定三、四级指标的权重</a:t>
            </a:r>
          </a:p>
        </p:txBody>
      </p:sp>
      <p:sp>
        <p:nvSpPr>
          <p:cNvPr id="13" name="文本框 12"/>
          <p:cNvSpPr txBox="1"/>
          <p:nvPr/>
        </p:nvSpPr>
        <p:spPr>
          <a:xfrm>
            <a:off x="1022066" y="1086862"/>
            <a:ext cx="3832568"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
        <p:nvSpPr>
          <p:cNvPr id="14"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5" name="矩形 14">
            <a:extLst>
              <a:ext uri="{FF2B5EF4-FFF2-40B4-BE49-F238E27FC236}">
                <a16:creationId xmlns:a16="http://schemas.microsoft.com/office/drawing/2014/main" id="{63EB019D-EE31-4EAD-8ED1-88FE044DA74A}"/>
              </a:ext>
            </a:extLst>
          </p:cNvPr>
          <p:cNvSpPr/>
          <p:nvPr/>
        </p:nvSpPr>
        <p:spPr>
          <a:xfrm>
            <a:off x="967740" y="1844984"/>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优缺点比较</a:t>
            </a:r>
          </a:p>
        </p:txBody>
      </p:sp>
      <p:sp>
        <p:nvSpPr>
          <p:cNvPr id="16" name="文本框 9"/>
          <p:cNvSpPr txBox="1"/>
          <p:nvPr/>
        </p:nvSpPr>
        <p:spPr>
          <a:xfrm>
            <a:off x="4935049" y="239749"/>
            <a:ext cx="198002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spc="300" dirty="0">
                <a:solidFill>
                  <a:schemeClr val="tx1">
                    <a:lumMod val="85000"/>
                    <a:lumOff val="15000"/>
                  </a:schemeClr>
                </a:solidFill>
              </a:rPr>
              <a:t>评价指标</a:t>
            </a:r>
          </a:p>
        </p:txBody>
      </p:sp>
      <p:grpSp>
        <p:nvGrpSpPr>
          <p:cNvPr id="17" name="组合 16"/>
          <p:cNvGrpSpPr/>
          <p:nvPr/>
        </p:nvGrpSpPr>
        <p:grpSpPr>
          <a:xfrm>
            <a:off x="734991" y="452040"/>
            <a:ext cx="4023360" cy="137160"/>
            <a:chOff x="1005840" y="678180"/>
            <a:chExt cx="4023360" cy="137160"/>
          </a:xfrm>
        </p:grpSpPr>
        <p:cxnSp>
          <p:nvCxnSpPr>
            <p:cNvPr id="21" name="直接连接符 20"/>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flipH="1">
            <a:off x="6977041" y="452040"/>
            <a:ext cx="4023360" cy="137160"/>
            <a:chOff x="1005840" y="678180"/>
            <a:chExt cx="4023360" cy="137160"/>
          </a:xfrm>
        </p:grpSpPr>
        <p:cxnSp>
          <p:nvCxnSpPr>
            <p:cNvPr id="19" name="直接连接符 1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4293644561"/>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64B45-3B04-4D99-8BAC-86B4CE902BAC}"/>
              </a:ext>
            </a:extLst>
          </p:cNvPr>
          <p:cNvSpPr txBox="1"/>
          <p:nvPr/>
        </p:nvSpPr>
        <p:spPr>
          <a:xfrm>
            <a:off x="1022065" y="2479996"/>
            <a:ext cx="10021039"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建立层次结构模型：该结构图包括目标层，准则层，方案层。</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构造成对比较矩阵：从第二层开始用成对比较矩阵和</a:t>
            </a:r>
            <a:r>
              <a:rPr lang="en-US" altLang="zh-CN" sz="2000" b="1" dirty="0">
                <a:latin typeface="微软雅黑" panose="020B0503020204020204" pitchFamily="34" charset="-122"/>
                <a:ea typeface="微软雅黑" panose="020B0503020204020204" pitchFamily="34" charset="-122"/>
              </a:rPr>
              <a:t>1~9</a:t>
            </a:r>
            <a:r>
              <a:rPr lang="zh-CN" altLang="en-US" sz="2000" b="1" dirty="0">
                <a:latin typeface="微软雅黑" panose="020B0503020204020204" pitchFamily="34" charset="-122"/>
                <a:ea typeface="微软雅黑" panose="020B0503020204020204" pitchFamily="34" charset="-122"/>
              </a:rPr>
              <a:t>尺度。</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计算单排序权向量并做一致性检验：对每个成对比较矩阵计算最大特征值及其对应的特征向量，利用一致性指标、随机一致性指标和一致性比率做一致性检验。若检验通过，特征向量（归一化后）即为权向量。</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计算总排序权向量并做一致性检验。</a:t>
            </a:r>
          </a:p>
        </p:txBody>
      </p:sp>
      <p:sp>
        <p:nvSpPr>
          <p:cNvPr id="11" name="文本框 10"/>
          <p:cNvSpPr txBox="1"/>
          <p:nvPr/>
        </p:nvSpPr>
        <p:spPr>
          <a:xfrm>
            <a:off x="1022066" y="1086862"/>
            <a:ext cx="3832568"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
        <p:nvSpPr>
          <p:cNvPr id="1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3" name="文本框 9"/>
          <p:cNvSpPr txBox="1"/>
          <p:nvPr/>
        </p:nvSpPr>
        <p:spPr>
          <a:xfrm>
            <a:off x="4935049" y="239749"/>
            <a:ext cx="198002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spc="300" dirty="0">
                <a:solidFill>
                  <a:schemeClr val="tx1">
                    <a:lumMod val="85000"/>
                    <a:lumOff val="15000"/>
                  </a:schemeClr>
                </a:solidFill>
              </a:rPr>
              <a:t>评价指标</a:t>
            </a:r>
          </a:p>
        </p:txBody>
      </p:sp>
      <p:grpSp>
        <p:nvGrpSpPr>
          <p:cNvPr id="14" name="组合 13"/>
          <p:cNvGrpSpPr/>
          <p:nvPr/>
        </p:nvGrpSpPr>
        <p:grpSpPr>
          <a:xfrm>
            <a:off x="734991" y="452040"/>
            <a:ext cx="4023360" cy="137160"/>
            <a:chOff x="1005840" y="678180"/>
            <a:chExt cx="4023360" cy="137160"/>
          </a:xfrm>
        </p:grpSpPr>
        <p:cxnSp>
          <p:nvCxnSpPr>
            <p:cNvPr id="15" name="直接连接符 14"/>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7" name="组合 16"/>
          <p:cNvGrpSpPr/>
          <p:nvPr/>
        </p:nvGrpSpPr>
        <p:grpSpPr>
          <a:xfrm flipH="1">
            <a:off x="6977041" y="452040"/>
            <a:ext cx="4023360" cy="137160"/>
            <a:chOff x="1005840" y="678180"/>
            <a:chExt cx="4023360" cy="137160"/>
          </a:xfrm>
        </p:grpSpPr>
        <p:cxnSp>
          <p:nvCxnSpPr>
            <p:cNvPr id="18" name="直接连接符 1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矩形 19">
            <a:extLst>
              <a:ext uri="{FF2B5EF4-FFF2-40B4-BE49-F238E27FC236}">
                <a16:creationId xmlns:a16="http://schemas.microsoft.com/office/drawing/2014/main" id="{63EB019D-EE31-4EAD-8ED1-88FE044DA74A}"/>
              </a:ext>
            </a:extLst>
          </p:cNvPr>
          <p:cNvSpPr/>
          <p:nvPr/>
        </p:nvSpPr>
        <p:spPr>
          <a:xfrm>
            <a:off x="967740" y="1844984"/>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层次分析法</a:t>
            </a:r>
          </a:p>
        </p:txBody>
      </p:sp>
    </p:spTree>
    <p:extLst>
      <p:ext uri="{BB962C8B-B14F-4D97-AF65-F5344CB8AC3E}">
        <p14:creationId xmlns:p14="http://schemas.microsoft.com/office/powerpoint/2010/main" val="15180533"/>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022066" y="1086862"/>
            <a:ext cx="3832568"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
        <p:nvSpPr>
          <p:cNvPr id="1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3" name="文本框 9"/>
          <p:cNvSpPr txBox="1"/>
          <p:nvPr/>
        </p:nvSpPr>
        <p:spPr>
          <a:xfrm>
            <a:off x="4935049" y="239749"/>
            <a:ext cx="198002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spc="300" dirty="0">
                <a:solidFill>
                  <a:schemeClr val="tx1">
                    <a:lumMod val="85000"/>
                    <a:lumOff val="15000"/>
                  </a:schemeClr>
                </a:solidFill>
              </a:rPr>
              <a:t>评价指标</a:t>
            </a:r>
          </a:p>
        </p:txBody>
      </p:sp>
      <p:grpSp>
        <p:nvGrpSpPr>
          <p:cNvPr id="14" name="组合 13"/>
          <p:cNvGrpSpPr/>
          <p:nvPr/>
        </p:nvGrpSpPr>
        <p:grpSpPr>
          <a:xfrm>
            <a:off x="734991" y="452040"/>
            <a:ext cx="4023360" cy="137160"/>
            <a:chOff x="1005840" y="678180"/>
            <a:chExt cx="4023360" cy="137160"/>
          </a:xfrm>
        </p:grpSpPr>
        <p:cxnSp>
          <p:nvCxnSpPr>
            <p:cNvPr id="15" name="直接连接符 14"/>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7" name="组合 16"/>
          <p:cNvGrpSpPr/>
          <p:nvPr/>
        </p:nvGrpSpPr>
        <p:grpSpPr>
          <a:xfrm flipH="1">
            <a:off x="6977041" y="452040"/>
            <a:ext cx="4023360" cy="137160"/>
            <a:chOff x="1005840" y="678180"/>
            <a:chExt cx="4023360" cy="137160"/>
          </a:xfrm>
        </p:grpSpPr>
        <p:cxnSp>
          <p:nvCxnSpPr>
            <p:cNvPr id="18" name="直接连接符 1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矩形 19">
            <a:extLst>
              <a:ext uri="{FF2B5EF4-FFF2-40B4-BE49-F238E27FC236}">
                <a16:creationId xmlns:a16="http://schemas.microsoft.com/office/drawing/2014/main" id="{63EB019D-EE31-4EAD-8ED1-88FE044DA74A}"/>
              </a:ext>
            </a:extLst>
          </p:cNvPr>
          <p:cNvSpPr/>
          <p:nvPr/>
        </p:nvSpPr>
        <p:spPr>
          <a:xfrm>
            <a:off x="967740" y="1844984"/>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层次分析法</a:t>
            </a:r>
          </a:p>
        </p:txBody>
      </p:sp>
      <p:graphicFrame>
        <p:nvGraphicFramePr>
          <p:cNvPr id="5" name="表格 4">
            <a:extLst>
              <a:ext uri="{FF2B5EF4-FFF2-40B4-BE49-F238E27FC236}">
                <a16:creationId xmlns:a16="http://schemas.microsoft.com/office/drawing/2014/main" id="{74F583FB-4175-4070-85A9-C6F7C53524A6}"/>
              </a:ext>
            </a:extLst>
          </p:cNvPr>
          <p:cNvGraphicFramePr>
            <a:graphicFrameLocks noGrp="1"/>
          </p:cNvGraphicFramePr>
          <p:nvPr>
            <p:extLst>
              <p:ext uri="{D42A27DB-BD31-4B8C-83A1-F6EECF244321}">
                <p14:modId xmlns:p14="http://schemas.microsoft.com/office/powerpoint/2010/main" val="3412024016"/>
              </p:ext>
            </p:extLst>
          </p:nvPr>
        </p:nvGraphicFramePr>
        <p:xfrm>
          <a:off x="2005365" y="2934445"/>
          <a:ext cx="3569812" cy="3160451"/>
        </p:xfrm>
        <a:graphic>
          <a:graphicData uri="http://schemas.openxmlformats.org/drawingml/2006/table">
            <a:tbl>
              <a:tblPr firstRow="1" bandRow="1">
                <a:tableStyleId>{5C22544A-7EE6-4342-B048-85BDC9FD1C3A}</a:tableStyleId>
              </a:tblPr>
              <a:tblGrid>
                <a:gridCol w="1784906">
                  <a:extLst>
                    <a:ext uri="{9D8B030D-6E8A-4147-A177-3AD203B41FA5}">
                      <a16:colId xmlns:a16="http://schemas.microsoft.com/office/drawing/2014/main" val="408475923"/>
                    </a:ext>
                  </a:extLst>
                </a:gridCol>
                <a:gridCol w="1784906">
                  <a:extLst>
                    <a:ext uri="{9D8B030D-6E8A-4147-A177-3AD203B41FA5}">
                      <a16:colId xmlns:a16="http://schemas.microsoft.com/office/drawing/2014/main" val="3035127954"/>
                    </a:ext>
                  </a:extLst>
                </a:gridCol>
              </a:tblGrid>
              <a:tr h="451493">
                <a:tc>
                  <a:txBody>
                    <a:bodyPr/>
                    <a:lstStyle/>
                    <a:p>
                      <a:pPr algn="ctr"/>
                      <a:r>
                        <a:rPr lang="zh-CN" altLang="en-US" sz="1800" dirty="0">
                          <a:latin typeface="微软雅黑" panose="020B0503020204020204" pitchFamily="34" charset="-122"/>
                          <a:ea typeface="微软雅黑" panose="020B0503020204020204" pitchFamily="34" charset="-122"/>
                        </a:rPr>
                        <a:t>因素</a:t>
                      </a:r>
                      <a:r>
                        <a:rPr lang="en-US" altLang="zh-CN" sz="1800" dirty="0" err="1">
                          <a:latin typeface="微软雅黑" panose="020B0503020204020204" pitchFamily="34" charset="-122"/>
                          <a:ea typeface="微软雅黑" panose="020B0503020204020204" pitchFamily="34" charset="-122"/>
                        </a:rPr>
                        <a:t>i</a:t>
                      </a:r>
                      <a:r>
                        <a:rPr lang="zh-CN" altLang="en-US" sz="1800" dirty="0">
                          <a:latin typeface="微软雅黑" panose="020B0503020204020204" pitchFamily="34" charset="-122"/>
                          <a:ea typeface="微软雅黑" panose="020B0503020204020204" pitchFamily="34" charset="-122"/>
                        </a:rPr>
                        <a:t>比因素</a:t>
                      </a:r>
                      <a:r>
                        <a:rPr lang="en-US" altLang="zh-CN" sz="1800" dirty="0">
                          <a:latin typeface="微软雅黑" panose="020B0503020204020204" pitchFamily="34" charset="-122"/>
                          <a:ea typeface="微软雅黑" panose="020B0503020204020204" pitchFamily="34" charset="-122"/>
                        </a:rPr>
                        <a:t>j</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a:latin typeface="微软雅黑" panose="020B0503020204020204" pitchFamily="34" charset="-122"/>
                          <a:ea typeface="微软雅黑" panose="020B0503020204020204" pitchFamily="34" charset="-122"/>
                        </a:rPr>
                        <a:t>量化值</a:t>
                      </a:r>
                    </a:p>
                  </a:txBody>
                  <a:tcPr/>
                </a:tc>
                <a:extLst>
                  <a:ext uri="{0D108BD9-81ED-4DB2-BD59-A6C34878D82A}">
                    <a16:rowId xmlns:a16="http://schemas.microsoft.com/office/drawing/2014/main" val="2091833734"/>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同等重要</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1</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60041477"/>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稍微重要</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3</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25048995"/>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较强重要</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5</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82413822"/>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强烈重要</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7</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28154035"/>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极端重要</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9</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78231759"/>
                  </a:ext>
                </a:extLst>
              </a:tr>
              <a:tr h="451493">
                <a:tc>
                  <a:txBody>
                    <a:bodyPr/>
                    <a:lstStyle/>
                    <a:p>
                      <a:pPr algn="ctr"/>
                      <a:r>
                        <a:rPr lang="zh-CN" altLang="en-US" sz="1800" dirty="0">
                          <a:latin typeface="微软雅黑" panose="020B0503020204020204" pitchFamily="34" charset="-122"/>
                          <a:ea typeface="微软雅黑" panose="020B0503020204020204" pitchFamily="34" charset="-122"/>
                        </a:rPr>
                        <a:t>相邻判断中间值</a:t>
                      </a:r>
                    </a:p>
                  </a:txBody>
                  <a:tcPr/>
                </a:tc>
                <a:tc>
                  <a:txBody>
                    <a:bodyPr/>
                    <a:lstStyle/>
                    <a:p>
                      <a:pPr algn="ct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8</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50072699"/>
                  </a:ext>
                </a:extLst>
              </a:tr>
            </a:tbl>
          </a:graphicData>
        </a:graphic>
      </p:graphicFrame>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0C3C870C-4D85-4952-AA17-6D323C886F5A}"/>
                  </a:ext>
                </a:extLst>
              </p:cNvPr>
              <p:cNvSpPr/>
              <p:nvPr/>
            </p:nvSpPr>
            <p:spPr>
              <a:xfrm>
                <a:off x="6788684" y="2627794"/>
                <a:ext cx="4211717" cy="334085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ctrlPr>
                            <a:rPr lang="zh-CN" altLang="en-US" sz="2400">
                              <a:latin typeface="Cambria Math" panose="02040503050406030204" pitchFamily="18" charset="0"/>
                            </a:rPr>
                          </m:ctrlPr>
                        </m:dPr>
                        <m:e>
                          <m:m>
                            <m:mPr>
                              <m:plcHide m:val="on"/>
                              <m:mcs>
                                <m:mc>
                                  <m:mcPr>
                                    <m:count m:val="5"/>
                                    <m:mcJc m:val="center"/>
                                  </m:mcPr>
                                </m:mc>
                              </m:mcs>
                              <m:ctrlPr>
                                <a:rPr lang="zh-CN" altLang="en-US" sz="2400">
                                  <a:latin typeface="Cambria Math" panose="02040503050406030204" pitchFamily="18" charset="0"/>
                                </a:rPr>
                              </m:ctrlPr>
                            </m:mPr>
                            <m:mr>
                              <m:e>
                                <m:r>
                                  <m:rPr>
                                    <m:nor/>
                                  </m:rPr>
                                  <a:rPr lang="zh-CN" altLang="en-US" sz="2400" i="0">
                                    <a:latin typeface="Times New Roman" panose="02020603050405020304" pitchFamily="18" charset="0"/>
                                    <a:cs typeface="Times New Roman" panose="02020603050405020304" pitchFamily="18" charset="0"/>
                                  </a:rPr>
                                  <m:t>1</m:t>
                                </m:r>
                              </m:e>
                              <m:e>
                                <m:r>
                                  <m:rPr>
                                    <m:nor/>
                                  </m:rPr>
                                  <a:rPr lang="zh-CN" altLang="en-US" sz="2400" i="0">
                                    <a:latin typeface="Times New Roman" panose="02020603050405020304" pitchFamily="18" charset="0"/>
                                    <a:cs typeface="Times New Roman" panose="02020603050405020304" pitchFamily="18" charset="0"/>
                                  </a:rPr>
                                  <m:t>2</m:t>
                                </m:r>
                              </m:e>
                              <m:e>
                                <m:r>
                                  <m:rPr>
                                    <m:nor/>
                                  </m:rPr>
                                  <a:rPr lang="zh-CN" altLang="en-US" sz="2400" i="0">
                                    <a:latin typeface="Times New Roman" panose="02020603050405020304" pitchFamily="18" charset="0"/>
                                    <a:cs typeface="Times New Roman" panose="02020603050405020304" pitchFamily="18" charset="0"/>
                                  </a:rPr>
                                  <m:t>7</m:t>
                                </m:r>
                              </m:e>
                              <m:e>
                                <m:r>
                                  <m:rPr>
                                    <m:nor/>
                                  </m:rPr>
                                  <a:rPr lang="zh-CN" altLang="en-US" sz="2400" i="0">
                                    <a:latin typeface="Times New Roman" panose="02020603050405020304" pitchFamily="18" charset="0"/>
                                    <a:cs typeface="Times New Roman" panose="02020603050405020304" pitchFamily="18" charset="0"/>
                                  </a:rPr>
                                  <m:t>5</m:t>
                                </m:r>
                              </m:e>
                              <m:e>
                                <m:r>
                                  <m:rPr>
                                    <m:nor/>
                                  </m:rPr>
                                  <a:rPr lang="zh-CN" altLang="en-US" sz="2400" i="0">
                                    <a:latin typeface="Times New Roman" panose="02020603050405020304" pitchFamily="18" charset="0"/>
                                    <a:cs typeface="Times New Roman" panose="02020603050405020304" pitchFamily="18" charset="0"/>
                                  </a:rPr>
                                  <m:t>5</m:t>
                                </m:r>
                              </m:e>
                            </m:mr>
                            <m:mr>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2</m:t>
                                    </m:r>
                                  </m:den>
                                </m:f>
                              </m:e>
                              <m:e>
                                <m:r>
                                  <m:rPr>
                                    <m:nor/>
                                  </m:rPr>
                                  <a:rPr lang="zh-CN" altLang="en-US" sz="2400" i="0">
                                    <a:latin typeface="Times New Roman" panose="02020603050405020304" pitchFamily="18" charset="0"/>
                                    <a:cs typeface="Times New Roman" panose="02020603050405020304" pitchFamily="18" charset="0"/>
                                  </a:rPr>
                                  <m:t>1</m:t>
                                </m:r>
                              </m:e>
                              <m:e>
                                <m:r>
                                  <m:rPr>
                                    <m:nor/>
                                  </m:rPr>
                                  <a:rPr lang="zh-CN" altLang="en-US" sz="2400" i="0">
                                    <a:latin typeface="Times New Roman" panose="02020603050405020304" pitchFamily="18" charset="0"/>
                                    <a:cs typeface="Times New Roman" panose="02020603050405020304" pitchFamily="18" charset="0"/>
                                  </a:rPr>
                                  <m:t>4</m:t>
                                </m:r>
                              </m:e>
                              <m:e>
                                <m:r>
                                  <m:rPr>
                                    <m:nor/>
                                  </m:rPr>
                                  <a:rPr lang="zh-CN" altLang="en-US" sz="2400" i="0">
                                    <a:latin typeface="Times New Roman" panose="02020603050405020304" pitchFamily="18" charset="0"/>
                                    <a:cs typeface="Times New Roman" panose="02020603050405020304" pitchFamily="18" charset="0"/>
                                  </a:rPr>
                                  <m:t>3</m:t>
                                </m:r>
                              </m:e>
                              <m:e>
                                <m:r>
                                  <m:rPr>
                                    <m:nor/>
                                  </m:rPr>
                                  <a:rPr lang="zh-CN" altLang="en-US" sz="2400" i="0">
                                    <a:latin typeface="Times New Roman" panose="02020603050405020304" pitchFamily="18" charset="0"/>
                                    <a:cs typeface="Times New Roman" panose="02020603050405020304" pitchFamily="18" charset="0"/>
                                  </a:rPr>
                                  <m:t>3</m:t>
                                </m:r>
                              </m:e>
                            </m:mr>
                            <m:mr>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7</m:t>
                                    </m:r>
                                  </m:den>
                                </m:f>
                              </m:e>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4</m:t>
                                    </m:r>
                                  </m:den>
                                </m:f>
                              </m:e>
                              <m:e>
                                <m:r>
                                  <m:rPr>
                                    <m:nor/>
                                  </m:rPr>
                                  <a:rPr lang="zh-CN" altLang="en-US" sz="2400" i="0">
                                    <a:latin typeface="Times New Roman" panose="02020603050405020304" pitchFamily="18" charset="0"/>
                                    <a:cs typeface="Times New Roman" panose="02020603050405020304" pitchFamily="18" charset="0"/>
                                  </a:rPr>
                                  <m:t>1</m:t>
                                </m:r>
                              </m:e>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2</m:t>
                                    </m:r>
                                  </m:den>
                                </m:f>
                              </m:e>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3</m:t>
                                    </m:r>
                                  </m:den>
                                </m:f>
                              </m:e>
                            </m:mr>
                            <m:mr>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5</m:t>
                                    </m:r>
                                  </m:den>
                                </m:f>
                              </m:e>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3</m:t>
                                    </m:r>
                                  </m:den>
                                </m:f>
                              </m:e>
                              <m:e>
                                <m:r>
                                  <m:rPr>
                                    <m:nor/>
                                  </m:rPr>
                                  <a:rPr lang="zh-CN" altLang="en-US" sz="2400" i="0">
                                    <a:latin typeface="Times New Roman" panose="02020603050405020304" pitchFamily="18" charset="0"/>
                                    <a:cs typeface="Times New Roman" panose="02020603050405020304" pitchFamily="18" charset="0"/>
                                  </a:rPr>
                                  <m:t>2</m:t>
                                </m:r>
                              </m:e>
                              <m:e>
                                <m:r>
                                  <m:rPr>
                                    <m:nor/>
                                  </m:rPr>
                                  <a:rPr lang="zh-CN" altLang="en-US" sz="2400" i="0">
                                    <a:latin typeface="Times New Roman" panose="02020603050405020304" pitchFamily="18" charset="0"/>
                                    <a:cs typeface="Times New Roman" panose="02020603050405020304" pitchFamily="18" charset="0"/>
                                  </a:rPr>
                                  <m:t>1</m:t>
                                </m:r>
                              </m:e>
                              <m:e>
                                <m:r>
                                  <m:rPr>
                                    <m:nor/>
                                  </m:rPr>
                                  <a:rPr lang="zh-CN" altLang="en-US" sz="2400" i="0">
                                    <a:latin typeface="Times New Roman" panose="02020603050405020304" pitchFamily="18" charset="0"/>
                                    <a:cs typeface="Times New Roman" panose="02020603050405020304" pitchFamily="18" charset="0"/>
                                  </a:rPr>
                                  <m:t>1</m:t>
                                </m:r>
                              </m:e>
                            </m:mr>
                            <m:mr>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5</m:t>
                                    </m:r>
                                  </m:den>
                                </m:f>
                              </m:e>
                              <m:e>
                                <m:f>
                                  <m:fPr>
                                    <m:ctrlPr>
                                      <a:rPr lang="zh-CN" altLang="en-US" sz="2400" i="1">
                                        <a:latin typeface="Cambria Math" panose="02040503050406030204" pitchFamily="18" charset="0"/>
                                      </a:rPr>
                                    </m:ctrlPr>
                                  </m:fPr>
                                  <m:num>
                                    <m:r>
                                      <m:rPr>
                                        <m:nor/>
                                      </m:rPr>
                                      <a:rPr lang="zh-CN" altLang="en-US" sz="2400" i="0">
                                        <a:latin typeface="Times New Roman" panose="02020603050405020304" pitchFamily="18" charset="0"/>
                                        <a:cs typeface="Times New Roman" panose="02020603050405020304" pitchFamily="18" charset="0"/>
                                      </a:rPr>
                                      <m:t>1</m:t>
                                    </m:r>
                                  </m:num>
                                  <m:den>
                                    <m:r>
                                      <m:rPr>
                                        <m:nor/>
                                      </m:rPr>
                                      <a:rPr lang="zh-CN" altLang="en-US" sz="2400" i="0">
                                        <a:latin typeface="Times New Roman" panose="02020603050405020304" pitchFamily="18" charset="0"/>
                                        <a:cs typeface="Times New Roman" panose="02020603050405020304" pitchFamily="18" charset="0"/>
                                      </a:rPr>
                                      <m:t>3</m:t>
                                    </m:r>
                                  </m:den>
                                </m:f>
                              </m:e>
                              <m:e>
                                <m:r>
                                  <m:rPr>
                                    <m:nor/>
                                  </m:rPr>
                                  <a:rPr lang="zh-CN" altLang="en-US" sz="2400" i="0">
                                    <a:latin typeface="Times New Roman" panose="02020603050405020304" pitchFamily="18" charset="0"/>
                                    <a:cs typeface="Times New Roman" panose="02020603050405020304" pitchFamily="18" charset="0"/>
                                  </a:rPr>
                                  <m:t>3</m:t>
                                </m:r>
                              </m:e>
                              <m:e>
                                <m:r>
                                  <m:rPr>
                                    <m:nor/>
                                  </m:rPr>
                                  <a:rPr lang="zh-CN" altLang="en-US" sz="2400" i="0">
                                    <a:latin typeface="Times New Roman" panose="02020603050405020304" pitchFamily="18" charset="0"/>
                                    <a:cs typeface="Times New Roman" panose="02020603050405020304" pitchFamily="18" charset="0"/>
                                  </a:rPr>
                                  <m:t>1</m:t>
                                </m:r>
                              </m:e>
                              <m:e>
                                <m:r>
                                  <m:rPr>
                                    <m:nor/>
                                  </m:rPr>
                                  <a:rPr lang="zh-CN" altLang="en-US" sz="2400" i="0">
                                    <a:latin typeface="Times New Roman" panose="02020603050405020304" pitchFamily="18" charset="0"/>
                                    <a:cs typeface="Times New Roman" panose="02020603050405020304" pitchFamily="18" charset="0"/>
                                  </a:rPr>
                                  <m:t>1</m:t>
                                </m:r>
                              </m:e>
                            </m:mr>
                          </m:m>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6" name="矩形 5">
                <a:extLst>
                  <a:ext uri="{FF2B5EF4-FFF2-40B4-BE49-F238E27FC236}">
                    <a16:creationId xmlns:a16="http://schemas.microsoft.com/office/drawing/2014/main" id="{0C3C870C-4D85-4952-AA17-6D323C886F5A}"/>
                  </a:ext>
                </a:extLst>
              </p:cNvPr>
              <p:cNvSpPr>
                <a:spLocks noRot="1" noChangeAspect="1" noMove="1" noResize="1" noEditPoints="1" noAdjustHandles="1" noChangeArrowheads="1" noChangeShapeType="1" noTextEdit="1"/>
              </p:cNvSpPr>
              <p:nvPr/>
            </p:nvSpPr>
            <p:spPr>
              <a:xfrm>
                <a:off x="6788684" y="2627794"/>
                <a:ext cx="4211717" cy="3340851"/>
              </a:xfrm>
              <a:prstGeom prst="rect">
                <a:avLst/>
              </a:prstGeom>
              <a:blipFill>
                <a:blip r:embed="rId3"/>
                <a:stretch>
                  <a:fillRect/>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72175721-7A89-4AD6-ADFC-FB63476229A0}"/>
              </a:ext>
            </a:extLst>
          </p:cNvPr>
          <p:cNvSpPr/>
          <p:nvPr/>
        </p:nvSpPr>
        <p:spPr>
          <a:xfrm>
            <a:off x="6202758" y="4028132"/>
            <a:ext cx="911443"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254627C-05A4-4D4A-86BC-1B80FC4D77C4}"/>
              </a:ext>
            </a:extLst>
          </p:cNvPr>
          <p:cNvSpPr txBox="1"/>
          <p:nvPr/>
        </p:nvSpPr>
        <p:spPr>
          <a:xfrm>
            <a:off x="5260715" y="2148887"/>
            <a:ext cx="3569812" cy="73866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构造成对比较矩阵</a:t>
            </a:r>
          </a:p>
          <a:p>
            <a:endParaRPr lang="zh-CN" altLang="en-US" dirty="0"/>
          </a:p>
        </p:txBody>
      </p:sp>
    </p:spTree>
    <p:extLst>
      <p:ext uri="{BB962C8B-B14F-4D97-AF65-F5344CB8AC3E}">
        <p14:creationId xmlns:p14="http://schemas.microsoft.com/office/powerpoint/2010/main" val="931597844"/>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F818D8-48A1-4CC5-BE19-062A544386C4}"/>
              </a:ext>
            </a:extLst>
          </p:cNvPr>
          <p:cNvSpPr txBox="1"/>
          <p:nvPr/>
        </p:nvSpPr>
        <p:spPr>
          <a:xfrm>
            <a:off x="814284" y="2794870"/>
            <a:ext cx="6698335"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对数据样本进行标准化处理。</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计算样本的相关矩阵</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求相关矩阵</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的特征根和特征向量。</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根据系统要求的累积贡献率确定主因子的个数</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计算因子载荷矩阵</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确定因子模型。</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889F4C6D-6A3B-42F8-840B-E6333150FF90}"/>
                  </a:ext>
                </a:extLst>
              </p:cNvPr>
              <p:cNvSpPr/>
              <p:nvPr/>
            </p:nvSpPr>
            <p:spPr>
              <a:xfrm>
                <a:off x="5741013" y="2098945"/>
                <a:ext cx="5846249" cy="1862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0">
                          <a:latin typeface="Times New Roman" panose="02020603050405020304" pitchFamily="18" charset="0"/>
                          <a:cs typeface="Times New Roman" panose="02020603050405020304" pitchFamily="18" charset="0"/>
                        </a:rPr>
                        <m:t>R</m:t>
                      </m:r>
                      <m:r>
                        <m:rPr>
                          <m:nor/>
                        </m:rPr>
                        <a:rPr lang="zh-CN" altLang="en-US" sz="2800" i="0">
                          <a:latin typeface="Times New Roman" panose="02020603050405020304" pitchFamily="18" charset="0"/>
                          <a:cs typeface="Times New Roman" panose="02020603050405020304" pitchFamily="18" charset="0"/>
                        </a:rPr>
                        <m:t>=</m:t>
                      </m:r>
                      <m:r>
                        <m:rPr>
                          <m:nor/>
                        </m:rPr>
                        <a:rPr lang="zh-CN" altLang="en-US" sz="2800" i="0">
                          <a:latin typeface="Times New Roman" panose="02020603050405020304" pitchFamily="18" charset="0"/>
                          <a:cs typeface="Times New Roman" panose="02020603050405020304" pitchFamily="18" charset="0"/>
                        </a:rPr>
                        <m:t>U</m:t>
                      </m:r>
                      <m:d>
                        <m:dPr>
                          <m:begChr m:val="["/>
                          <m:endChr m:val="]"/>
                          <m:ctrlPr>
                            <a:rPr lang="zh-CN" altLang="en-US" sz="2800" i="1">
                              <a:latin typeface="Cambria Math" panose="02040503050406030204" pitchFamily="18" charset="0"/>
                            </a:rPr>
                          </m:ctrlPr>
                        </m:dPr>
                        <m:e>
                          <m:m>
                            <m:mPr>
                              <m:plcHide m:val="on"/>
                              <m:mcs>
                                <m:mc>
                                  <m:mcPr>
                                    <m:count m:val="4"/>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r>
                                      <m:rPr>
                                        <m:nor/>
                                      </m:rPr>
                                      <a:rPr lang="zh-CN" altLang="en-US" sz="2800" i="0">
                                        <a:latin typeface="Times New Roman" panose="02020603050405020304" pitchFamily="18" charset="0"/>
                                        <a:cs typeface="Times New Roman" panose="02020603050405020304" pitchFamily="18" charset="0"/>
                                      </a:rPr>
                                      <m:t>λ</m:t>
                                    </m:r>
                                  </m:e>
                                  <m:sub>
                                    <m:r>
                                      <m:rPr>
                                        <m:nor/>
                                      </m:rPr>
                                      <a:rPr lang="zh-CN" altLang="en-US" sz="2800" i="1">
                                        <a:latin typeface="Times New Roman" panose="02020603050405020304" pitchFamily="18" charset="0"/>
                                        <a:ea typeface="等线" panose="02010600030101010101" pitchFamily="2" charset="-122"/>
                                        <a:cs typeface="Times New Roman" panose="02020603050405020304" pitchFamily="18" charset="0"/>
                                      </a:rPr>
                                      <m:t>1</m:t>
                                    </m:r>
                                  </m:sub>
                                </m:sSub>
                              </m:e>
                              <m:e/>
                              <m:e/>
                              <m:e/>
                            </m:mr>
                            <m:mr>
                              <m:e/>
                              <m:e>
                                <m:sSub>
                                  <m:sSubPr>
                                    <m:ctrlPr>
                                      <a:rPr lang="zh-CN" altLang="en-US" sz="2800" i="1">
                                        <a:latin typeface="Cambria Math" panose="02040503050406030204" pitchFamily="18" charset="0"/>
                                      </a:rPr>
                                    </m:ctrlPr>
                                  </m:sSubPr>
                                  <m:e>
                                    <m:r>
                                      <m:rPr>
                                        <m:nor/>
                                      </m:rPr>
                                      <a:rPr lang="zh-CN" altLang="en-US" sz="2800" i="0">
                                        <a:latin typeface="Times New Roman" panose="02020603050405020304" pitchFamily="18" charset="0"/>
                                        <a:cs typeface="Times New Roman" panose="02020603050405020304" pitchFamily="18" charset="0"/>
                                      </a:rPr>
                                      <m:t>λ</m:t>
                                    </m:r>
                                  </m:e>
                                  <m:sub>
                                    <m:r>
                                      <m:rPr>
                                        <m:nor/>
                                      </m:rPr>
                                      <a:rPr lang="en-US" altLang="zh-CN" sz="2800" i="0" smtClean="0">
                                        <a:latin typeface="Times New Roman" panose="02020603050405020304" pitchFamily="18" charset="0"/>
                                        <a:cs typeface="Times New Roman" panose="02020603050405020304" pitchFamily="18" charset="0"/>
                                      </a:rPr>
                                      <m:t>2</m:t>
                                    </m:r>
                                  </m:sub>
                                </m:sSub>
                              </m:e>
                              <m:e/>
                              <m:e/>
                            </m:mr>
                            <m:mr>
                              <m:e/>
                              <m:e/>
                              <m:e>
                                <m:r>
                                  <m:rPr>
                                    <m:nor/>
                                  </m:rPr>
                                  <a:rPr lang="zh-CN" altLang="en-US" sz="2800" i="0">
                                    <a:latin typeface="Times New Roman" panose="02020603050405020304" pitchFamily="18" charset="0"/>
                                    <a:cs typeface="Times New Roman" panose="02020603050405020304" pitchFamily="18" charset="0"/>
                                  </a:rPr>
                                  <m:t>⋯</m:t>
                                </m:r>
                              </m:e>
                              <m:e/>
                            </m:mr>
                            <m:mr>
                              <m:e/>
                              <m:e/>
                              <m:e/>
                              <m:e>
                                <m:sSub>
                                  <m:sSubPr>
                                    <m:ctrlPr>
                                      <a:rPr lang="zh-CN" altLang="en-US" sz="2800" i="1">
                                        <a:latin typeface="Cambria Math" panose="02040503050406030204" pitchFamily="18" charset="0"/>
                                      </a:rPr>
                                    </m:ctrlPr>
                                  </m:sSubPr>
                                  <m:e>
                                    <m:r>
                                      <m:rPr>
                                        <m:nor/>
                                      </m:rPr>
                                      <a:rPr lang="zh-CN" altLang="en-US" sz="2800" i="0">
                                        <a:latin typeface="Times New Roman" panose="02020603050405020304" pitchFamily="18" charset="0"/>
                                        <a:cs typeface="Times New Roman" panose="02020603050405020304" pitchFamily="18" charset="0"/>
                                      </a:rPr>
                                      <m:t>λ</m:t>
                                    </m:r>
                                  </m:e>
                                  <m:sub>
                                    <m:r>
                                      <m:rPr>
                                        <m:nor/>
                                      </m:rPr>
                                      <a:rPr lang="zh-CN" altLang="en-US" sz="2800" i="1">
                                        <a:latin typeface="Times New Roman" panose="02020603050405020304" pitchFamily="18" charset="0"/>
                                        <a:ea typeface="等线" panose="02010600030101010101" pitchFamily="2" charset="-122"/>
                                        <a:cs typeface="Times New Roman" panose="02020603050405020304" pitchFamily="18" charset="0"/>
                                      </a:rPr>
                                      <m:t>p</m:t>
                                    </m:r>
                                  </m:sub>
                                </m:sSub>
                              </m:e>
                            </m:mr>
                          </m:m>
                        </m:e>
                      </m:d>
                      <m:sSup>
                        <m:sSupPr>
                          <m:ctrlPr>
                            <a:rPr lang="zh-CN" altLang="en-US" sz="2800" i="1">
                              <a:latin typeface="Cambria Math" panose="02040503050406030204" pitchFamily="18" charset="0"/>
                            </a:rPr>
                          </m:ctrlPr>
                        </m:sSupPr>
                        <m:e>
                          <m:r>
                            <m:rPr>
                              <m:nor/>
                            </m:rPr>
                            <a:rPr lang="zh-CN" altLang="en-US" sz="2800" i="0">
                              <a:latin typeface="Times New Roman" panose="02020603050405020304" pitchFamily="18" charset="0"/>
                              <a:cs typeface="Times New Roman" panose="02020603050405020304" pitchFamily="18" charset="0"/>
                            </a:rPr>
                            <m:t>U</m:t>
                          </m:r>
                        </m:e>
                        <m:sup>
                          <m:r>
                            <m:rPr>
                              <m:nor/>
                            </m:rPr>
                            <a:rPr lang="zh-CN" altLang="en-US" sz="2800" i="0">
                              <a:latin typeface="Times New Roman" panose="02020603050405020304" pitchFamily="18" charset="0"/>
                              <a:cs typeface="Times New Roman" panose="02020603050405020304" pitchFamily="18" charset="0"/>
                            </a:rPr>
                            <m:t>T</m:t>
                          </m:r>
                        </m:sup>
                      </m:sSup>
                      <m:r>
                        <m:rPr>
                          <m:nor/>
                        </m:rPr>
                        <a:rPr lang="zh-CN" altLang="en-US" sz="2800" i="0">
                          <a:latin typeface="Times New Roman" panose="02020603050405020304" pitchFamily="18" charset="0"/>
                          <a:cs typeface="Times New Roman" panose="02020603050405020304" pitchFamily="18" charset="0"/>
                        </a:rPr>
                        <m:t>=</m:t>
                      </m:r>
                      <m:r>
                        <m:rPr>
                          <m:nor/>
                        </m:rPr>
                        <a:rPr lang="zh-CN" altLang="en-US" sz="2800" i="0">
                          <a:latin typeface="Times New Roman" panose="02020603050405020304" pitchFamily="18" charset="0"/>
                          <a:cs typeface="Times New Roman" panose="02020603050405020304" pitchFamily="18" charset="0"/>
                        </a:rPr>
                        <m:t>A</m:t>
                      </m:r>
                      <m:sSup>
                        <m:sSupPr>
                          <m:ctrlPr>
                            <a:rPr lang="zh-CN" altLang="en-US" sz="2800" i="1">
                              <a:latin typeface="Cambria Math" panose="02040503050406030204" pitchFamily="18" charset="0"/>
                            </a:rPr>
                          </m:ctrlPr>
                        </m:sSupPr>
                        <m:e>
                          <m:r>
                            <m:rPr>
                              <m:nor/>
                            </m:rPr>
                            <a:rPr lang="zh-CN" altLang="en-US" sz="2800" i="0">
                              <a:latin typeface="Times New Roman" panose="02020603050405020304" pitchFamily="18" charset="0"/>
                              <a:cs typeface="Times New Roman" panose="02020603050405020304" pitchFamily="18" charset="0"/>
                            </a:rPr>
                            <m:t>A</m:t>
                          </m:r>
                        </m:e>
                        <m:sup>
                          <m:r>
                            <m:rPr>
                              <m:nor/>
                            </m:rPr>
                            <a:rPr lang="zh-CN" altLang="en-US" sz="2800" i="0">
                              <a:latin typeface="Times New Roman" panose="02020603050405020304" pitchFamily="18" charset="0"/>
                              <a:cs typeface="Times New Roman" panose="02020603050405020304" pitchFamily="18" charset="0"/>
                            </a:rPr>
                            <m:t>T</m:t>
                          </m:r>
                        </m:sup>
                      </m:sSup>
                    </m:oMath>
                  </m:oMathPara>
                </a14:m>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mc:Choice>
        <mc:Fallback>
          <p:sp>
            <p:nvSpPr>
              <p:cNvPr id="3" name="矩形 2">
                <a:extLst>
                  <a:ext uri="{FF2B5EF4-FFF2-40B4-BE49-F238E27FC236}">
                    <a16:creationId xmlns:a16="http://schemas.microsoft.com/office/drawing/2014/main" id="{889F4C6D-6A3B-42F8-840B-E6333150FF90}"/>
                  </a:ext>
                </a:extLst>
              </p:cNvPr>
              <p:cNvSpPr>
                <a:spLocks noRot="1" noChangeAspect="1" noMove="1" noResize="1" noEditPoints="1" noAdjustHandles="1" noChangeArrowheads="1" noChangeShapeType="1" noTextEdit="1"/>
              </p:cNvSpPr>
              <p:nvPr/>
            </p:nvSpPr>
            <p:spPr>
              <a:xfrm>
                <a:off x="5741013" y="2098945"/>
                <a:ext cx="5846249" cy="1862498"/>
              </a:xfrm>
              <a:prstGeom prst="rect">
                <a:avLst/>
              </a:prstGeom>
              <a:blipFill>
                <a:blip r:embed="rId4"/>
                <a:stretch>
                  <a:fillRect/>
                </a:stretch>
              </a:blipFill>
            </p:spPr>
            <p:txBody>
              <a:bodyPr/>
              <a:lstStyle/>
              <a:p>
                <a:r>
                  <a:rPr lang="zh-CN" altLang="en-US">
                    <a:noFill/>
                  </a:rPr>
                  <a:t> </a:t>
                </a:r>
              </a:p>
            </p:txBody>
          </p:sp>
        </mc:Fallback>
      </mc:AlternateContent>
      <p:sp>
        <p:nvSpPr>
          <p:cNvPr id="21" name="文本框 20"/>
          <p:cNvSpPr txBox="1"/>
          <p:nvPr/>
        </p:nvSpPr>
        <p:spPr>
          <a:xfrm>
            <a:off x="1022066" y="1086862"/>
            <a:ext cx="3832568"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
        <p:nvSpPr>
          <p:cNvPr id="2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文本框 9"/>
          <p:cNvSpPr txBox="1"/>
          <p:nvPr/>
        </p:nvSpPr>
        <p:spPr>
          <a:xfrm>
            <a:off x="4935049" y="239749"/>
            <a:ext cx="198002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spc="300" dirty="0">
                <a:solidFill>
                  <a:schemeClr val="tx1">
                    <a:lumMod val="85000"/>
                    <a:lumOff val="15000"/>
                  </a:schemeClr>
                </a:solidFill>
              </a:rPr>
              <a:t>评价指标</a:t>
            </a:r>
          </a:p>
        </p:txBody>
      </p:sp>
      <p:grpSp>
        <p:nvGrpSpPr>
          <p:cNvPr id="24" name="组合 23"/>
          <p:cNvGrpSpPr/>
          <p:nvPr/>
        </p:nvGrpSpPr>
        <p:grpSpPr>
          <a:xfrm>
            <a:off x="734991" y="452040"/>
            <a:ext cx="4023360" cy="137160"/>
            <a:chOff x="1005840" y="678180"/>
            <a:chExt cx="4023360" cy="137160"/>
          </a:xfrm>
        </p:grpSpPr>
        <p:cxnSp>
          <p:nvCxnSpPr>
            <p:cNvPr id="25" name="直接连接符 24"/>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7" name="组合 26"/>
          <p:cNvGrpSpPr/>
          <p:nvPr/>
        </p:nvGrpSpPr>
        <p:grpSpPr>
          <a:xfrm flipH="1">
            <a:off x="6977041" y="452040"/>
            <a:ext cx="4023360" cy="137160"/>
            <a:chOff x="1005840" y="678180"/>
            <a:chExt cx="4023360" cy="137160"/>
          </a:xfrm>
        </p:grpSpPr>
        <p:cxnSp>
          <p:nvCxnSpPr>
            <p:cNvPr id="28" name="直接连接符 2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 name="矩形 29">
            <a:extLst>
              <a:ext uri="{FF2B5EF4-FFF2-40B4-BE49-F238E27FC236}">
                <a16:creationId xmlns:a16="http://schemas.microsoft.com/office/drawing/2014/main" id="{63EB019D-EE31-4EAD-8ED1-88FE044DA74A}"/>
              </a:ext>
            </a:extLst>
          </p:cNvPr>
          <p:cNvSpPr/>
          <p:nvPr/>
        </p:nvSpPr>
        <p:spPr>
          <a:xfrm>
            <a:off x="967740" y="1844984"/>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因子分析法</a:t>
            </a:r>
          </a:p>
        </p:txBody>
      </p:sp>
      <p:sp>
        <p:nvSpPr>
          <p:cNvPr id="9" name="Rectangle 4">
            <a:extLst>
              <a:ext uri="{FF2B5EF4-FFF2-40B4-BE49-F238E27FC236}">
                <a16:creationId xmlns:a16="http://schemas.microsoft.com/office/drawing/2014/main" id="{06547251-3A78-4E3D-93CD-2CEC8AC56F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0B95F94A-2A85-47E6-A21A-08BB978A26AB}"/>
              </a:ext>
            </a:extLst>
          </p:cNvPr>
          <p:cNvGraphicFramePr>
            <a:graphicFrameLocks noChangeAspect="1"/>
          </p:cNvGraphicFramePr>
          <p:nvPr>
            <p:extLst>
              <p:ext uri="{D42A27DB-BD31-4B8C-83A1-F6EECF244321}">
                <p14:modId xmlns:p14="http://schemas.microsoft.com/office/powerpoint/2010/main" val="2126645838"/>
              </p:ext>
            </p:extLst>
          </p:nvPr>
        </p:nvGraphicFramePr>
        <p:xfrm>
          <a:off x="8664137" y="4265955"/>
          <a:ext cx="2521034" cy="465843"/>
        </p:xfrm>
        <a:graphic>
          <a:graphicData uri="http://schemas.openxmlformats.org/presentationml/2006/ole">
            <mc:AlternateContent xmlns:mc="http://schemas.openxmlformats.org/markup-compatibility/2006">
              <mc:Choice xmlns:v="urn:schemas-microsoft-com:vml" Requires="v">
                <p:oleObj spid="_x0000_s1031" name="Equation" r:id="rId5" imgW="1167893" imgH="215806" progId="Equation.DSMT4">
                  <p:embed/>
                </p:oleObj>
              </mc:Choice>
              <mc:Fallback>
                <p:oleObj name="Equation" r:id="rId5" imgW="1167893" imgH="21580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137" y="4265955"/>
                        <a:ext cx="2521034" cy="465843"/>
                      </a:xfrm>
                      <a:prstGeom prst="rect">
                        <a:avLst/>
                      </a:prstGeom>
                      <a:noFill/>
                    </p:spPr>
                  </p:pic>
                </p:oleObj>
              </mc:Fallback>
            </mc:AlternateContent>
          </a:graphicData>
        </a:graphic>
      </p:graphicFrame>
    </p:spTree>
    <p:extLst>
      <p:ext uri="{BB962C8B-B14F-4D97-AF65-F5344CB8AC3E}">
        <p14:creationId xmlns:p14="http://schemas.microsoft.com/office/powerpoint/2010/main" val="1903734164"/>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22066" y="1086862"/>
            <a:ext cx="3832568"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评价指标权重量化方法</a:t>
            </a:r>
          </a:p>
        </p:txBody>
      </p:sp>
      <p:sp>
        <p:nvSpPr>
          <p:cNvPr id="22" name="Freeform 20"/>
          <p:cNvSpPr>
            <a:spLocks noEditPoints="1"/>
          </p:cNvSpPr>
          <p:nvPr/>
        </p:nvSpPr>
        <p:spPr bwMode="auto">
          <a:xfrm>
            <a:off x="447917" y="911970"/>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文本框 9"/>
          <p:cNvSpPr txBox="1"/>
          <p:nvPr/>
        </p:nvSpPr>
        <p:spPr>
          <a:xfrm>
            <a:off x="4935049" y="239749"/>
            <a:ext cx="198002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spc="300" dirty="0">
                <a:solidFill>
                  <a:schemeClr val="tx1">
                    <a:lumMod val="85000"/>
                    <a:lumOff val="15000"/>
                  </a:schemeClr>
                </a:solidFill>
              </a:rPr>
              <a:t>评价指标</a:t>
            </a:r>
          </a:p>
        </p:txBody>
      </p:sp>
      <p:grpSp>
        <p:nvGrpSpPr>
          <p:cNvPr id="24" name="组合 23"/>
          <p:cNvGrpSpPr/>
          <p:nvPr/>
        </p:nvGrpSpPr>
        <p:grpSpPr>
          <a:xfrm>
            <a:off x="734991" y="452040"/>
            <a:ext cx="4023360" cy="137160"/>
            <a:chOff x="1005840" y="678180"/>
            <a:chExt cx="4023360" cy="137160"/>
          </a:xfrm>
        </p:grpSpPr>
        <p:cxnSp>
          <p:nvCxnSpPr>
            <p:cNvPr id="25" name="直接连接符 24"/>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7" name="组合 26"/>
          <p:cNvGrpSpPr/>
          <p:nvPr/>
        </p:nvGrpSpPr>
        <p:grpSpPr>
          <a:xfrm flipH="1">
            <a:off x="6977041" y="452040"/>
            <a:ext cx="4023360" cy="137160"/>
            <a:chOff x="1005840" y="678180"/>
            <a:chExt cx="4023360" cy="137160"/>
          </a:xfrm>
        </p:grpSpPr>
        <p:cxnSp>
          <p:nvCxnSpPr>
            <p:cNvPr id="28" name="直接连接符 2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5" name="矩形 14">
            <a:extLst>
              <a:ext uri="{FF2B5EF4-FFF2-40B4-BE49-F238E27FC236}">
                <a16:creationId xmlns:a16="http://schemas.microsoft.com/office/drawing/2014/main" id="{70B8012E-AEC9-4B15-AF79-B2A47BC0E39F}"/>
              </a:ext>
            </a:extLst>
          </p:cNvPr>
          <p:cNvSpPr/>
          <p:nvPr/>
        </p:nvSpPr>
        <p:spPr>
          <a:xfrm>
            <a:off x="967740" y="1844984"/>
            <a:ext cx="121058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拓展比较</a:t>
            </a:r>
          </a:p>
        </p:txBody>
      </p:sp>
      <p:grpSp>
        <p:nvGrpSpPr>
          <p:cNvPr id="8" name="组合 7">
            <a:extLst>
              <a:ext uri="{FF2B5EF4-FFF2-40B4-BE49-F238E27FC236}">
                <a16:creationId xmlns:a16="http://schemas.microsoft.com/office/drawing/2014/main" id="{9CDC3DB2-989C-4B49-8527-F37ADCD40E11}"/>
              </a:ext>
            </a:extLst>
          </p:cNvPr>
          <p:cNvGrpSpPr/>
          <p:nvPr/>
        </p:nvGrpSpPr>
        <p:grpSpPr>
          <a:xfrm>
            <a:off x="3074973" y="2861137"/>
            <a:ext cx="6539544" cy="2550848"/>
            <a:chOff x="2178328" y="2941036"/>
            <a:chExt cx="6539544" cy="2550848"/>
          </a:xfrm>
        </p:grpSpPr>
        <p:grpSp>
          <p:nvGrpSpPr>
            <p:cNvPr id="6" name="组合 5">
              <a:extLst>
                <a:ext uri="{FF2B5EF4-FFF2-40B4-BE49-F238E27FC236}">
                  <a16:creationId xmlns:a16="http://schemas.microsoft.com/office/drawing/2014/main" id="{342744C5-DD68-4AB3-BB58-88E11FFBA9A2}"/>
                </a:ext>
              </a:extLst>
            </p:cNvPr>
            <p:cNvGrpSpPr/>
            <p:nvPr/>
          </p:nvGrpSpPr>
          <p:grpSpPr>
            <a:xfrm>
              <a:off x="2178328" y="3047260"/>
              <a:ext cx="1535997" cy="2338400"/>
              <a:chOff x="2178328" y="3047260"/>
              <a:chExt cx="1535997" cy="2338400"/>
            </a:xfrm>
          </p:grpSpPr>
          <p:sp>
            <p:nvSpPr>
              <p:cNvPr id="5" name="文本框 4">
                <a:extLst>
                  <a:ext uri="{FF2B5EF4-FFF2-40B4-BE49-F238E27FC236}">
                    <a16:creationId xmlns:a16="http://schemas.microsoft.com/office/drawing/2014/main" id="{041B9AB4-B56B-4D2A-AD40-31DCB44C6B80}"/>
                  </a:ext>
                </a:extLst>
              </p:cNvPr>
              <p:cNvSpPr txBox="1"/>
              <p:nvPr/>
            </p:nvSpPr>
            <p:spPr>
              <a:xfrm>
                <a:off x="2178330" y="3047260"/>
                <a:ext cx="153599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因子分析法</a:t>
                </a:r>
              </a:p>
            </p:txBody>
          </p:sp>
          <p:sp>
            <p:nvSpPr>
              <p:cNvPr id="17" name="文本框 16">
                <a:extLst>
                  <a:ext uri="{FF2B5EF4-FFF2-40B4-BE49-F238E27FC236}">
                    <a16:creationId xmlns:a16="http://schemas.microsoft.com/office/drawing/2014/main" id="{7651BFFC-2469-4E03-9A3B-922A30A288E5}"/>
                  </a:ext>
                </a:extLst>
              </p:cNvPr>
              <p:cNvSpPr txBox="1"/>
              <p:nvPr/>
            </p:nvSpPr>
            <p:spPr>
              <a:xfrm>
                <a:off x="2178329" y="4016405"/>
                <a:ext cx="153599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主成分分析</a:t>
                </a:r>
              </a:p>
            </p:txBody>
          </p:sp>
          <p:sp>
            <p:nvSpPr>
              <p:cNvPr id="18" name="文本框 17">
                <a:extLst>
                  <a:ext uri="{FF2B5EF4-FFF2-40B4-BE49-F238E27FC236}">
                    <a16:creationId xmlns:a16="http://schemas.microsoft.com/office/drawing/2014/main" id="{79C7B4C0-303B-4433-BD80-CC2C4660A6A1}"/>
                  </a:ext>
                </a:extLst>
              </p:cNvPr>
              <p:cNvSpPr txBox="1"/>
              <p:nvPr/>
            </p:nvSpPr>
            <p:spPr>
              <a:xfrm>
                <a:off x="2178328" y="4985550"/>
                <a:ext cx="153599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奇异值分解</a:t>
                </a:r>
              </a:p>
            </p:txBody>
          </p:sp>
        </p:grpSp>
        <p:sp>
          <p:nvSpPr>
            <p:cNvPr id="7" name="矩形 6">
              <a:extLst>
                <a:ext uri="{FF2B5EF4-FFF2-40B4-BE49-F238E27FC236}">
                  <a16:creationId xmlns:a16="http://schemas.microsoft.com/office/drawing/2014/main" id="{315F73FC-3C7A-4CCA-BBBA-7736BE4FC056}"/>
                </a:ext>
              </a:extLst>
            </p:cNvPr>
            <p:cNvSpPr/>
            <p:nvPr/>
          </p:nvSpPr>
          <p:spPr>
            <a:xfrm>
              <a:off x="4101484" y="2941036"/>
              <a:ext cx="4616388" cy="61255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用共同因子组合代表评价指标</a:t>
              </a:r>
            </a:p>
          </p:txBody>
        </p:sp>
        <p:sp>
          <p:nvSpPr>
            <p:cNvPr id="31" name="矩形 30">
              <a:extLst>
                <a:ext uri="{FF2B5EF4-FFF2-40B4-BE49-F238E27FC236}">
                  <a16:creationId xmlns:a16="http://schemas.microsoft.com/office/drawing/2014/main" id="{408D153F-ADBF-404C-AC76-7136BACB3A3D}"/>
                </a:ext>
              </a:extLst>
            </p:cNvPr>
            <p:cNvSpPr/>
            <p:nvPr/>
          </p:nvSpPr>
          <p:spPr>
            <a:xfrm>
              <a:off x="4101484" y="3910181"/>
              <a:ext cx="4616388" cy="61255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用评价指标组合产生新的变量</a:t>
              </a:r>
            </a:p>
          </p:txBody>
        </p:sp>
        <p:sp>
          <p:nvSpPr>
            <p:cNvPr id="32" name="矩形 31">
              <a:extLst>
                <a:ext uri="{FF2B5EF4-FFF2-40B4-BE49-F238E27FC236}">
                  <a16:creationId xmlns:a16="http://schemas.microsoft.com/office/drawing/2014/main" id="{F2FDED68-E45A-4FE2-97DB-9F2A3EBD50F5}"/>
                </a:ext>
              </a:extLst>
            </p:cNvPr>
            <p:cNvSpPr/>
            <p:nvPr/>
          </p:nvSpPr>
          <p:spPr>
            <a:xfrm>
              <a:off x="4101484" y="4879326"/>
              <a:ext cx="4616388" cy="61255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a:t>
              </a:r>
              <a:r>
                <a:rPr lang="zh-CN" altLang="en-US" dirty="0"/>
                <a:t>只与</a:t>
              </a:r>
              <a:r>
                <a:rPr lang="en-US" altLang="zh-CN" dirty="0"/>
                <a:t>SVD</a:t>
              </a:r>
              <a:r>
                <a:rPr lang="zh-CN" altLang="en-US" dirty="0"/>
                <a:t>的右奇异向量的压缩效果相同</a:t>
              </a:r>
            </a:p>
          </p:txBody>
        </p:sp>
      </p:grpSp>
    </p:spTree>
    <p:extLst>
      <p:ext uri="{BB962C8B-B14F-4D97-AF65-F5344CB8AC3E}">
        <p14:creationId xmlns:p14="http://schemas.microsoft.com/office/powerpoint/2010/main" val="1876313412"/>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2458" y="2755532"/>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131313" y="3192614"/>
            <a:ext cx="4038285" cy="92333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03</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改善措施</a:t>
            </a:r>
          </a:p>
        </p:txBody>
      </p:sp>
      <p:sp>
        <p:nvSpPr>
          <p:cNvPr id="4" name="文本框 3"/>
          <p:cNvSpPr txBox="1"/>
          <p:nvPr/>
        </p:nvSpPr>
        <p:spPr>
          <a:xfrm>
            <a:off x="2171832" y="2711585"/>
            <a:ext cx="4201791"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Improvement Measures</a:t>
            </a:r>
            <a:endParaRPr lang="zh-CN" altLang="en-US" sz="2800" b="1" dirty="0">
              <a:solidFill>
                <a:schemeClr val="tx1">
                  <a:lumMod val="85000"/>
                  <a:lumOff val="15000"/>
                </a:schemeClr>
              </a:solidFill>
            </a:endParaRPr>
          </a:p>
        </p:txBody>
      </p:sp>
      <p:grpSp>
        <p:nvGrpSpPr>
          <p:cNvPr id="5" name="组合 221"/>
          <p:cNvGrpSpPr/>
          <p:nvPr/>
        </p:nvGrpSpPr>
        <p:grpSpPr bwMode="auto">
          <a:xfrm>
            <a:off x="683142" y="3183739"/>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216715" y="3592724"/>
            <a:ext cx="347302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提高服务水平的方法</a:t>
            </a:r>
          </a:p>
        </p:txBody>
      </p:sp>
      <p:sp>
        <p:nvSpPr>
          <p:cNvPr id="14" name="Freeform 20"/>
          <p:cNvSpPr>
            <a:spLocks noEditPoints="1"/>
          </p:cNvSpPr>
          <p:nvPr/>
        </p:nvSpPr>
        <p:spPr bwMode="auto">
          <a:xfrm>
            <a:off x="6607217" y="3509363"/>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 name="文本框 10"/>
          <p:cNvSpPr txBox="1"/>
          <p:nvPr/>
        </p:nvSpPr>
        <p:spPr>
          <a:xfrm>
            <a:off x="7216715" y="2402367"/>
            <a:ext cx="175719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优化意义</a:t>
            </a:r>
          </a:p>
        </p:txBody>
      </p:sp>
      <p:grpSp>
        <p:nvGrpSpPr>
          <p:cNvPr id="22" name="组合 213"/>
          <p:cNvGrpSpPr/>
          <p:nvPr/>
        </p:nvGrpSpPr>
        <p:grpSpPr bwMode="auto">
          <a:xfrm>
            <a:off x="6607217" y="2368353"/>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extLst>
      <p:ext uri="{BB962C8B-B14F-4D97-AF65-F5344CB8AC3E}">
        <p14:creationId xmlns:p14="http://schemas.microsoft.com/office/powerpoint/2010/main" val="1134655830"/>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sp>
        <p:nvSpPr>
          <p:cNvPr id="41" name="文本框 40"/>
          <p:cNvSpPr txBox="1"/>
          <p:nvPr/>
        </p:nvSpPr>
        <p:spPr>
          <a:xfrm>
            <a:off x="3866412" y="1783824"/>
            <a:ext cx="6478661" cy="3674211"/>
          </a:xfrm>
          <a:prstGeom prst="rect">
            <a:avLst/>
          </a:prstGeom>
          <a:noFill/>
        </p:spPr>
        <p:txBody>
          <a:bodyPr wrap="square" rtlCol="0">
            <a:spAutoFit/>
          </a:bodyPr>
          <a:lstStyle/>
          <a:p>
            <a:pPr marL="285750" indent="-285750">
              <a:lnSpc>
                <a:spcPct val="200000"/>
              </a:lnSpc>
              <a:buFont typeface="Wingdings" pitchFamily="2" charset="2"/>
              <a:buChar char="l"/>
            </a:pPr>
            <a:r>
              <a:rPr lang="zh-CN" altLang="zh-CN" sz="2400" b="1" dirty="0">
                <a:latin typeface="微软雅黑" panose="020B0503020204020204" pitchFamily="34" charset="-122"/>
                <a:ea typeface="微软雅黑" panose="020B0503020204020204" pitchFamily="34" charset="-122"/>
              </a:rPr>
              <a:t>优质化的服务体系是企业竞争力的体现</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a:p>
            <a:pPr marL="285750" indent="-285750">
              <a:lnSpc>
                <a:spcPct val="200000"/>
              </a:lnSpc>
              <a:buFont typeface="Wingdings" pitchFamily="2" charset="2"/>
              <a:buChar char="l"/>
            </a:pPr>
            <a:r>
              <a:rPr lang="zh-CN" altLang="zh-CN" sz="2400" b="1" dirty="0">
                <a:latin typeface="微软雅黑" panose="020B0503020204020204" pitchFamily="34" charset="-122"/>
                <a:ea typeface="微软雅黑" panose="020B0503020204020204" pitchFamily="34" charset="-122"/>
              </a:rPr>
              <a:t>实现工程体系和谐化发展的根本</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a:p>
            <a:pPr marL="285750" indent="-285750">
              <a:lnSpc>
                <a:spcPct val="200000"/>
              </a:lnSpc>
              <a:buFont typeface="Wingdings" pitchFamily="2" charset="2"/>
              <a:buChar char="l"/>
            </a:pPr>
            <a:r>
              <a:rPr lang="zh-CN" altLang="zh-CN" sz="2400" b="1" dirty="0">
                <a:latin typeface="微软雅黑" panose="020B0503020204020204" pitchFamily="34" charset="-122"/>
                <a:ea typeface="微软雅黑" panose="020B0503020204020204" pitchFamily="34" charset="-122"/>
              </a:rPr>
              <a:t>减少客运服务质量监督结构中的盲目性</a:t>
            </a:r>
            <a:endParaRPr lang="en-US" altLang="zh-CN" sz="2400" b="1" dirty="0">
              <a:latin typeface="微软雅黑" panose="020B0503020204020204" pitchFamily="34" charset="-122"/>
              <a:ea typeface="微软雅黑" panose="020B0503020204020204" pitchFamily="34" charset="-122"/>
            </a:endParaRPr>
          </a:p>
          <a:p>
            <a:pPr marL="285750" indent="-285750">
              <a:lnSpc>
                <a:spcPct val="200000"/>
              </a:lnSpc>
              <a:buFont typeface="Wingdings" pitchFamily="2" charset="2"/>
              <a:buChar char="l"/>
            </a:pPr>
            <a:r>
              <a:rPr lang="zh-CN" altLang="zh-CN" sz="2400" b="1" dirty="0">
                <a:latin typeface="微软雅黑" panose="020B0503020204020204" pitchFamily="34" charset="-122"/>
                <a:ea typeface="微软雅黑" panose="020B0503020204020204" pitchFamily="34" charset="-122"/>
              </a:rPr>
              <a:t>一定程度上升级服务质量等级和运行效果</a:t>
            </a:r>
            <a:endParaRPr lang="en-US" altLang="zh-CN" sz="2400" b="1" dirty="0">
              <a:latin typeface="微软雅黑" panose="020B0503020204020204" pitchFamily="34" charset="-122"/>
              <a:ea typeface="微软雅黑" panose="020B0503020204020204" pitchFamily="34" charset="-122"/>
            </a:endParaRPr>
          </a:p>
          <a:p>
            <a:pPr marL="285750" indent="-285750">
              <a:lnSpc>
                <a:spcPct val="200000"/>
              </a:lnSpc>
              <a:buFont typeface="Wingdings" pitchFamily="2" charset="2"/>
              <a:buChar char="l"/>
            </a:pPr>
            <a:r>
              <a:rPr lang="zh-CN" altLang="zh-CN" sz="2400" b="1" dirty="0">
                <a:latin typeface="微软雅黑" panose="020B0503020204020204" pitchFamily="34" charset="-122"/>
                <a:ea typeface="微软雅黑" panose="020B0503020204020204" pitchFamily="34" charset="-122"/>
              </a:rPr>
              <a:t>实现城市轨道交通行业的可持续发展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231162" y="3528548"/>
            <a:ext cx="1620957" cy="523220"/>
          </a:xfrm>
          <a:prstGeom prst="rect">
            <a:avLst/>
          </a:prstGeom>
          <a:noFill/>
          <a:ln w="19050">
            <a:solidFill>
              <a:srgbClr val="FF0000"/>
            </a:solidFill>
          </a:ln>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优化意义</a:t>
            </a:r>
          </a:p>
        </p:txBody>
      </p:sp>
      <p:grpSp>
        <p:nvGrpSpPr>
          <p:cNvPr id="13" name="组合 12"/>
          <p:cNvGrpSpPr/>
          <p:nvPr/>
        </p:nvGrpSpPr>
        <p:grpSpPr>
          <a:xfrm>
            <a:off x="734991" y="452040"/>
            <a:ext cx="4023360" cy="137160"/>
            <a:chOff x="1005840" y="678180"/>
            <a:chExt cx="4023360" cy="137160"/>
          </a:xfrm>
        </p:grpSpPr>
        <p:cxnSp>
          <p:nvCxnSpPr>
            <p:cNvPr id="14" name="直接连接符 1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p:cNvGrpSpPr/>
          <p:nvPr/>
        </p:nvGrpSpPr>
        <p:grpSpPr>
          <a:xfrm flipH="1">
            <a:off x="6977041" y="452040"/>
            <a:ext cx="4023360" cy="137160"/>
            <a:chOff x="1005840" y="678180"/>
            <a:chExt cx="4023360" cy="137160"/>
          </a:xfrm>
        </p:grpSpPr>
        <p:cxnSp>
          <p:nvCxnSpPr>
            <p:cNvPr id="17" name="直接连接符 16"/>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右箭头 10"/>
          <p:cNvSpPr/>
          <p:nvPr/>
        </p:nvSpPr>
        <p:spPr>
          <a:xfrm>
            <a:off x="3148214" y="3620930"/>
            <a:ext cx="490451" cy="30267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729155"/>
      </p:ext>
    </p:extLst>
  </p:cSld>
  <p:clrMapOvr>
    <a:masterClrMapping/>
  </p:clrMapOvr>
  <p:transitio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p:cNvSpPr txBox="1"/>
          <p:nvPr/>
        </p:nvSpPr>
        <p:spPr>
          <a:xfrm>
            <a:off x="967740" y="1828800"/>
            <a:ext cx="4808651" cy="3462486"/>
          </a:xfrm>
          <a:prstGeom prst="rect">
            <a:avLst/>
          </a:prstGeom>
          <a:noFill/>
        </p:spPr>
        <p:txBody>
          <a:bodyPr wrap="square" rtlCol="0">
            <a:spAutoFit/>
          </a:bodyPr>
          <a:lstStyle/>
          <a:p>
            <a:pPr>
              <a:lnSpc>
                <a:spcPct val="150000"/>
              </a:lnSpc>
            </a:pPr>
            <a:r>
              <a:rPr lang="zh-CN" altLang="zh-CN" b="1" dirty="0">
                <a:latin typeface="微软雅黑" panose="020B0503020204020204" pitchFamily="34" charset="-122"/>
                <a:ea typeface="微软雅黑" panose="020B0503020204020204" pitchFamily="34" charset="-122"/>
              </a:rPr>
              <a:t>结合城市轨道交通</a:t>
            </a:r>
            <a:r>
              <a:rPr lang="zh-CN" altLang="zh-CN" b="1" dirty="0">
                <a:solidFill>
                  <a:srgbClr val="FF0000"/>
                </a:solidFill>
                <a:latin typeface="微软雅黑" panose="020B0503020204020204" pitchFamily="34" charset="-122"/>
                <a:ea typeface="微软雅黑" panose="020B0503020204020204" pitchFamily="34" charset="-122"/>
              </a:rPr>
              <a:t>客运功能体系</a:t>
            </a:r>
            <a:r>
              <a:rPr lang="zh-CN" altLang="zh-CN" b="1" dirty="0">
                <a:latin typeface="微软雅黑" panose="020B0503020204020204" pitchFamily="34" charset="-122"/>
                <a:ea typeface="微软雅黑" panose="020B0503020204020204" pitchFamily="34" charset="-122"/>
              </a:rPr>
              <a:t>展开质量优化</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latin typeface="微软雅黑" panose="020B0503020204020204" pitchFamily="34" charset="-122"/>
                <a:ea typeface="微软雅黑" panose="020B0503020204020204" pitchFamily="34" charset="-122"/>
                <a:cs typeface="Times New Roman" pitchFamily="18" charset="0"/>
              </a:rPr>
              <a:t>本在实际管理工作开展的过程中，要依据潜在需求完善质量体系的实际水平，整合管理标准的同时，确保相应管理路径和管控措施的完整性，积极践行质量功能分析，将其作为基本的量化指标，优化权重分析水平，切实满足客户的基本需求</a:t>
            </a:r>
            <a:r>
              <a:rPr lang="zh-CN" altLang="en-US" sz="1600" dirty="0">
                <a:latin typeface="微软雅黑" panose="020B0503020204020204" pitchFamily="34" charset="-122"/>
                <a:ea typeface="微软雅黑" panose="020B0503020204020204" pitchFamily="34" charset="-122"/>
                <a:cs typeface="Times New Roman" pitchFamily="18" charset="0"/>
              </a:rPr>
              <a:t>。</a:t>
            </a:r>
            <a:endParaRPr lang="en-US" altLang="zh-CN" sz="1600" dirty="0">
              <a:latin typeface="微软雅黑" panose="020B0503020204020204" pitchFamily="34" charset="-122"/>
              <a:ea typeface="微软雅黑" panose="020B0503020204020204" pitchFamily="34" charset="-122"/>
              <a:cs typeface="Times New Roman" pitchFamily="18" charset="0"/>
            </a:endParaRPr>
          </a:p>
          <a:p>
            <a:pPr marL="285750" indent="-285750">
              <a:lnSpc>
                <a:spcPct val="150000"/>
              </a:lnSpc>
              <a:buFont typeface="Wingdings" pitchFamily="2" charset="2"/>
              <a:buChar char="l"/>
            </a:pPr>
            <a:r>
              <a:rPr lang="zh-CN" altLang="zh-CN" sz="1600" dirty="0">
                <a:latin typeface="微软雅黑" panose="020B0503020204020204" pitchFamily="34" charset="-122"/>
                <a:ea typeface="微软雅黑" panose="020B0503020204020204" pitchFamily="34" charset="-122"/>
                <a:cs typeface="Times New Roman" pitchFamily="18" charset="0"/>
              </a:rPr>
              <a:t>相关管理部门要结合需求的安全性和管理工作的实际水平建立健全系统化监督管理机制。</a:t>
            </a:r>
            <a:endParaRPr lang="en-US" altLang="zh-CN" sz="1600" dirty="0">
              <a:latin typeface="微软雅黑" panose="020B0503020204020204" pitchFamily="34" charset="-122"/>
              <a:ea typeface="微软雅黑" panose="020B0503020204020204" pitchFamily="34" charset="-122"/>
              <a:cs typeface="Times New Roman" pitchFamily="18" charset="0"/>
            </a:endParaRPr>
          </a:p>
        </p:txBody>
      </p:sp>
      <p:cxnSp>
        <p:nvCxnSpPr>
          <p:cNvPr id="69" name="直接连接符 68"/>
          <p:cNvCxnSpPr/>
          <p:nvPr/>
        </p:nvCxnSpPr>
        <p:spPr>
          <a:xfrm flipH="1">
            <a:off x="6096000" y="1828800"/>
            <a:ext cx="23494" cy="4205658"/>
          </a:xfrm>
          <a:prstGeom prst="line">
            <a:avLst/>
          </a:prstGeom>
          <a:ln w="3175">
            <a:solidFill>
              <a:srgbClr val="005D9D"/>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529632" y="1924248"/>
            <a:ext cx="5305016" cy="2954655"/>
          </a:xfrm>
          <a:prstGeom prst="rect">
            <a:avLst/>
          </a:prstGeom>
          <a:noFill/>
        </p:spPr>
        <p:txBody>
          <a:bodyPr wrap="square" rtlCol="0">
            <a:spAutoFit/>
          </a:bodyPr>
          <a:lstStyle/>
          <a:p>
            <a:r>
              <a:rPr lang="zh-CN" altLang="zh-CN" b="1" dirty="0">
                <a:latin typeface="微软雅黑" panose="020B0503020204020204" pitchFamily="34" charset="-122"/>
                <a:ea typeface="微软雅黑" panose="020B0503020204020204" pitchFamily="34" charset="-122"/>
              </a:rPr>
              <a:t>结合城市轨道交通</a:t>
            </a:r>
            <a:r>
              <a:rPr lang="zh-CN" altLang="zh-CN" b="1" dirty="0">
                <a:solidFill>
                  <a:srgbClr val="FF0000"/>
                </a:solidFill>
                <a:latin typeface="微软雅黑" panose="020B0503020204020204" pitchFamily="34" charset="-122"/>
                <a:ea typeface="微软雅黑" panose="020B0503020204020204" pitchFamily="34" charset="-122"/>
              </a:rPr>
              <a:t>客运服务质量</a:t>
            </a:r>
            <a:r>
              <a:rPr lang="zh-CN" altLang="zh-CN" b="1" dirty="0">
                <a:latin typeface="微软雅黑" panose="020B0503020204020204" pitchFamily="34" charset="-122"/>
                <a:ea typeface="微软雅黑" panose="020B0503020204020204" pitchFamily="34" charset="-122"/>
              </a:rPr>
              <a:t>特性开展优化工作</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latin typeface="微软雅黑" panose="020B0503020204020204" pitchFamily="34" charset="-122"/>
                <a:ea typeface="微软雅黑" panose="020B0503020204020204" pitchFamily="34" charset="-122"/>
                <a:cs typeface="Times New Roman" pitchFamily="18" charset="0"/>
              </a:rPr>
              <a:t>重视设备的维修工作水平</a:t>
            </a:r>
            <a:r>
              <a:rPr lang="zh-CN" altLang="en-US" sz="1600" dirty="0">
                <a:latin typeface="微软雅黑" panose="020B0503020204020204" pitchFamily="34" charset="-122"/>
                <a:ea typeface="微软雅黑" panose="020B0503020204020204" pitchFamily="34" charset="-122"/>
                <a:cs typeface="Times New Roman" pitchFamily="18" charset="0"/>
              </a:rPr>
              <a:t>，</a:t>
            </a:r>
            <a:r>
              <a:rPr lang="zh-CN" altLang="zh-CN" sz="1600" dirty="0">
                <a:latin typeface="微软雅黑" panose="020B0503020204020204" pitchFamily="34" charset="-122"/>
                <a:ea typeface="微软雅黑" panose="020B0503020204020204" pitchFamily="34" charset="-122"/>
                <a:cs typeface="Times New Roman" pitchFamily="18" charset="0"/>
              </a:rPr>
              <a:t>集中收集设备的运行动态参数和系统运行数据，建构故障信息数据库，从而针对性地开展相应的质量监督管理工作</a:t>
            </a:r>
            <a:r>
              <a:rPr lang="zh-CN" altLang="en-US" sz="1600" dirty="0">
                <a:latin typeface="微软雅黑" panose="020B0503020204020204" pitchFamily="34" charset="-122"/>
                <a:ea typeface="微软雅黑" panose="020B0503020204020204" pitchFamily="34" charset="-122"/>
                <a:cs typeface="Times New Roman" pitchFamily="18" charset="0"/>
              </a:rPr>
              <a:t>。</a:t>
            </a:r>
            <a:endParaRPr lang="en-US" altLang="zh-CN" sz="1600" dirty="0">
              <a:latin typeface="微软雅黑" panose="020B0503020204020204" pitchFamily="34" charset="-122"/>
              <a:ea typeface="微软雅黑" panose="020B0503020204020204" pitchFamily="34" charset="-122"/>
              <a:cs typeface="Times New Roman" pitchFamily="18" charset="0"/>
            </a:endParaRPr>
          </a:p>
          <a:p>
            <a:pPr marL="285750" indent="-285750">
              <a:lnSpc>
                <a:spcPct val="150000"/>
              </a:lnSpc>
              <a:buFont typeface="Wingdings" pitchFamily="2" charset="2"/>
              <a:buChar char="l"/>
            </a:pPr>
            <a:r>
              <a:rPr lang="zh-CN" altLang="zh-CN" sz="1600" dirty="0">
                <a:latin typeface="微软雅黑" panose="020B0503020204020204" pitchFamily="34" charset="-122"/>
                <a:ea typeface="微软雅黑" panose="020B0503020204020204" pitchFamily="34" charset="-122"/>
                <a:cs typeface="Times New Roman" pitchFamily="18" charset="0"/>
              </a:rPr>
              <a:t>要积极落实更加文明化的服务体系，确保能从根本上满足客户乘车的实际需求，全面落实具体问题具体分析和及时处理的工作准则。</a:t>
            </a:r>
            <a:endParaRPr lang="en-US" altLang="zh-CN" sz="1600" dirty="0">
              <a:latin typeface="微软雅黑" panose="020B0503020204020204" pitchFamily="34" charset="-122"/>
              <a:ea typeface="微软雅黑" panose="020B0503020204020204" pitchFamily="34" charset="-122"/>
              <a:cs typeface="Times New Roman" pitchFamily="18" charset="0"/>
            </a:endParaRPr>
          </a:p>
        </p:txBody>
      </p:sp>
      <p:sp>
        <p:nvSpPr>
          <p:cNvPr id="13" name="文本框 12"/>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15" name="组合 14"/>
          <p:cNvGrpSpPr/>
          <p:nvPr/>
        </p:nvGrpSpPr>
        <p:grpSpPr>
          <a:xfrm>
            <a:off x="734991" y="452040"/>
            <a:ext cx="4023360" cy="137160"/>
            <a:chOff x="1005840" y="678180"/>
            <a:chExt cx="4023360" cy="137160"/>
          </a:xfrm>
        </p:grpSpPr>
        <p:cxnSp>
          <p:nvCxnSpPr>
            <p:cNvPr id="16" name="直接连接符 1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flipH="1">
            <a:off x="6977041" y="452040"/>
            <a:ext cx="4023360" cy="137160"/>
            <a:chOff x="1005840" y="678180"/>
            <a:chExt cx="4023360" cy="137160"/>
          </a:xfrm>
        </p:grpSpPr>
        <p:cxnSp>
          <p:nvCxnSpPr>
            <p:cNvPr id="19" name="直接连接符 1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矩形 20">
            <a:extLst>
              <a:ext uri="{FF2B5EF4-FFF2-40B4-BE49-F238E27FC236}">
                <a16:creationId xmlns:a16="http://schemas.microsoft.com/office/drawing/2014/main" id="{63EB019D-EE31-4EAD-8ED1-88FE044DA74A}"/>
              </a:ext>
            </a:extLst>
          </p:cNvPr>
          <p:cNvSpPr/>
          <p:nvPr/>
        </p:nvSpPr>
        <p:spPr>
          <a:xfrm>
            <a:off x="4220050" y="1202327"/>
            <a:ext cx="3775393"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城市轨道交通服务水平提高方法</a:t>
            </a:r>
          </a:p>
        </p:txBody>
      </p:sp>
    </p:spTree>
    <p:extLst>
      <p:ext uri="{BB962C8B-B14F-4D97-AF65-F5344CB8AC3E}">
        <p14:creationId xmlns:p14="http://schemas.microsoft.com/office/powerpoint/2010/main" val="495436048"/>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13"/>
          <p:cNvSpPr txBox="1">
            <a:spLocks noChangeArrowheads="1"/>
          </p:cNvSpPr>
          <p:nvPr/>
        </p:nvSpPr>
        <p:spPr bwMode="auto">
          <a:xfrm>
            <a:off x="8162737" y="2015753"/>
            <a:ext cx="1740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algn="r"/>
            <a:r>
              <a:rPr lang="zh-CN" altLang="zh-CN" sz="2000" b="1" dirty="0">
                <a:solidFill>
                  <a:srgbClr val="005D9D"/>
                </a:solidFill>
                <a:latin typeface="微软雅黑" panose="020B0503020204020204" pitchFamily="34" charset="-122"/>
                <a:ea typeface="微软雅黑" panose="020B0503020204020204" pitchFamily="34" charset="-122"/>
              </a:rPr>
              <a:t>乘客需求特点</a:t>
            </a:r>
            <a:endParaRPr lang="zh-CN" altLang="en-US" sz="2000" b="1" dirty="0">
              <a:solidFill>
                <a:srgbClr val="005D9D"/>
              </a:solidFill>
              <a:latin typeface="微软雅黑" panose="020B0503020204020204" pitchFamily="34" charset="-122"/>
              <a:ea typeface="微软雅黑" panose="020B0503020204020204" pitchFamily="34" charset="-122"/>
            </a:endParaRPr>
          </a:p>
        </p:txBody>
      </p:sp>
      <p:sp>
        <p:nvSpPr>
          <p:cNvPr id="100" name="TextBox 14"/>
          <p:cNvSpPr txBox="1">
            <a:spLocks noChangeArrowheads="1"/>
          </p:cNvSpPr>
          <p:nvPr/>
        </p:nvSpPr>
        <p:spPr bwMode="auto">
          <a:xfrm>
            <a:off x="2176189" y="2015753"/>
            <a:ext cx="1788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zh-CN" sz="2000" b="1" dirty="0">
                <a:solidFill>
                  <a:srgbClr val="005D9D"/>
                </a:solidFill>
                <a:latin typeface="微软雅黑" panose="020B0503020204020204" pitchFamily="34" charset="-122"/>
                <a:ea typeface="微软雅黑" panose="020B0503020204020204" pitchFamily="34" charset="-122"/>
              </a:rPr>
              <a:t>客运服务特点</a:t>
            </a:r>
            <a:endParaRPr lang="zh-CN" altLang="en-US" sz="2000" b="1" dirty="0">
              <a:solidFill>
                <a:srgbClr val="005D9D"/>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340382" y="2572431"/>
            <a:ext cx="5827662" cy="2169825"/>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dirty="0">
                <a:latin typeface="微软雅黑" panose="020B0503020204020204" pitchFamily="34" charset="-122"/>
                <a:ea typeface="微软雅黑" panose="020B0503020204020204" pitchFamily="34" charset="-122"/>
              </a:rPr>
              <a:t>服务对象的广泛性：包括各地、各阶层和各种职业的固定居民和流动人口。</a:t>
            </a:r>
          </a:p>
          <a:p>
            <a:pPr marL="285750" indent="-285750">
              <a:lnSpc>
                <a:spcPct val="150000"/>
              </a:lnSpc>
              <a:buFont typeface="Wingdings" pitchFamily="2" charset="2"/>
              <a:buChar char="l"/>
            </a:pPr>
            <a:r>
              <a:rPr lang="zh-CN" altLang="zh-CN" dirty="0">
                <a:latin typeface="微软雅黑" panose="020B0503020204020204" pitchFamily="34" charset="-122"/>
                <a:ea typeface="微软雅黑" panose="020B0503020204020204" pitchFamily="34" charset="-122"/>
              </a:rPr>
              <a:t>服务方式的多样性：根本原因在于服务对象的广泛性。</a:t>
            </a:r>
          </a:p>
          <a:p>
            <a:pPr marL="285750" indent="-285750">
              <a:lnSpc>
                <a:spcPct val="150000"/>
              </a:lnSpc>
              <a:buFont typeface="Wingdings" pitchFamily="2" charset="2"/>
              <a:buChar char="l"/>
            </a:pPr>
            <a:r>
              <a:rPr lang="zh-CN" altLang="zh-CN" dirty="0">
                <a:latin typeface="微软雅黑" panose="020B0503020204020204" pitchFamily="34" charset="-122"/>
                <a:ea typeface="微软雅黑" panose="020B0503020204020204" pitchFamily="34" charset="-122"/>
              </a:rPr>
              <a:t>服务时间的规律性：每日客流规律和节假日客流规律等。</a:t>
            </a:r>
          </a:p>
        </p:txBody>
      </p:sp>
      <p:sp>
        <p:nvSpPr>
          <p:cNvPr id="11" name="矩形 10"/>
          <p:cNvSpPr/>
          <p:nvPr/>
        </p:nvSpPr>
        <p:spPr>
          <a:xfrm>
            <a:off x="6261556" y="2570532"/>
            <a:ext cx="5542517" cy="2585323"/>
          </a:xfrm>
          <a:prstGeom prst="rect">
            <a:avLst/>
          </a:prstGeom>
        </p:spPr>
        <p:txBody>
          <a:bodyPr wrap="square">
            <a:spAutoFit/>
          </a:bodyPr>
          <a:lstStyle/>
          <a:p>
            <a:pPr marL="285750" indent="-285750">
              <a:lnSpc>
                <a:spcPct val="150000"/>
              </a:lnSpc>
              <a:buFont typeface="Wingdings" pitchFamily="2" charset="2"/>
              <a:buChar char="l"/>
            </a:pPr>
            <a:r>
              <a:rPr lang="zh-CN" altLang="zh-CN" dirty="0"/>
              <a:t>乘客需求是多方面的：购票方便、候车舒适、安全、便捷，车站服务良好等。</a:t>
            </a:r>
          </a:p>
          <a:p>
            <a:pPr marL="285750" indent="-285750">
              <a:lnSpc>
                <a:spcPct val="150000"/>
              </a:lnSpc>
              <a:buFont typeface="Wingdings" pitchFamily="2" charset="2"/>
              <a:buChar char="l"/>
            </a:pPr>
            <a:r>
              <a:rPr lang="zh-CN" altLang="zh-CN" dirty="0"/>
              <a:t>乘客需求是有层次的：交通工具便利，出行安全、出行服务、环境舒适。</a:t>
            </a:r>
          </a:p>
          <a:p>
            <a:pPr marL="285750" indent="-285750">
              <a:lnSpc>
                <a:spcPct val="150000"/>
              </a:lnSpc>
              <a:buFont typeface="Wingdings" pitchFamily="2" charset="2"/>
              <a:buChar char="l"/>
            </a:pPr>
            <a:r>
              <a:rPr lang="zh-CN" altLang="zh-CN" dirty="0"/>
              <a:t>乘客需求是不断发展的。主要随经济水平、国家政策、职业变迁等的变化而变化。</a:t>
            </a:r>
          </a:p>
        </p:txBody>
      </p:sp>
      <p:sp>
        <p:nvSpPr>
          <p:cNvPr id="14" name="文本框 13"/>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15" name="组合 14"/>
          <p:cNvGrpSpPr/>
          <p:nvPr/>
        </p:nvGrpSpPr>
        <p:grpSpPr>
          <a:xfrm>
            <a:off x="734991" y="452040"/>
            <a:ext cx="4023360" cy="137160"/>
            <a:chOff x="1005840" y="678180"/>
            <a:chExt cx="4023360" cy="137160"/>
          </a:xfrm>
        </p:grpSpPr>
        <p:cxnSp>
          <p:nvCxnSpPr>
            <p:cNvPr id="16" name="直接连接符 1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flipH="1">
            <a:off x="6977041" y="452040"/>
            <a:ext cx="4023360" cy="137160"/>
            <a:chOff x="1005840" y="678180"/>
            <a:chExt cx="4023360" cy="137160"/>
          </a:xfrm>
        </p:grpSpPr>
        <p:cxnSp>
          <p:nvCxnSpPr>
            <p:cNvPr id="19" name="直接连接符 1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矩形 20">
            <a:extLst>
              <a:ext uri="{FF2B5EF4-FFF2-40B4-BE49-F238E27FC236}">
                <a16:creationId xmlns:a16="http://schemas.microsoft.com/office/drawing/2014/main" id="{63EB019D-EE31-4EAD-8ED1-88FE044DA74A}"/>
              </a:ext>
            </a:extLst>
          </p:cNvPr>
          <p:cNvSpPr/>
          <p:nvPr/>
        </p:nvSpPr>
        <p:spPr>
          <a:xfrm>
            <a:off x="4030749" y="1091604"/>
            <a:ext cx="3775393"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城市轨道交通客运服务管理体系</a:t>
            </a:r>
          </a:p>
        </p:txBody>
      </p:sp>
    </p:spTree>
    <p:extLst>
      <p:ext uri="{BB962C8B-B14F-4D97-AF65-F5344CB8AC3E}">
        <p14:creationId xmlns:p14="http://schemas.microsoft.com/office/powerpoint/2010/main" val="3725853219"/>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椭圆 1"/>
          <p:cNvSpPr/>
          <p:nvPr/>
        </p:nvSpPr>
        <p:spPr>
          <a:xfrm>
            <a:off x="1447521"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09564" y="3188098"/>
            <a:ext cx="2576346" cy="92333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01</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4" name="文本框 3"/>
          <p:cNvSpPr txBox="1"/>
          <p:nvPr/>
        </p:nvSpPr>
        <p:spPr>
          <a:xfrm>
            <a:off x="3057040" y="2695545"/>
            <a:ext cx="2281394"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Introduction</a:t>
            </a:r>
            <a:endParaRPr lang="zh-CN" altLang="en-US" sz="2800" b="1" dirty="0">
              <a:solidFill>
                <a:schemeClr val="tx1">
                  <a:lumMod val="85000"/>
                  <a:lumOff val="15000"/>
                </a:schemeClr>
              </a:solidFill>
            </a:endParaRPr>
          </a:p>
        </p:txBody>
      </p:sp>
      <p:grpSp>
        <p:nvGrpSpPr>
          <p:cNvPr id="5" name="组合 221"/>
          <p:cNvGrpSpPr/>
          <p:nvPr/>
        </p:nvGrpSpPr>
        <p:grpSpPr bwMode="auto">
          <a:xfrm>
            <a:off x="1728205"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1" name="文本框 10"/>
          <p:cNvSpPr txBox="1"/>
          <p:nvPr/>
        </p:nvSpPr>
        <p:spPr>
          <a:xfrm>
            <a:off x="7043963" y="3721712"/>
            <a:ext cx="308521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服务水平评价作用</a:t>
            </a:r>
          </a:p>
        </p:txBody>
      </p:sp>
      <p:grpSp>
        <p:nvGrpSpPr>
          <p:cNvPr id="22" name="组合 213"/>
          <p:cNvGrpSpPr/>
          <p:nvPr/>
        </p:nvGrpSpPr>
        <p:grpSpPr bwMode="auto">
          <a:xfrm>
            <a:off x="6239872" y="3615772"/>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0" name="文本框 9"/>
          <p:cNvSpPr txBox="1"/>
          <p:nvPr/>
        </p:nvSpPr>
        <p:spPr>
          <a:xfrm>
            <a:off x="7043963" y="2557275"/>
            <a:ext cx="308521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服务的概念和特点</a:t>
            </a:r>
          </a:p>
        </p:txBody>
      </p:sp>
      <p:grpSp>
        <p:nvGrpSpPr>
          <p:cNvPr id="30" name="组合 29"/>
          <p:cNvGrpSpPr/>
          <p:nvPr/>
        </p:nvGrpSpPr>
        <p:grpSpPr>
          <a:xfrm>
            <a:off x="6109673" y="2319200"/>
            <a:ext cx="834546" cy="747984"/>
            <a:chOff x="7843749" y="4320381"/>
            <a:chExt cx="596900" cy="534987"/>
          </a:xfrm>
          <a:solidFill>
            <a:srgbClr val="005D9D"/>
          </a:solidFill>
        </p:grpSpPr>
        <p:sp>
          <p:nvSpPr>
            <p:cNvPr id="31"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2"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3"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5"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6"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7"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8"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overrideClrMapping bg1="lt1" tx1="dk1" bg2="lt2" tx2="dk2" accent1="accent1" accent2="accent2" accent3="accent3" accent4="accent4" accent5="accent5" accent6="accent6" hlink="hlink" folHlink="folHlink"/>
  </p:clrMapOvr>
  <p:transition spd="med">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7"/>
          <p:cNvSpPr>
            <a:spLocks noChangeArrowheads="1"/>
          </p:cNvSpPr>
          <p:nvPr/>
        </p:nvSpPr>
        <p:spPr bwMode="auto">
          <a:xfrm rot="2700000">
            <a:off x="4947835" y="2756186"/>
            <a:ext cx="2301059" cy="2301059"/>
          </a:xfrm>
          <a:prstGeom prst="ellipse">
            <a:avLst/>
          </a:prstGeom>
          <a:solidFill>
            <a:srgbClr val="005D9D"/>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p:nvPr/>
        </p:nvCxnSpPr>
        <p:spPr>
          <a:xfrm flipV="1">
            <a:off x="7572375" y="1811655"/>
            <a:ext cx="0" cy="1230852"/>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462416" y="2363519"/>
            <a:ext cx="3812109" cy="1336367"/>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高峰乘车时段，站内和车内通风不畅，有异味，而且车内人太多对人身安全以及财产安全造成一定程度威胁。</a:t>
            </a:r>
            <a:endParaRPr lang="zh-CN" altLang="en-US" spc="300" dirty="0">
              <a:latin typeface="微软雅黑" panose="020B0503020204020204" pitchFamily="34" charset="-122"/>
              <a:ea typeface="微软雅黑" panose="020B0503020204020204" pitchFamily="34" charset="-122"/>
            </a:endParaRPr>
          </a:p>
        </p:txBody>
      </p:sp>
      <p:sp>
        <p:nvSpPr>
          <p:cNvPr id="94" name="TextBox 2059"/>
          <p:cNvSpPr txBox="1"/>
          <p:nvPr/>
        </p:nvSpPr>
        <p:spPr>
          <a:xfrm>
            <a:off x="7457437"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95" name="矩形 94"/>
          <p:cNvSpPr/>
          <p:nvPr/>
        </p:nvSpPr>
        <p:spPr>
          <a:xfrm>
            <a:off x="7462416" y="4062592"/>
            <a:ext cx="3812109" cy="1385944"/>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微软雅黑" panose="020B0503020204020204" pitchFamily="34" charset="-122"/>
                <a:ea typeface="微软雅黑" panose="020B0503020204020204" pitchFamily="34" charset="-122"/>
              </a:rPr>
              <a:t>进出站的检票闸机常出现故障，而且乘客不了解其使用情况，影响通过能力。</a:t>
            </a:r>
          </a:p>
        </p:txBody>
      </p:sp>
      <p:cxnSp>
        <p:nvCxnSpPr>
          <p:cNvPr id="99" name="直接箭头连接符 98"/>
          <p:cNvCxnSpPr/>
          <p:nvPr/>
        </p:nvCxnSpPr>
        <p:spPr>
          <a:xfrm>
            <a:off x="4641805" y="4740159"/>
            <a:ext cx="0" cy="114248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641805" y="1811655"/>
            <a:ext cx="0" cy="119954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flipH="1">
            <a:off x="937256" y="2363519"/>
            <a:ext cx="3812109" cy="1336367"/>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早晚上下班、节假日等高峰时间，车站乘客密度高，导致列车晚点、不准时到发。</a:t>
            </a:r>
            <a:endParaRPr lang="zh-CN" altLang="en-US" dirty="0">
              <a:latin typeface="微软雅黑" panose="020B0503020204020204" pitchFamily="34" charset="-122"/>
              <a:ea typeface="微软雅黑" panose="020B0503020204020204" pitchFamily="34" charset="-122"/>
            </a:endParaRPr>
          </a:p>
        </p:txBody>
      </p:sp>
      <p:sp>
        <p:nvSpPr>
          <p:cNvPr id="104" name="矩形 103"/>
          <p:cNvSpPr/>
          <p:nvPr/>
        </p:nvSpPr>
        <p:spPr>
          <a:xfrm flipH="1">
            <a:off x="937258" y="4062592"/>
            <a:ext cx="3812109" cy="1385944"/>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微软雅黑" panose="020B0503020204020204" pitchFamily="34" charset="-122"/>
                <a:ea typeface="微软雅黑" panose="020B0503020204020204" pitchFamily="34" charset="-122"/>
              </a:rPr>
              <a:t>外来客流不熟悉自动售票闸机的操作，对具体线路不了解，常出现误购现象，且自动闸机触屏不灵敏。</a:t>
            </a:r>
          </a:p>
        </p:txBody>
      </p:sp>
      <p:cxnSp>
        <p:nvCxnSpPr>
          <p:cNvPr id="108" name="直接箭头连接符 107"/>
          <p:cNvCxnSpPr/>
          <p:nvPr/>
        </p:nvCxnSpPr>
        <p:spPr>
          <a:xfrm>
            <a:off x="7572375" y="4753282"/>
            <a:ext cx="0" cy="1129358"/>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11" name="Freeform 20"/>
          <p:cNvSpPr>
            <a:spLocks noEditPoints="1"/>
          </p:cNvSpPr>
          <p:nvPr/>
        </p:nvSpPr>
        <p:spPr bwMode="auto">
          <a:xfrm>
            <a:off x="5820016" y="3561055"/>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6" name="文本框 45"/>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47" name="组合 46"/>
          <p:cNvGrpSpPr/>
          <p:nvPr/>
        </p:nvGrpSpPr>
        <p:grpSpPr>
          <a:xfrm>
            <a:off x="734991" y="452040"/>
            <a:ext cx="4023360" cy="137160"/>
            <a:chOff x="1005840" y="678180"/>
            <a:chExt cx="4023360" cy="137160"/>
          </a:xfrm>
        </p:grpSpPr>
        <p:cxnSp>
          <p:nvCxnSpPr>
            <p:cNvPr id="48" name="直接连接符 4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flipH="1">
            <a:off x="6977041" y="452040"/>
            <a:ext cx="4023360" cy="137160"/>
            <a:chOff x="1005840" y="678180"/>
            <a:chExt cx="4023360" cy="137160"/>
          </a:xfrm>
        </p:grpSpPr>
        <p:cxnSp>
          <p:nvCxnSpPr>
            <p:cNvPr id="51" name="直接连接符 50"/>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3" name="矩形 52">
            <a:extLst>
              <a:ext uri="{FF2B5EF4-FFF2-40B4-BE49-F238E27FC236}">
                <a16:creationId xmlns:a16="http://schemas.microsoft.com/office/drawing/2014/main" id="{63EB019D-EE31-4EAD-8ED1-88FE044DA74A}"/>
              </a:ext>
            </a:extLst>
          </p:cNvPr>
          <p:cNvSpPr/>
          <p:nvPr/>
        </p:nvSpPr>
        <p:spPr>
          <a:xfrm>
            <a:off x="5184912" y="1325459"/>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存在的问题</a:t>
            </a:r>
          </a:p>
        </p:txBody>
      </p:sp>
    </p:spTree>
    <p:extLst>
      <p:ext uri="{BB962C8B-B14F-4D97-AF65-F5344CB8AC3E}">
        <p14:creationId xmlns:p14="http://schemas.microsoft.com/office/powerpoint/2010/main" val="77191581"/>
      </p:ext>
    </p:extLst>
  </p:cSld>
  <p:clrMapOvr>
    <a:masterClrMapping/>
  </p:clrMapOvr>
  <p:transition spd="med">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7"/>
          <p:cNvSpPr>
            <a:spLocks noChangeArrowheads="1"/>
          </p:cNvSpPr>
          <p:nvPr/>
        </p:nvSpPr>
        <p:spPr bwMode="auto">
          <a:xfrm rot="2700000">
            <a:off x="4947835" y="2756186"/>
            <a:ext cx="2301059" cy="2301059"/>
          </a:xfrm>
          <a:prstGeom prst="ellipse">
            <a:avLst/>
          </a:prstGeom>
          <a:solidFill>
            <a:srgbClr val="005D9D"/>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p:nvPr/>
        </p:nvCxnSpPr>
        <p:spPr>
          <a:xfrm flipV="1">
            <a:off x="7572375" y="1811655"/>
            <a:ext cx="0" cy="1230852"/>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462416" y="2363519"/>
            <a:ext cx="3812109" cy="1336367"/>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车站导向标志不完善，特别是换乘线路。</a:t>
            </a:r>
            <a:endParaRPr lang="zh-CN" altLang="en-US" spc="300" dirty="0">
              <a:latin typeface="微软雅黑" panose="020B0503020204020204" pitchFamily="34" charset="-122"/>
              <a:ea typeface="微软雅黑" panose="020B0503020204020204" pitchFamily="34" charset="-122"/>
            </a:endParaRPr>
          </a:p>
        </p:txBody>
      </p:sp>
      <p:sp>
        <p:nvSpPr>
          <p:cNvPr id="94" name="TextBox 2059"/>
          <p:cNvSpPr txBox="1"/>
          <p:nvPr/>
        </p:nvSpPr>
        <p:spPr>
          <a:xfrm>
            <a:off x="7457437"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95" name="矩形 94"/>
          <p:cNvSpPr/>
          <p:nvPr/>
        </p:nvSpPr>
        <p:spPr>
          <a:xfrm>
            <a:off x="7462416" y="4062592"/>
            <a:ext cx="3812109" cy="1385944"/>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微软雅黑" panose="020B0503020204020204" pitchFamily="34" charset="-122"/>
                <a:ea typeface="微软雅黑" panose="020B0503020204020204" pitchFamily="34" charset="-122"/>
              </a:rPr>
              <a:t>易燃、易爆及危险品排查仍存在问题。</a:t>
            </a:r>
          </a:p>
        </p:txBody>
      </p:sp>
      <p:cxnSp>
        <p:nvCxnSpPr>
          <p:cNvPr id="99" name="直接箭头连接符 98"/>
          <p:cNvCxnSpPr/>
          <p:nvPr/>
        </p:nvCxnSpPr>
        <p:spPr>
          <a:xfrm>
            <a:off x="4641805" y="4740159"/>
            <a:ext cx="0" cy="114248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641805" y="1811655"/>
            <a:ext cx="0" cy="119954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flipH="1">
            <a:off x="937256" y="2363519"/>
            <a:ext cx="3812109" cy="1336367"/>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微软雅黑" panose="020B0503020204020204" pitchFamily="34" charset="-122"/>
                <a:ea typeface="微软雅黑" panose="020B0503020204020204" pitchFamily="34" charset="-122"/>
              </a:rPr>
              <a:t>残疾人专用电梯指向不明确，自动扶梯过陡，老年人换乘不便。</a:t>
            </a:r>
          </a:p>
        </p:txBody>
      </p:sp>
      <p:sp>
        <p:nvSpPr>
          <p:cNvPr id="104" name="矩形 103"/>
          <p:cNvSpPr/>
          <p:nvPr/>
        </p:nvSpPr>
        <p:spPr>
          <a:xfrm flipH="1">
            <a:off x="937258" y="4062592"/>
            <a:ext cx="3812109" cy="1385944"/>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微软雅黑" panose="020B0503020204020204" pitchFamily="34" charset="-122"/>
                <a:ea typeface="微软雅黑" panose="020B0503020204020204" pitchFamily="34" charset="-122"/>
              </a:rPr>
              <a:t>服务设施不完善如：卫生间、垃圾桶、食品亭、候车椅等。</a:t>
            </a:r>
          </a:p>
        </p:txBody>
      </p:sp>
      <p:cxnSp>
        <p:nvCxnSpPr>
          <p:cNvPr id="108" name="直接箭头连接符 107"/>
          <p:cNvCxnSpPr/>
          <p:nvPr/>
        </p:nvCxnSpPr>
        <p:spPr>
          <a:xfrm>
            <a:off x="7572375" y="4753282"/>
            <a:ext cx="0" cy="1129358"/>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11" name="Freeform 20"/>
          <p:cNvSpPr>
            <a:spLocks noEditPoints="1"/>
          </p:cNvSpPr>
          <p:nvPr/>
        </p:nvSpPr>
        <p:spPr bwMode="auto">
          <a:xfrm>
            <a:off x="5813838" y="3581635"/>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矩形 33">
            <a:extLst>
              <a:ext uri="{FF2B5EF4-FFF2-40B4-BE49-F238E27FC236}">
                <a16:creationId xmlns:a16="http://schemas.microsoft.com/office/drawing/2014/main" id="{63EB019D-EE31-4EAD-8ED1-88FE044DA74A}"/>
              </a:ext>
            </a:extLst>
          </p:cNvPr>
          <p:cNvSpPr/>
          <p:nvPr/>
        </p:nvSpPr>
        <p:spPr>
          <a:xfrm>
            <a:off x="5184912" y="1325459"/>
            <a:ext cx="1467068"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存在的问题</a:t>
            </a:r>
          </a:p>
        </p:txBody>
      </p:sp>
      <p:sp>
        <p:nvSpPr>
          <p:cNvPr id="35" name="文本框 34"/>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41" name="组合 40"/>
          <p:cNvGrpSpPr/>
          <p:nvPr/>
        </p:nvGrpSpPr>
        <p:grpSpPr>
          <a:xfrm>
            <a:off x="734991" y="452040"/>
            <a:ext cx="4023360" cy="137160"/>
            <a:chOff x="1005840" y="678180"/>
            <a:chExt cx="4023360" cy="137160"/>
          </a:xfrm>
        </p:grpSpPr>
        <p:cxnSp>
          <p:nvCxnSpPr>
            <p:cNvPr id="43" name="直接连接符 42"/>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5" name="组合 44"/>
          <p:cNvGrpSpPr/>
          <p:nvPr/>
        </p:nvGrpSpPr>
        <p:grpSpPr>
          <a:xfrm flipH="1">
            <a:off x="6977041" y="452040"/>
            <a:ext cx="4023360" cy="137160"/>
            <a:chOff x="1005840" y="678180"/>
            <a:chExt cx="4023360" cy="137160"/>
          </a:xfrm>
        </p:grpSpPr>
        <p:cxnSp>
          <p:nvCxnSpPr>
            <p:cNvPr id="46" name="直接连接符 4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239166133"/>
      </p:ext>
    </p:extLst>
  </p:cSld>
  <p:clrMapOvr>
    <a:masterClrMapping/>
  </p:clrMapOvr>
  <p:transition spd="med">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3717301" y="1872991"/>
            <a:ext cx="6964553" cy="3831818"/>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b="1" dirty="0">
                <a:solidFill>
                  <a:srgbClr val="FF0000"/>
                </a:solidFill>
                <a:latin typeface="微软雅黑" panose="020B0503020204020204" pitchFamily="34" charset="-122"/>
                <a:ea typeface="微软雅黑" panose="020B0503020204020204" pitchFamily="34" charset="-122"/>
              </a:rPr>
              <a:t>全过程、不中断</a:t>
            </a:r>
            <a:r>
              <a:rPr lang="zh-CN" altLang="zh-CN" b="1" dirty="0">
                <a:latin typeface="微软雅黑" panose="020B0503020204020204" pitchFamily="34" charset="-122"/>
                <a:ea typeface="微软雅黑" panose="020B0503020204020204" pitchFamily="34" charset="-122"/>
              </a:rPr>
              <a:t>地提供导向信息。如：</a:t>
            </a:r>
            <a:r>
              <a:rPr lang="en-US" altLang="zh-CN" b="1" dirty="0">
                <a:latin typeface="微软雅黑" panose="020B0503020204020204" pitchFamily="34" charset="-122"/>
                <a:ea typeface="微软雅黑" panose="020B0503020204020204" pitchFamily="34" charset="-122"/>
              </a:rPr>
              <a:t> IC </a:t>
            </a:r>
            <a:r>
              <a:rPr lang="zh-CN" altLang="zh-CN" b="1" dirty="0">
                <a:latin typeface="微软雅黑" panose="020B0503020204020204" pitchFamily="34" charset="-122"/>
                <a:ea typeface="微软雅黑" panose="020B0503020204020204" pitchFamily="34" charset="-122"/>
              </a:rPr>
              <a:t>卡充值、纸票发售、进出站具体方向等。</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静态导向标志以</a:t>
            </a:r>
            <a:r>
              <a:rPr lang="zh-CN" altLang="zh-CN" b="1" dirty="0">
                <a:solidFill>
                  <a:srgbClr val="FF0000"/>
                </a:solidFill>
                <a:latin typeface="微软雅黑" panose="020B0503020204020204" pitchFamily="34" charset="-122"/>
                <a:ea typeface="微软雅黑" panose="020B0503020204020204" pitchFamily="34" charset="-122"/>
              </a:rPr>
              <a:t>图形、符号</a:t>
            </a:r>
            <a:r>
              <a:rPr lang="zh-CN" altLang="zh-CN" b="1" dirty="0">
                <a:latin typeface="微软雅黑" panose="020B0503020204020204" pitchFamily="34" charset="-122"/>
                <a:ea typeface="微软雅黑" panose="020B0503020204020204" pitchFamily="34" charset="-122"/>
              </a:rPr>
              <a:t>及</a:t>
            </a:r>
            <a:r>
              <a:rPr lang="zh-CN" altLang="en-US" b="1" dirty="0">
                <a:latin typeface="微软雅黑" panose="020B0503020204020204" pitchFamily="34" charset="-122"/>
                <a:ea typeface="微软雅黑" panose="020B0503020204020204" pitchFamily="34" charset="-122"/>
              </a:rPr>
              <a:t>其</a:t>
            </a:r>
            <a:r>
              <a:rPr lang="zh-CN" altLang="zh-CN" b="1" dirty="0">
                <a:latin typeface="微软雅黑" panose="020B0503020204020204" pitchFamily="34" charset="-122"/>
                <a:ea typeface="微软雅黑" panose="020B0503020204020204" pitchFamily="34" charset="-122"/>
              </a:rPr>
              <a:t>组合为主。</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在满足引导客流功能的前提下，</a:t>
            </a:r>
            <a:r>
              <a:rPr lang="zh-CN" altLang="zh-CN" b="1" dirty="0">
                <a:solidFill>
                  <a:srgbClr val="FF0000"/>
                </a:solidFill>
                <a:latin typeface="微软雅黑" panose="020B0503020204020204" pitchFamily="34" charset="-122"/>
                <a:ea typeface="微软雅黑" panose="020B0503020204020204" pitchFamily="34" charset="-122"/>
              </a:rPr>
              <a:t>信息量应最小</a:t>
            </a:r>
            <a:r>
              <a:rPr lang="zh-CN" altLang="zh-CN" b="1" dirty="0">
                <a:latin typeface="微软雅黑" panose="020B0503020204020204" pitchFamily="34" charset="-122"/>
                <a:ea typeface="微软雅黑" panose="020B0503020204020204" pitchFamily="34" charset="-122"/>
              </a:rPr>
              <a:t>；为避免导向信息被弱化，商品广告应远离导向标志。</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考虑盲人乘客、轮椅乘客、不识汉字乘客对导向标志设置的特殊要求。出入口、通道、楼梯、站厅及站台等盲人涉足之地应设盲人导向带。</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卫生间及站内公共设施保持清洁。</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2" name="文本框 1"/>
          <p:cNvSpPr txBox="1"/>
          <p:nvPr/>
        </p:nvSpPr>
        <p:spPr>
          <a:xfrm>
            <a:off x="1294898" y="3396486"/>
            <a:ext cx="1415772" cy="461665"/>
          </a:xfrm>
          <a:prstGeom prst="rect">
            <a:avLst/>
          </a:prstGeom>
          <a:noFill/>
          <a:ln w="12700">
            <a:solidFill>
              <a:srgbClr val="FF0000"/>
            </a:solidFill>
          </a:ln>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导向设施</a:t>
            </a:r>
          </a:p>
        </p:txBody>
      </p:sp>
      <p:sp>
        <p:nvSpPr>
          <p:cNvPr id="26" name="文本框 25"/>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27" name="组合 26"/>
          <p:cNvGrpSpPr/>
          <p:nvPr/>
        </p:nvGrpSpPr>
        <p:grpSpPr>
          <a:xfrm>
            <a:off x="734991" y="452040"/>
            <a:ext cx="4023360" cy="137160"/>
            <a:chOff x="1005840" y="678180"/>
            <a:chExt cx="4023360" cy="137160"/>
          </a:xfrm>
        </p:grpSpPr>
        <p:cxnSp>
          <p:nvCxnSpPr>
            <p:cNvPr id="28" name="直接连接符 2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0" name="组合 29"/>
          <p:cNvGrpSpPr/>
          <p:nvPr/>
        </p:nvGrpSpPr>
        <p:grpSpPr>
          <a:xfrm flipH="1">
            <a:off x="6977041" y="452040"/>
            <a:ext cx="4023360" cy="137160"/>
            <a:chOff x="1005840" y="678180"/>
            <a:chExt cx="4023360" cy="137160"/>
          </a:xfrm>
        </p:grpSpPr>
        <p:cxnSp>
          <p:nvCxnSpPr>
            <p:cNvPr id="31" name="直接连接符 30"/>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 name="右箭头 32"/>
          <p:cNvSpPr/>
          <p:nvPr/>
        </p:nvSpPr>
        <p:spPr>
          <a:xfrm>
            <a:off x="2944938" y="3475979"/>
            <a:ext cx="490451" cy="30267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565887057"/>
      </p:ext>
    </p:extLst>
  </p:cSld>
  <p:clrMapOvr>
    <a:masterClrMapping/>
  </p:clrMapOvr>
  <p:transition spd="med">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文本框 15"/>
          <p:cNvSpPr txBox="1"/>
          <p:nvPr/>
        </p:nvSpPr>
        <p:spPr>
          <a:xfrm>
            <a:off x="4201054" y="1685277"/>
            <a:ext cx="6913062" cy="3785652"/>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线路指示</a:t>
            </a:r>
            <a:r>
              <a:rPr lang="zh-CN" altLang="zh-CN" b="1" dirty="0">
                <a:solidFill>
                  <a:srgbClr val="FF0000"/>
                </a:solidFill>
                <a:latin typeface="微软雅黑" panose="020B0503020204020204" pitchFamily="34" charset="-122"/>
                <a:ea typeface="微软雅黑" panose="020B0503020204020204" pitchFamily="34" charset="-122"/>
              </a:rPr>
              <a:t>明确简捷</a:t>
            </a:r>
            <a:r>
              <a:rPr lang="zh-CN" altLang="zh-CN" b="1" dirty="0">
                <a:latin typeface="微软雅黑" panose="020B0503020204020204" pitchFamily="34" charset="-122"/>
                <a:ea typeface="微软雅黑" panose="020B0503020204020204" pitchFamily="34" charset="-122"/>
              </a:rPr>
              <a:t>，尽量缩短换乘时间</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疏导客流，提高</a:t>
            </a:r>
            <a:r>
              <a:rPr lang="zh-CN" altLang="zh-CN" b="1" dirty="0">
                <a:solidFill>
                  <a:srgbClr val="FF0000"/>
                </a:solidFill>
                <a:latin typeface="微软雅黑" panose="020B0503020204020204" pitchFamily="34" charset="-122"/>
                <a:ea typeface="微软雅黑" panose="020B0503020204020204" pitchFamily="34" charset="-122"/>
              </a:rPr>
              <a:t>换乘效率</a:t>
            </a:r>
            <a:r>
              <a:rPr lang="zh-CN" altLang="zh-CN" b="1" dirty="0">
                <a:latin typeface="微软雅黑" panose="020B0503020204020204" pitchFamily="34" charset="-122"/>
                <a:ea typeface="微软雅黑" panose="020B0503020204020204" pitchFamily="34" charset="-122"/>
              </a:rPr>
              <a:t>；换乘通道长度过长或高差</a:t>
            </a:r>
            <a:r>
              <a:rPr lang="zh-CN" altLang="en-US" b="1" dirty="0">
                <a:latin typeface="微软雅黑" panose="020B0503020204020204" pitchFamily="34" charset="-122"/>
                <a:ea typeface="微软雅黑" panose="020B0503020204020204" pitchFamily="34" charset="-122"/>
              </a:rPr>
              <a:t>过</a:t>
            </a:r>
            <a:r>
              <a:rPr lang="zh-CN" altLang="zh-CN" b="1" dirty="0">
                <a:latin typeface="微软雅黑" panose="020B0503020204020204" pitchFamily="34" charset="-122"/>
                <a:ea typeface="微软雅黑" panose="020B0503020204020204" pitchFamily="34" charset="-122"/>
              </a:rPr>
              <a:t>大时，应设置自动步行道或自动扶梯，加快换乘速度</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换乘客流与进出站客流分开，避免相互交叉干扰，做到</a:t>
            </a:r>
            <a:r>
              <a:rPr lang="zh-CN" altLang="zh-CN" b="1" dirty="0">
                <a:solidFill>
                  <a:srgbClr val="FF0000"/>
                </a:solidFill>
                <a:latin typeface="微软雅黑" panose="020B0503020204020204" pitchFamily="34" charset="-122"/>
                <a:ea typeface="微软雅黑" panose="020B0503020204020204" pitchFamily="34" charset="-122"/>
              </a:rPr>
              <a:t>客流有序</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换乘设施的设置应满足最大客流的需要，并确保售、检票设施前留有足够等候区域，</a:t>
            </a:r>
            <a:r>
              <a:rPr lang="zh-CN" altLang="zh-CN" b="1" dirty="0">
                <a:solidFill>
                  <a:srgbClr val="FF0000"/>
                </a:solidFill>
                <a:latin typeface="微软雅黑" panose="020B0503020204020204" pitchFamily="34" charset="-122"/>
                <a:ea typeface="微软雅黑" panose="020B0503020204020204" pitchFamily="34" charset="-122"/>
              </a:rPr>
              <a:t>避免排队拥挤</a:t>
            </a:r>
            <a:r>
              <a:rPr lang="zh-CN" altLang="zh-CN" b="1" dirty="0">
                <a:latin typeface="微软雅黑" panose="020B0503020204020204" pitchFamily="34" charset="-122"/>
                <a:ea typeface="微软雅黑" panose="020B0503020204020204" pitchFamily="34" charset="-122"/>
              </a:rPr>
              <a:t>或干扰其他客流。</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根据社会通道、换乘通道、出入口、楼梯的位置，周密考虑换乘方式和乘客行走动向，并以此制定相关应急疏散预案。</a:t>
            </a:r>
          </a:p>
          <a:p>
            <a:pPr marL="285750" indent="-285750">
              <a:lnSpc>
                <a:spcPct val="150000"/>
              </a:lnSpc>
              <a:buFont typeface="Wingdings" pitchFamily="2" charset="2"/>
              <a:buChar char="l"/>
            </a:pPr>
            <a:endParaRPr lang="en-US" altLang="zh-CN" sz="1600" dirty="0">
              <a:solidFill>
                <a:schemeClr val="tx1">
                  <a:lumMod val="75000"/>
                  <a:lumOff val="25000"/>
                </a:schemeClr>
              </a:solidFill>
              <a:latin typeface="+mn-ea"/>
              <a:cs typeface="Times New Roman" pitchFamily="18" charset="0"/>
            </a:endParaRPr>
          </a:p>
        </p:txBody>
      </p:sp>
      <p:sp>
        <p:nvSpPr>
          <p:cNvPr id="26" name="文本框 25"/>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27" name="组合 26"/>
          <p:cNvGrpSpPr/>
          <p:nvPr/>
        </p:nvGrpSpPr>
        <p:grpSpPr>
          <a:xfrm>
            <a:off x="734991" y="452040"/>
            <a:ext cx="4023360" cy="137160"/>
            <a:chOff x="1005840" y="678180"/>
            <a:chExt cx="4023360" cy="137160"/>
          </a:xfrm>
        </p:grpSpPr>
        <p:cxnSp>
          <p:nvCxnSpPr>
            <p:cNvPr id="28" name="直接连接符 2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0" name="组合 29"/>
          <p:cNvGrpSpPr/>
          <p:nvPr/>
        </p:nvGrpSpPr>
        <p:grpSpPr>
          <a:xfrm flipH="1">
            <a:off x="6977041" y="452040"/>
            <a:ext cx="4023360" cy="137160"/>
            <a:chOff x="1005840" y="678180"/>
            <a:chExt cx="4023360" cy="137160"/>
          </a:xfrm>
        </p:grpSpPr>
        <p:cxnSp>
          <p:nvCxnSpPr>
            <p:cNvPr id="31" name="直接连接符 30"/>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框 13"/>
          <p:cNvSpPr txBox="1"/>
          <p:nvPr/>
        </p:nvSpPr>
        <p:spPr>
          <a:xfrm>
            <a:off x="987327" y="3347272"/>
            <a:ext cx="2339102" cy="461665"/>
          </a:xfrm>
          <a:prstGeom prst="rect">
            <a:avLst/>
          </a:prstGeom>
          <a:noFill/>
          <a:ln w="12700">
            <a:solidFill>
              <a:srgbClr val="FF0000"/>
            </a:solidFill>
          </a:ln>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车站售检票系统</a:t>
            </a:r>
          </a:p>
        </p:txBody>
      </p:sp>
      <p:sp>
        <p:nvSpPr>
          <p:cNvPr id="15" name="右箭头 14"/>
          <p:cNvSpPr/>
          <p:nvPr/>
        </p:nvSpPr>
        <p:spPr>
          <a:xfrm>
            <a:off x="3518516" y="3426765"/>
            <a:ext cx="490451" cy="30267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068254891"/>
      </p:ext>
    </p:extLst>
  </p:cSld>
  <p:clrMapOvr>
    <a:masterClrMapping/>
  </p:clrMapOvr>
  <p:transition spd="med">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115583" y="2822533"/>
            <a:ext cx="7059376" cy="2169825"/>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根据季节合理有效地控制城市轨道交通系统内</a:t>
            </a:r>
            <a:r>
              <a:rPr lang="zh-CN" altLang="zh-CN" b="1" dirty="0">
                <a:solidFill>
                  <a:srgbClr val="FF0000"/>
                </a:solidFill>
                <a:latin typeface="微软雅黑" panose="020B0503020204020204" pitchFamily="34" charset="-122"/>
                <a:ea typeface="微软雅黑" panose="020B0503020204020204" pitchFamily="34" charset="-122"/>
              </a:rPr>
              <a:t>空气温度</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湿度</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流速</a:t>
            </a:r>
            <a:r>
              <a:rPr lang="zh-CN" altLang="zh-CN" b="1" dirty="0">
                <a:latin typeface="微软雅黑" panose="020B0503020204020204" pitchFamily="34" charset="-122"/>
                <a:ea typeface="微软雅黑" panose="020B0503020204020204" pitchFamily="34" charset="-122"/>
              </a:rPr>
              <a:t>和</a:t>
            </a:r>
            <a:r>
              <a:rPr lang="zh-CN" altLang="zh-CN" b="1" dirty="0">
                <a:solidFill>
                  <a:srgbClr val="FF0000"/>
                </a:solidFill>
                <a:latin typeface="微软雅黑" panose="020B0503020204020204" pitchFamily="34" charset="-122"/>
                <a:ea typeface="微软雅黑" panose="020B0503020204020204" pitchFamily="34" charset="-122"/>
              </a:rPr>
              <a:t>洁净度</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气压</a:t>
            </a:r>
            <a:r>
              <a:rPr lang="zh-CN" altLang="zh-CN" b="1" dirty="0">
                <a:latin typeface="微软雅黑" panose="020B0503020204020204" pitchFamily="34" charset="-122"/>
                <a:ea typeface="微软雅黑" panose="020B0503020204020204" pitchFamily="34" charset="-122"/>
              </a:rPr>
              <a:t>变化和</a:t>
            </a:r>
            <a:r>
              <a:rPr lang="zh-CN" altLang="zh-CN" b="1" dirty="0">
                <a:solidFill>
                  <a:srgbClr val="FF0000"/>
                </a:solidFill>
                <a:latin typeface="微软雅黑" panose="020B0503020204020204" pitchFamily="34" charset="-122"/>
                <a:ea typeface="微软雅黑" panose="020B0503020204020204" pitchFamily="34" charset="-122"/>
              </a:rPr>
              <a:t>噪声</a:t>
            </a:r>
            <a:r>
              <a:rPr lang="zh-CN" altLang="zh-CN" b="1" dirty="0">
                <a:latin typeface="微软雅黑" panose="020B0503020204020204" pitchFamily="34" charset="-122"/>
                <a:ea typeface="微软雅黑" panose="020B0503020204020204" pitchFamily="34" charset="-122"/>
              </a:rPr>
              <a:t>，禁止吸烟，提供舒适、卫生的运营环境。</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加强对</a:t>
            </a:r>
            <a:r>
              <a:rPr lang="zh-CN" altLang="zh-CN" b="1" dirty="0">
                <a:solidFill>
                  <a:srgbClr val="FF0000"/>
                </a:solidFill>
                <a:latin typeface="微软雅黑" panose="020B0503020204020204" pitchFamily="34" charset="-122"/>
                <a:ea typeface="微软雅黑" panose="020B0503020204020204" pitchFamily="34" charset="-122"/>
              </a:rPr>
              <a:t>易燃易爆品</a:t>
            </a:r>
            <a:r>
              <a:rPr lang="zh-CN" altLang="zh-CN" b="1" dirty="0">
                <a:latin typeface="微软雅黑" panose="020B0503020204020204" pitchFamily="34" charset="-122"/>
                <a:ea typeface="微软雅黑" panose="020B0503020204020204" pitchFamily="34" charset="-122"/>
              </a:rPr>
              <a:t>的检查力度，维持高峰时段的人群秩序。</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宣传车内预警设施的使用方法，定期检查车站环控、照明等设施。</a:t>
            </a:r>
            <a:endParaRPr lang="en-US" altLang="zh-CN" b="1" dirty="0">
              <a:latin typeface="微软雅黑" panose="020B0503020204020204" pitchFamily="34" charset="-122"/>
              <a:ea typeface="微软雅黑" panose="020B0503020204020204" pitchFamily="34" charset="-122"/>
            </a:endParaRPr>
          </a:p>
        </p:txBody>
      </p:sp>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文本框 13"/>
          <p:cNvSpPr txBox="1"/>
          <p:nvPr/>
        </p:nvSpPr>
        <p:spPr>
          <a:xfrm>
            <a:off x="1810188" y="3676612"/>
            <a:ext cx="1415772" cy="461665"/>
          </a:xfrm>
          <a:prstGeom prst="rect">
            <a:avLst/>
          </a:prstGeom>
          <a:noFill/>
          <a:ln w="12700">
            <a:solidFill>
              <a:srgbClr val="FF0000"/>
            </a:solid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微软雅黑" panose="020B0503020204020204" pitchFamily="34" charset="-122"/>
                <a:ea typeface="微软雅黑" panose="020B0503020204020204" pitchFamily="34" charset="-122"/>
              </a:rPr>
              <a:t>安全设施</a:t>
            </a:r>
          </a:p>
        </p:txBody>
      </p:sp>
      <p:sp>
        <p:nvSpPr>
          <p:cNvPr id="27" name="右箭头 26"/>
          <p:cNvSpPr/>
          <p:nvPr/>
        </p:nvSpPr>
        <p:spPr>
          <a:xfrm>
            <a:off x="3359017" y="3756108"/>
            <a:ext cx="490451" cy="30267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文本框 34"/>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36" name="组合 35"/>
          <p:cNvGrpSpPr/>
          <p:nvPr/>
        </p:nvGrpSpPr>
        <p:grpSpPr>
          <a:xfrm>
            <a:off x="734991" y="452040"/>
            <a:ext cx="4023360" cy="137160"/>
            <a:chOff x="1005840" y="678180"/>
            <a:chExt cx="4023360" cy="137160"/>
          </a:xfrm>
        </p:grpSpPr>
        <p:cxnSp>
          <p:nvCxnSpPr>
            <p:cNvPr id="37" name="直接连接符 36"/>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9" name="组合 38"/>
          <p:cNvGrpSpPr/>
          <p:nvPr/>
        </p:nvGrpSpPr>
        <p:grpSpPr>
          <a:xfrm flipH="1">
            <a:off x="6977041" y="452040"/>
            <a:ext cx="4023360" cy="137160"/>
            <a:chOff x="1005840" y="678180"/>
            <a:chExt cx="4023360" cy="137160"/>
          </a:xfrm>
        </p:grpSpPr>
        <p:cxnSp>
          <p:nvCxnSpPr>
            <p:cNvPr id="40" name="直接连接符 39"/>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4046524983"/>
      </p:ext>
    </p:extLst>
  </p:cSld>
  <p:clrMapOvr>
    <a:masterClrMapping/>
  </p:clrMapOvr>
  <p:transition spd="med">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文本框 15"/>
          <p:cNvSpPr txBox="1"/>
          <p:nvPr/>
        </p:nvSpPr>
        <p:spPr>
          <a:xfrm>
            <a:off x="4396356" y="2557146"/>
            <a:ext cx="6235621" cy="2954655"/>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企业内部：可以通过指标标准化评价、定期或不定期的</a:t>
            </a:r>
            <a:r>
              <a:rPr lang="zh-CN" altLang="zh-CN" b="1" dirty="0">
                <a:solidFill>
                  <a:srgbClr val="FF0000"/>
                </a:solidFill>
                <a:latin typeface="微软雅黑" panose="020B0503020204020204" pitchFamily="34" charset="-122"/>
                <a:ea typeface="微软雅黑" panose="020B0503020204020204" pitchFamily="34" charset="-122"/>
              </a:rPr>
              <a:t>抽查</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明察暗访</a:t>
            </a:r>
            <a:r>
              <a:rPr lang="zh-CN" altLang="zh-CN" b="1" dirty="0">
                <a:latin typeface="微软雅黑" panose="020B0503020204020204" pitchFamily="34" charset="-122"/>
                <a:ea typeface="微软雅黑" panose="020B0503020204020204" pitchFamily="34" charset="-122"/>
              </a:rPr>
              <a:t>等措施进行监督，对服务质量进行控制管理。</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企业外部：可以邀请乘客来</a:t>
            </a:r>
            <a:r>
              <a:rPr lang="zh-CN" altLang="zh-CN" b="1" dirty="0">
                <a:solidFill>
                  <a:srgbClr val="FF0000"/>
                </a:solidFill>
                <a:latin typeface="微软雅黑" panose="020B0503020204020204" pitchFamily="34" charset="-122"/>
                <a:ea typeface="微软雅黑" panose="020B0503020204020204" pitchFamily="34" charset="-122"/>
              </a:rPr>
              <a:t>协助监督</a:t>
            </a:r>
            <a:r>
              <a:rPr lang="zh-CN" altLang="zh-CN" b="1" dirty="0">
                <a:latin typeface="微软雅黑" panose="020B0503020204020204" pitchFamily="34" charset="-122"/>
                <a:ea typeface="微软雅黑" panose="020B0503020204020204" pitchFamily="34" charset="-122"/>
              </a:rPr>
              <a:t>，完成监督管理工作。</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r>
              <a:rPr lang="zh-CN" altLang="zh-CN" b="1" dirty="0">
                <a:latin typeface="微软雅黑" panose="020B0503020204020204" pitchFamily="34" charset="-122"/>
                <a:ea typeface="微软雅黑" panose="020B0503020204020204" pitchFamily="34" charset="-122"/>
              </a:rPr>
              <a:t>建立企业承诺机制，定期向乘客公示服务质量。如：对于乘客误购车票的处理、接待乘客来访、乘客的意见、建议及投诉率等。</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itchFamily="2" charset="2"/>
              <a:buChar char="l"/>
            </a:pPr>
            <a:endParaRPr lang="en-US" altLang="zh-CN" sz="1600" dirty="0">
              <a:solidFill>
                <a:schemeClr val="tx1">
                  <a:lumMod val="75000"/>
                  <a:lumOff val="25000"/>
                </a:schemeClr>
              </a:solidFill>
              <a:latin typeface="+mn-ea"/>
              <a:cs typeface="Times New Roman" pitchFamily="18" charset="0"/>
            </a:endParaRPr>
          </a:p>
        </p:txBody>
      </p:sp>
      <p:sp>
        <p:nvSpPr>
          <p:cNvPr id="26" name="文本框 13"/>
          <p:cNvSpPr txBox="1"/>
          <p:nvPr/>
        </p:nvSpPr>
        <p:spPr>
          <a:xfrm>
            <a:off x="880026" y="3431285"/>
            <a:ext cx="2673071" cy="461665"/>
          </a:xfrm>
          <a:prstGeom prst="rect">
            <a:avLst/>
          </a:prstGeom>
          <a:noFill/>
          <a:ln w="12700">
            <a:solidFill>
              <a:srgbClr val="FF0000"/>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微软雅黑" panose="020B0503020204020204" pitchFamily="34" charset="-122"/>
                <a:ea typeface="微软雅黑" panose="020B0503020204020204" pitchFamily="34" charset="-122"/>
              </a:rPr>
              <a:t>服务质量监督措施</a:t>
            </a:r>
          </a:p>
        </p:txBody>
      </p:sp>
      <p:sp>
        <p:nvSpPr>
          <p:cNvPr id="27" name="右箭头 26"/>
          <p:cNvSpPr/>
          <p:nvPr/>
        </p:nvSpPr>
        <p:spPr>
          <a:xfrm>
            <a:off x="3714948" y="3510778"/>
            <a:ext cx="521751" cy="30267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文本框 42"/>
          <p:cNvSpPr txBox="1"/>
          <p:nvPr/>
        </p:nvSpPr>
        <p:spPr>
          <a:xfrm>
            <a:off x="4928432" y="228232"/>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改善措施</a:t>
            </a:r>
          </a:p>
        </p:txBody>
      </p:sp>
      <p:grpSp>
        <p:nvGrpSpPr>
          <p:cNvPr id="44" name="组合 43"/>
          <p:cNvGrpSpPr/>
          <p:nvPr/>
        </p:nvGrpSpPr>
        <p:grpSpPr>
          <a:xfrm>
            <a:off x="734991" y="452040"/>
            <a:ext cx="4023360" cy="137160"/>
            <a:chOff x="1005840" y="678180"/>
            <a:chExt cx="4023360" cy="137160"/>
          </a:xfrm>
        </p:grpSpPr>
        <p:cxnSp>
          <p:nvCxnSpPr>
            <p:cNvPr id="46" name="直接连接符 4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8" name="组合 47"/>
          <p:cNvGrpSpPr/>
          <p:nvPr/>
        </p:nvGrpSpPr>
        <p:grpSpPr>
          <a:xfrm flipH="1">
            <a:off x="6977041" y="452040"/>
            <a:ext cx="4023360" cy="137160"/>
            <a:chOff x="1005840" y="678180"/>
            <a:chExt cx="4023360" cy="137160"/>
          </a:xfrm>
        </p:grpSpPr>
        <p:cxnSp>
          <p:nvCxnSpPr>
            <p:cNvPr id="49" name="直接连接符 4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405518276"/>
      </p:ext>
    </p:extLst>
  </p:cSld>
  <p:clrMapOvr>
    <a:masterClrMapping/>
  </p:clrMapOvr>
  <p:transition spd="med">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2458" y="2755532"/>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131313" y="3192614"/>
            <a:ext cx="4038285" cy="92333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04</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案例分析</a:t>
            </a:r>
          </a:p>
        </p:txBody>
      </p:sp>
      <p:sp>
        <p:nvSpPr>
          <p:cNvPr id="4" name="文本框 3"/>
          <p:cNvSpPr txBox="1"/>
          <p:nvPr/>
        </p:nvSpPr>
        <p:spPr>
          <a:xfrm>
            <a:off x="3200959" y="2711585"/>
            <a:ext cx="2143536"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Case Study</a:t>
            </a:r>
          </a:p>
        </p:txBody>
      </p:sp>
      <p:grpSp>
        <p:nvGrpSpPr>
          <p:cNvPr id="5" name="组合 221"/>
          <p:cNvGrpSpPr/>
          <p:nvPr/>
        </p:nvGrpSpPr>
        <p:grpSpPr bwMode="auto">
          <a:xfrm>
            <a:off x="683142" y="3183739"/>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216715" y="3592724"/>
            <a:ext cx="3473021"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改进建议</a:t>
            </a:r>
          </a:p>
        </p:txBody>
      </p:sp>
      <p:sp>
        <p:nvSpPr>
          <p:cNvPr id="14" name="Freeform 20"/>
          <p:cNvSpPr>
            <a:spLocks noEditPoints="1"/>
          </p:cNvSpPr>
          <p:nvPr/>
        </p:nvSpPr>
        <p:spPr bwMode="auto">
          <a:xfrm>
            <a:off x="6607217" y="3509363"/>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 name="文本框 10"/>
          <p:cNvSpPr txBox="1"/>
          <p:nvPr/>
        </p:nvSpPr>
        <p:spPr>
          <a:xfrm>
            <a:off x="7216715" y="2402367"/>
            <a:ext cx="367102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服务水平评价</a:t>
            </a:r>
          </a:p>
        </p:txBody>
      </p:sp>
      <p:grpSp>
        <p:nvGrpSpPr>
          <p:cNvPr id="22" name="组合 213"/>
          <p:cNvGrpSpPr/>
          <p:nvPr/>
        </p:nvGrpSpPr>
        <p:grpSpPr bwMode="auto">
          <a:xfrm>
            <a:off x="6607217" y="2368353"/>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extLst>
      <p:ext uri="{BB962C8B-B14F-4D97-AF65-F5344CB8AC3E}">
        <p14:creationId xmlns:p14="http://schemas.microsoft.com/office/powerpoint/2010/main" val="3257104098"/>
      </p:ext>
    </p:extLst>
  </p:cSld>
  <p:clrMapOvr>
    <a:masterClrMapping/>
  </p:clrMapOvr>
  <p:transition spd="med">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9478" y="454372"/>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南京地铁</a:t>
            </a:r>
          </a:p>
        </p:txBody>
      </p:sp>
      <p:sp>
        <p:nvSpPr>
          <p:cNvPr id="19" name="Freeform 41"/>
          <p:cNvSpPr>
            <a:spLocks noEditPoints="1"/>
          </p:cNvSpPr>
          <p:nvPr/>
        </p:nvSpPr>
        <p:spPr bwMode="auto">
          <a:xfrm>
            <a:off x="5182171" y="2678934"/>
            <a:ext cx="1854200" cy="923925"/>
          </a:xfrm>
          <a:custGeom>
            <a:avLst/>
            <a:gdLst>
              <a:gd name="T0" fmla="*/ 923267 w 261"/>
              <a:gd name="T1" fmla="*/ 0 h 130"/>
              <a:gd name="T2" fmla="*/ 0 w 261"/>
              <a:gd name="T3" fmla="*/ 923830 h 130"/>
              <a:gd name="T4" fmla="*/ 923267 w 261"/>
              <a:gd name="T5" fmla="*/ 0 h 130"/>
              <a:gd name="T6" fmla="*/ 923267 w 261"/>
              <a:gd name="T7" fmla="*/ 0 h 130"/>
              <a:gd name="T8" fmla="*/ 1853637 w 261"/>
              <a:gd name="T9" fmla="*/ 923830 h 130"/>
              <a:gd name="T10" fmla="*/ 923267 w 261"/>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1" h="130">
                <a:moveTo>
                  <a:pt x="130" y="0"/>
                </a:moveTo>
                <a:cubicBezTo>
                  <a:pt x="58" y="0"/>
                  <a:pt x="0" y="58"/>
                  <a:pt x="0" y="130"/>
                </a:cubicBezTo>
                <a:cubicBezTo>
                  <a:pt x="0" y="58"/>
                  <a:pt x="58" y="0"/>
                  <a:pt x="130" y="0"/>
                </a:cubicBezTo>
                <a:moveTo>
                  <a:pt x="130" y="0"/>
                </a:moveTo>
                <a:cubicBezTo>
                  <a:pt x="202" y="0"/>
                  <a:pt x="261" y="58"/>
                  <a:pt x="261" y="130"/>
                </a:cubicBezTo>
                <a:cubicBezTo>
                  <a:pt x="261" y="58"/>
                  <a:pt x="202" y="0"/>
                  <a:pt x="1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7" name="组合 36"/>
          <p:cNvGrpSpPr/>
          <p:nvPr/>
        </p:nvGrpSpPr>
        <p:grpSpPr>
          <a:xfrm>
            <a:off x="4620196" y="2116959"/>
            <a:ext cx="1719263" cy="1485900"/>
            <a:chOff x="4620196" y="2116959"/>
            <a:chExt cx="1719263" cy="1485900"/>
          </a:xfrm>
          <a:solidFill>
            <a:srgbClr val="005D9D"/>
          </a:solidFill>
          <a:effectLst>
            <a:innerShdw blurRad="114300">
              <a:prstClr val="black"/>
            </a:innerShdw>
          </a:effectLst>
        </p:grpSpPr>
        <p:sp>
          <p:nvSpPr>
            <p:cNvPr id="17" name="Freeform 39"/>
            <p:cNvSpPr/>
            <p:nvPr/>
          </p:nvSpPr>
          <p:spPr bwMode="auto">
            <a:xfrm>
              <a:off x="4620196" y="2116959"/>
              <a:ext cx="1719263" cy="1485900"/>
            </a:xfrm>
            <a:custGeom>
              <a:avLst/>
              <a:gdLst>
                <a:gd name="T0" fmla="*/ 461741 w 242"/>
                <a:gd name="T1" fmla="*/ 1485900 h 209"/>
                <a:gd name="T2" fmla="*/ 561193 w 242"/>
                <a:gd name="T3" fmla="*/ 1485900 h 209"/>
                <a:gd name="T4" fmla="*/ 1484676 w 242"/>
                <a:gd name="T5" fmla="*/ 561656 h 209"/>
                <a:gd name="T6" fmla="*/ 1484676 w 242"/>
                <a:gd name="T7" fmla="*/ 469232 h 209"/>
                <a:gd name="T8" fmla="*/ 1719099 w 242"/>
                <a:gd name="T9" fmla="*/ 234616 h 209"/>
                <a:gd name="T10" fmla="*/ 1484676 w 242"/>
                <a:gd name="T11" fmla="*/ 0 h 209"/>
                <a:gd name="T12" fmla="*/ 0 w 242"/>
                <a:gd name="T13" fmla="*/ 1485900 h 209"/>
                <a:gd name="T14" fmla="*/ 234423 w 242"/>
                <a:gd name="T15" fmla="*/ 1258394 h 209"/>
                <a:gd name="T16" fmla="*/ 461741 w 242"/>
                <a:gd name="T17" fmla="*/ 1485900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65" y="209"/>
                  </a:moveTo>
                  <a:cubicBezTo>
                    <a:pt x="79" y="209"/>
                    <a:pt x="79" y="209"/>
                    <a:pt x="79" y="209"/>
                  </a:cubicBezTo>
                  <a:cubicBezTo>
                    <a:pt x="79" y="137"/>
                    <a:pt x="137" y="79"/>
                    <a:pt x="209" y="79"/>
                  </a:cubicBezTo>
                  <a:cubicBezTo>
                    <a:pt x="209" y="66"/>
                    <a:pt x="209" y="66"/>
                    <a:pt x="209" y="66"/>
                  </a:cubicBezTo>
                  <a:cubicBezTo>
                    <a:pt x="242" y="33"/>
                    <a:pt x="242" y="33"/>
                    <a:pt x="242" y="33"/>
                  </a:cubicBezTo>
                  <a:cubicBezTo>
                    <a:pt x="209" y="0"/>
                    <a:pt x="209" y="0"/>
                    <a:pt x="209" y="0"/>
                  </a:cubicBezTo>
                  <a:cubicBezTo>
                    <a:pt x="94" y="0"/>
                    <a:pt x="0" y="94"/>
                    <a:pt x="0" y="209"/>
                  </a:cubicBezTo>
                  <a:cubicBezTo>
                    <a:pt x="33" y="177"/>
                    <a:pt x="33" y="177"/>
                    <a:pt x="33" y="177"/>
                  </a:cubicBezTo>
                  <a:cubicBezTo>
                    <a:pt x="65" y="209"/>
                    <a:pt x="65" y="209"/>
                    <a:pt x="65" y="20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46"/>
            <p:cNvSpPr/>
            <p:nvPr/>
          </p:nvSpPr>
          <p:spPr bwMode="auto">
            <a:xfrm>
              <a:off x="4885309" y="2339209"/>
              <a:ext cx="382587"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 name="组合 35"/>
          <p:cNvGrpSpPr/>
          <p:nvPr/>
        </p:nvGrpSpPr>
        <p:grpSpPr>
          <a:xfrm>
            <a:off x="6106096" y="2116959"/>
            <a:ext cx="1485900" cy="1720850"/>
            <a:chOff x="6106096" y="2116959"/>
            <a:chExt cx="1485900" cy="1720850"/>
          </a:xfrm>
          <a:solidFill>
            <a:srgbClr val="005D9D"/>
          </a:solidFill>
          <a:effectLst>
            <a:innerShdw blurRad="114300">
              <a:prstClr val="black"/>
            </a:innerShdw>
          </a:effectLst>
        </p:grpSpPr>
        <p:sp>
          <p:nvSpPr>
            <p:cNvPr id="15" name="Freeform 37"/>
            <p:cNvSpPr/>
            <p:nvPr/>
          </p:nvSpPr>
          <p:spPr bwMode="auto">
            <a:xfrm>
              <a:off x="6106096" y="2116959"/>
              <a:ext cx="1485900" cy="1720850"/>
            </a:xfrm>
            <a:custGeom>
              <a:avLst/>
              <a:gdLst>
                <a:gd name="T0" fmla="*/ 0 w 209"/>
                <a:gd name="T1" fmla="*/ 469660 h 242"/>
                <a:gd name="T2" fmla="*/ 0 w 209"/>
                <a:gd name="T3" fmla="*/ 562169 h 242"/>
                <a:gd name="T4" fmla="*/ 931354 w 209"/>
                <a:gd name="T5" fmla="*/ 1487258 h 242"/>
                <a:gd name="T6" fmla="*/ 1023778 w 209"/>
                <a:gd name="T7" fmla="*/ 1487258 h 242"/>
                <a:gd name="T8" fmla="*/ 1251284 w 209"/>
                <a:gd name="T9" fmla="*/ 1722088 h 242"/>
                <a:gd name="T10" fmla="*/ 1485900 w 209"/>
                <a:gd name="T11" fmla="*/ 1487258 h 242"/>
                <a:gd name="T12" fmla="*/ 0 w 209"/>
                <a:gd name="T13" fmla="*/ 0 h 242"/>
                <a:gd name="T14" fmla="*/ 234616 w 209"/>
                <a:gd name="T15" fmla="*/ 234830 h 242"/>
                <a:gd name="T16" fmla="*/ 0 w 209"/>
                <a:gd name="T17" fmla="*/ 469660 h 2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2">
                  <a:moveTo>
                    <a:pt x="0" y="66"/>
                  </a:moveTo>
                  <a:cubicBezTo>
                    <a:pt x="0" y="79"/>
                    <a:pt x="0" y="79"/>
                    <a:pt x="0" y="79"/>
                  </a:cubicBezTo>
                  <a:cubicBezTo>
                    <a:pt x="72" y="79"/>
                    <a:pt x="131" y="137"/>
                    <a:pt x="131" y="209"/>
                  </a:cubicBezTo>
                  <a:cubicBezTo>
                    <a:pt x="144" y="209"/>
                    <a:pt x="144" y="209"/>
                    <a:pt x="144" y="209"/>
                  </a:cubicBezTo>
                  <a:cubicBezTo>
                    <a:pt x="176" y="242"/>
                    <a:pt x="176" y="242"/>
                    <a:pt x="176" y="242"/>
                  </a:cubicBezTo>
                  <a:cubicBezTo>
                    <a:pt x="209" y="209"/>
                    <a:pt x="209" y="209"/>
                    <a:pt x="209" y="209"/>
                  </a:cubicBezTo>
                  <a:cubicBezTo>
                    <a:pt x="209" y="94"/>
                    <a:pt x="116" y="0"/>
                    <a:pt x="0" y="0"/>
                  </a:cubicBezTo>
                  <a:cubicBezTo>
                    <a:pt x="33" y="33"/>
                    <a:pt x="33" y="33"/>
                    <a:pt x="33" y="33"/>
                  </a:cubicBezTo>
                  <a:cubicBezTo>
                    <a:pt x="0" y="66"/>
                    <a:pt x="0" y="66"/>
                    <a:pt x="0"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46"/>
            <p:cNvSpPr/>
            <p:nvPr/>
          </p:nvSpPr>
          <p:spPr bwMode="auto">
            <a:xfrm rot="5564150">
              <a:off x="7005415" y="2340003"/>
              <a:ext cx="382587" cy="390525"/>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组合 2"/>
          <p:cNvGrpSpPr/>
          <p:nvPr/>
        </p:nvGrpSpPr>
        <p:grpSpPr>
          <a:xfrm>
            <a:off x="5869559" y="3602859"/>
            <a:ext cx="1722437" cy="1485900"/>
            <a:chOff x="5869559" y="3602859"/>
            <a:chExt cx="1722437" cy="1485900"/>
          </a:xfrm>
          <a:solidFill>
            <a:srgbClr val="005D9D"/>
          </a:solidFill>
          <a:effectLst>
            <a:innerShdw blurRad="114300">
              <a:prstClr val="black"/>
            </a:innerShdw>
          </a:effectLst>
        </p:grpSpPr>
        <p:sp>
          <p:nvSpPr>
            <p:cNvPr id="18" name="Freeform 40"/>
            <p:cNvSpPr/>
            <p:nvPr/>
          </p:nvSpPr>
          <p:spPr bwMode="auto">
            <a:xfrm>
              <a:off x="5869559" y="3602859"/>
              <a:ext cx="1722437" cy="1485900"/>
            </a:xfrm>
            <a:custGeom>
              <a:avLst/>
              <a:gdLst>
                <a:gd name="T0" fmla="*/ 1487258 w 242"/>
                <a:gd name="T1" fmla="*/ 234616 h 209"/>
                <a:gd name="T2" fmla="*/ 1259544 w 242"/>
                <a:gd name="T3" fmla="*/ 0 h 209"/>
                <a:gd name="T4" fmla="*/ 1167035 w 242"/>
                <a:gd name="T5" fmla="*/ 0 h 209"/>
                <a:gd name="T6" fmla="*/ 234830 w 242"/>
                <a:gd name="T7" fmla="*/ 931354 h 209"/>
                <a:gd name="T8" fmla="*/ 234830 w 242"/>
                <a:gd name="T9" fmla="*/ 1023778 h 209"/>
                <a:gd name="T10" fmla="*/ 0 w 242"/>
                <a:gd name="T11" fmla="*/ 1258394 h 209"/>
                <a:gd name="T12" fmla="*/ 234830 w 242"/>
                <a:gd name="T13" fmla="*/ 1485900 h 209"/>
                <a:gd name="T14" fmla="*/ 1722088 w 242"/>
                <a:gd name="T15" fmla="*/ 0 h 209"/>
                <a:gd name="T16" fmla="*/ 1487258 w 242"/>
                <a:gd name="T17" fmla="*/ 234616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209" y="33"/>
                  </a:moveTo>
                  <a:cubicBezTo>
                    <a:pt x="177" y="0"/>
                    <a:pt x="177" y="0"/>
                    <a:pt x="177" y="0"/>
                  </a:cubicBezTo>
                  <a:cubicBezTo>
                    <a:pt x="164" y="0"/>
                    <a:pt x="164" y="0"/>
                    <a:pt x="164" y="0"/>
                  </a:cubicBezTo>
                  <a:cubicBezTo>
                    <a:pt x="164" y="72"/>
                    <a:pt x="105" y="131"/>
                    <a:pt x="33" y="131"/>
                  </a:cubicBezTo>
                  <a:cubicBezTo>
                    <a:pt x="33" y="144"/>
                    <a:pt x="33" y="144"/>
                    <a:pt x="33" y="144"/>
                  </a:cubicBezTo>
                  <a:cubicBezTo>
                    <a:pt x="0" y="177"/>
                    <a:pt x="0" y="177"/>
                    <a:pt x="0" y="177"/>
                  </a:cubicBezTo>
                  <a:cubicBezTo>
                    <a:pt x="33" y="209"/>
                    <a:pt x="33" y="209"/>
                    <a:pt x="33" y="209"/>
                  </a:cubicBezTo>
                  <a:cubicBezTo>
                    <a:pt x="149" y="209"/>
                    <a:pt x="242" y="116"/>
                    <a:pt x="242" y="0"/>
                  </a:cubicBezTo>
                  <a:cubicBezTo>
                    <a:pt x="209" y="33"/>
                    <a:pt x="209" y="33"/>
                    <a:pt x="209"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46"/>
            <p:cNvSpPr/>
            <p:nvPr/>
          </p:nvSpPr>
          <p:spPr bwMode="auto">
            <a:xfrm rot="10800000">
              <a:off x="7020496" y="4444234"/>
              <a:ext cx="382588"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a:xfrm>
            <a:off x="4620196" y="3375847"/>
            <a:ext cx="1485900" cy="1712912"/>
            <a:chOff x="4620196" y="3375847"/>
            <a:chExt cx="1485900" cy="1712912"/>
          </a:xfrm>
          <a:solidFill>
            <a:srgbClr val="005D9D"/>
          </a:solidFill>
          <a:effectLst>
            <a:innerShdw blurRad="114300">
              <a:prstClr val="black"/>
            </a:innerShdw>
          </a:effectLst>
        </p:grpSpPr>
        <p:sp>
          <p:nvSpPr>
            <p:cNvPr id="16" name="Freeform 38"/>
            <p:cNvSpPr/>
            <p:nvPr/>
          </p:nvSpPr>
          <p:spPr bwMode="auto">
            <a:xfrm>
              <a:off x="4620196" y="3375847"/>
              <a:ext cx="1485900" cy="1712912"/>
            </a:xfrm>
            <a:custGeom>
              <a:avLst/>
              <a:gdLst>
                <a:gd name="T0" fmla="*/ 1485900 w 209"/>
                <a:gd name="T1" fmla="*/ 1251075 h 241"/>
                <a:gd name="T2" fmla="*/ 1485900 w 209"/>
                <a:gd name="T3" fmla="*/ 1158666 h 241"/>
                <a:gd name="T4" fmla="*/ 561656 w 209"/>
                <a:gd name="T5" fmla="*/ 227468 h 241"/>
                <a:gd name="T6" fmla="*/ 462122 w 209"/>
                <a:gd name="T7" fmla="*/ 227468 h 241"/>
                <a:gd name="T8" fmla="*/ 234616 w 209"/>
                <a:gd name="T9" fmla="*/ 0 h 241"/>
                <a:gd name="T10" fmla="*/ 0 w 209"/>
                <a:gd name="T11" fmla="*/ 227468 h 241"/>
                <a:gd name="T12" fmla="*/ 1485900 w 209"/>
                <a:gd name="T13" fmla="*/ 1713120 h 241"/>
                <a:gd name="T14" fmla="*/ 1251284 w 209"/>
                <a:gd name="T15" fmla="*/ 1485652 h 241"/>
                <a:gd name="T16" fmla="*/ 1485900 w 209"/>
                <a:gd name="T17" fmla="*/ 125107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1">
                  <a:moveTo>
                    <a:pt x="209" y="176"/>
                  </a:moveTo>
                  <a:cubicBezTo>
                    <a:pt x="209" y="163"/>
                    <a:pt x="209" y="163"/>
                    <a:pt x="209" y="163"/>
                  </a:cubicBezTo>
                  <a:cubicBezTo>
                    <a:pt x="137" y="163"/>
                    <a:pt x="79" y="104"/>
                    <a:pt x="79" y="32"/>
                  </a:cubicBezTo>
                  <a:cubicBezTo>
                    <a:pt x="65" y="32"/>
                    <a:pt x="65" y="32"/>
                    <a:pt x="65" y="32"/>
                  </a:cubicBezTo>
                  <a:cubicBezTo>
                    <a:pt x="33" y="0"/>
                    <a:pt x="33" y="0"/>
                    <a:pt x="33" y="0"/>
                  </a:cubicBezTo>
                  <a:cubicBezTo>
                    <a:pt x="0" y="32"/>
                    <a:pt x="0" y="32"/>
                    <a:pt x="0" y="32"/>
                  </a:cubicBezTo>
                  <a:cubicBezTo>
                    <a:pt x="0" y="148"/>
                    <a:pt x="94" y="241"/>
                    <a:pt x="209" y="241"/>
                  </a:cubicBezTo>
                  <a:cubicBezTo>
                    <a:pt x="176" y="209"/>
                    <a:pt x="176" y="209"/>
                    <a:pt x="176" y="209"/>
                  </a:cubicBezTo>
                  <a:cubicBezTo>
                    <a:pt x="209" y="176"/>
                    <a:pt x="209" y="176"/>
                    <a:pt x="209" y="1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46"/>
            <p:cNvSpPr/>
            <p:nvPr/>
          </p:nvSpPr>
          <p:spPr bwMode="auto">
            <a:xfrm rot="-5094113">
              <a:off x="4788471" y="4444235"/>
              <a:ext cx="382587" cy="392112"/>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8" name="文本框 37"/>
          <p:cNvSpPr txBox="1"/>
          <p:nvPr/>
        </p:nvSpPr>
        <p:spPr>
          <a:xfrm>
            <a:off x="1009204" y="1954815"/>
            <a:ext cx="3663604" cy="1330621"/>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600" dirty="0">
                <a:solidFill>
                  <a:schemeClr val="tx1">
                    <a:lumMod val="75000"/>
                    <a:lumOff val="25000"/>
                  </a:schemeClr>
                </a:solidFill>
                <a:latin typeface="+mn-ea"/>
                <a:cs typeface="Times New Roman" pitchFamily="18" charset="0"/>
              </a:rPr>
              <a:t>截至</a:t>
            </a:r>
            <a:r>
              <a:rPr lang="en-US" altLang="zh-CN" sz="1600" dirty="0">
                <a:solidFill>
                  <a:schemeClr val="tx1">
                    <a:lumMod val="75000"/>
                    <a:lumOff val="25000"/>
                  </a:schemeClr>
                </a:solidFill>
                <a:latin typeface="+mn-ea"/>
                <a:cs typeface="Times New Roman" pitchFamily="18" charset="0"/>
              </a:rPr>
              <a:t>2018</a:t>
            </a:r>
            <a:r>
              <a:rPr lang="zh-CN" altLang="en-US" sz="1600" dirty="0">
                <a:solidFill>
                  <a:schemeClr val="tx1">
                    <a:lumMod val="75000"/>
                    <a:lumOff val="25000"/>
                  </a:schemeClr>
                </a:solidFill>
                <a:latin typeface="+mn-ea"/>
                <a:cs typeface="Times New Roman" pitchFamily="18" charset="0"/>
              </a:rPr>
              <a:t>年</a:t>
            </a:r>
            <a:r>
              <a:rPr lang="en-US" altLang="zh-CN" sz="1600" dirty="0">
                <a:solidFill>
                  <a:schemeClr val="tx1">
                    <a:lumMod val="75000"/>
                    <a:lumOff val="25000"/>
                  </a:schemeClr>
                </a:solidFill>
                <a:latin typeface="+mn-ea"/>
                <a:cs typeface="Times New Roman" pitchFamily="18" charset="0"/>
              </a:rPr>
              <a:t>5</a:t>
            </a:r>
            <a:r>
              <a:rPr lang="zh-CN" altLang="en-US" sz="1600" dirty="0">
                <a:solidFill>
                  <a:schemeClr val="tx1">
                    <a:lumMod val="75000"/>
                    <a:lumOff val="25000"/>
                  </a:schemeClr>
                </a:solidFill>
                <a:latin typeface="+mn-ea"/>
                <a:cs typeface="Times New Roman" pitchFamily="18" charset="0"/>
              </a:rPr>
              <a:t>月，南京地铁已开通运营线路共有</a:t>
            </a:r>
            <a:r>
              <a:rPr lang="en-US" altLang="zh-CN" sz="2000" dirty="0">
                <a:solidFill>
                  <a:srgbClr val="FF0000"/>
                </a:solidFill>
                <a:latin typeface="+mn-ea"/>
                <a:cs typeface="Times New Roman" pitchFamily="18" charset="0"/>
              </a:rPr>
              <a:t>10</a:t>
            </a:r>
            <a:r>
              <a:rPr lang="zh-CN" altLang="en-US" sz="1600" dirty="0">
                <a:solidFill>
                  <a:schemeClr val="tx1">
                    <a:lumMod val="75000"/>
                    <a:lumOff val="25000"/>
                  </a:schemeClr>
                </a:solidFill>
                <a:latin typeface="+mn-ea"/>
                <a:cs typeface="Times New Roman" pitchFamily="18" charset="0"/>
              </a:rPr>
              <a:t>条，共</a:t>
            </a:r>
            <a:r>
              <a:rPr lang="en-US" altLang="zh-CN" sz="2000" dirty="0">
                <a:solidFill>
                  <a:srgbClr val="FF0000"/>
                </a:solidFill>
                <a:latin typeface="+mn-ea"/>
                <a:cs typeface="Times New Roman" pitchFamily="18" charset="0"/>
              </a:rPr>
              <a:t>174</a:t>
            </a:r>
            <a:r>
              <a:rPr lang="zh-CN" altLang="en-US" sz="1600" dirty="0">
                <a:solidFill>
                  <a:schemeClr val="tx1">
                    <a:lumMod val="75000"/>
                    <a:lumOff val="25000"/>
                  </a:schemeClr>
                </a:solidFill>
                <a:latin typeface="+mn-ea"/>
                <a:cs typeface="Times New Roman" pitchFamily="18" charset="0"/>
              </a:rPr>
              <a:t>座车站，地铁线路总长</a:t>
            </a:r>
            <a:r>
              <a:rPr lang="en-US" altLang="zh-CN" sz="2000" dirty="0">
                <a:solidFill>
                  <a:srgbClr val="FF0000"/>
                </a:solidFill>
                <a:latin typeface="+mn-ea"/>
                <a:cs typeface="Times New Roman" pitchFamily="18" charset="0"/>
              </a:rPr>
              <a:t>378</a:t>
            </a:r>
            <a:r>
              <a:rPr lang="zh-CN" altLang="en-US" sz="1600" dirty="0">
                <a:solidFill>
                  <a:schemeClr val="tx1">
                    <a:lumMod val="75000"/>
                    <a:lumOff val="25000"/>
                  </a:schemeClr>
                </a:solidFill>
                <a:latin typeface="+mn-ea"/>
                <a:cs typeface="Times New Roman" pitchFamily="18" charset="0"/>
              </a:rPr>
              <a:t>千米。</a:t>
            </a:r>
            <a:endParaRPr lang="en-US" altLang="zh-CN" sz="1600" dirty="0">
              <a:solidFill>
                <a:schemeClr val="tx1">
                  <a:lumMod val="75000"/>
                  <a:lumOff val="25000"/>
                </a:schemeClr>
              </a:solidFill>
              <a:latin typeface="+mn-ea"/>
              <a:cs typeface="Times New Roman" pitchFamily="18" charset="0"/>
            </a:endParaRPr>
          </a:p>
        </p:txBody>
      </p:sp>
      <p:sp>
        <p:nvSpPr>
          <p:cNvPr id="39" name="文本框 38"/>
          <p:cNvSpPr txBox="1"/>
          <p:nvPr/>
        </p:nvSpPr>
        <p:spPr>
          <a:xfrm>
            <a:off x="967740" y="4459699"/>
            <a:ext cx="3663604" cy="1330621"/>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600" dirty="0">
                <a:solidFill>
                  <a:schemeClr val="tx1">
                    <a:lumMod val="75000"/>
                    <a:lumOff val="25000"/>
                  </a:schemeClr>
                </a:solidFill>
                <a:latin typeface="+mn-ea"/>
                <a:cs typeface="Times New Roman" pitchFamily="18" charset="0"/>
              </a:rPr>
              <a:t>截至</a:t>
            </a:r>
            <a:r>
              <a:rPr lang="en-US" altLang="zh-CN" sz="1600" dirty="0">
                <a:solidFill>
                  <a:schemeClr val="tx1">
                    <a:lumMod val="75000"/>
                    <a:lumOff val="25000"/>
                  </a:schemeClr>
                </a:solidFill>
                <a:latin typeface="+mn-ea"/>
                <a:cs typeface="Times New Roman" pitchFamily="18" charset="0"/>
              </a:rPr>
              <a:t>2019</a:t>
            </a:r>
            <a:r>
              <a:rPr lang="zh-CN" altLang="en-US" sz="1600" dirty="0">
                <a:solidFill>
                  <a:schemeClr val="tx1">
                    <a:lumMod val="75000"/>
                    <a:lumOff val="25000"/>
                  </a:schemeClr>
                </a:solidFill>
                <a:latin typeface="+mn-ea"/>
                <a:cs typeface="Times New Roman" pitchFamily="18" charset="0"/>
              </a:rPr>
              <a:t>年</a:t>
            </a:r>
            <a:r>
              <a:rPr lang="en-US" altLang="zh-CN" sz="1600" dirty="0">
                <a:solidFill>
                  <a:schemeClr val="tx1">
                    <a:lumMod val="75000"/>
                    <a:lumOff val="25000"/>
                  </a:schemeClr>
                </a:solidFill>
                <a:latin typeface="+mn-ea"/>
                <a:cs typeface="Times New Roman" pitchFamily="18" charset="0"/>
              </a:rPr>
              <a:t>5</a:t>
            </a:r>
            <a:r>
              <a:rPr lang="zh-CN" altLang="en-US" sz="1600" dirty="0">
                <a:solidFill>
                  <a:schemeClr val="tx1">
                    <a:lumMod val="75000"/>
                    <a:lumOff val="25000"/>
                  </a:schemeClr>
                </a:solidFill>
                <a:latin typeface="+mn-ea"/>
                <a:cs typeface="Times New Roman" pitchFamily="18" charset="0"/>
              </a:rPr>
              <a:t>月，南京地铁日均客运量</a:t>
            </a:r>
            <a:r>
              <a:rPr lang="en-US" altLang="zh-CN" sz="2000" dirty="0">
                <a:solidFill>
                  <a:srgbClr val="FF0000"/>
                </a:solidFill>
                <a:latin typeface="+mn-ea"/>
                <a:cs typeface="Times New Roman" pitchFamily="18" charset="0"/>
              </a:rPr>
              <a:t>353</a:t>
            </a:r>
            <a:r>
              <a:rPr lang="zh-CN" altLang="en-US" sz="1600" dirty="0">
                <a:solidFill>
                  <a:schemeClr val="tx1">
                    <a:lumMod val="75000"/>
                    <a:lumOff val="25000"/>
                  </a:schemeClr>
                </a:solidFill>
                <a:latin typeface="+mn-ea"/>
                <a:cs typeface="Times New Roman" pitchFamily="18" charset="0"/>
              </a:rPr>
              <a:t>万人次，最高日客运量</a:t>
            </a:r>
            <a:r>
              <a:rPr lang="en-US" altLang="zh-CN" sz="2000" dirty="0">
                <a:solidFill>
                  <a:srgbClr val="FF0000"/>
                </a:solidFill>
                <a:latin typeface="+mn-ea"/>
                <a:cs typeface="Times New Roman" pitchFamily="18" charset="0"/>
              </a:rPr>
              <a:t>415.5</a:t>
            </a:r>
            <a:r>
              <a:rPr lang="zh-CN" altLang="en-US" sz="1600" dirty="0">
                <a:solidFill>
                  <a:schemeClr val="tx1">
                    <a:lumMod val="75000"/>
                    <a:lumOff val="25000"/>
                  </a:schemeClr>
                </a:solidFill>
                <a:latin typeface="+mn-ea"/>
                <a:cs typeface="Times New Roman" pitchFamily="18" charset="0"/>
              </a:rPr>
              <a:t>万人次。</a:t>
            </a:r>
            <a:endParaRPr lang="en-US" altLang="zh-CN" sz="1600" dirty="0">
              <a:solidFill>
                <a:schemeClr val="tx1">
                  <a:lumMod val="75000"/>
                  <a:lumOff val="25000"/>
                </a:schemeClr>
              </a:solidFill>
              <a:latin typeface="+mn-ea"/>
              <a:cs typeface="Times New Roman" pitchFamily="18" charset="0"/>
            </a:endParaRPr>
          </a:p>
        </p:txBody>
      </p:sp>
      <p:sp>
        <p:nvSpPr>
          <p:cNvPr id="40" name="文本框 39"/>
          <p:cNvSpPr txBox="1"/>
          <p:nvPr/>
        </p:nvSpPr>
        <p:spPr>
          <a:xfrm>
            <a:off x="7634108" y="1954815"/>
            <a:ext cx="3663604" cy="2069284"/>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600" dirty="0">
                <a:solidFill>
                  <a:schemeClr val="tx1">
                    <a:lumMod val="75000"/>
                    <a:lumOff val="25000"/>
                  </a:schemeClr>
                </a:solidFill>
                <a:latin typeface="+mn-ea"/>
                <a:cs typeface="Times New Roman" pitchFamily="18" charset="0"/>
              </a:rPr>
              <a:t>截至</a:t>
            </a:r>
            <a:r>
              <a:rPr lang="en-US" altLang="zh-CN" sz="1600" dirty="0">
                <a:solidFill>
                  <a:schemeClr val="tx1">
                    <a:lumMod val="75000"/>
                    <a:lumOff val="25000"/>
                  </a:schemeClr>
                </a:solidFill>
                <a:latin typeface="+mn-ea"/>
                <a:cs typeface="Times New Roman" pitchFamily="18" charset="0"/>
              </a:rPr>
              <a:t>2018</a:t>
            </a:r>
            <a:r>
              <a:rPr lang="zh-CN" altLang="en-US" sz="1600" dirty="0">
                <a:solidFill>
                  <a:schemeClr val="tx1">
                    <a:lumMod val="75000"/>
                    <a:lumOff val="25000"/>
                  </a:schemeClr>
                </a:solidFill>
                <a:latin typeface="+mn-ea"/>
                <a:cs typeface="Times New Roman" pitchFamily="18" charset="0"/>
              </a:rPr>
              <a:t>年</a:t>
            </a:r>
            <a:r>
              <a:rPr lang="en-US" altLang="zh-CN" sz="1600" dirty="0">
                <a:solidFill>
                  <a:schemeClr val="tx1">
                    <a:lumMod val="75000"/>
                    <a:lumOff val="25000"/>
                  </a:schemeClr>
                </a:solidFill>
                <a:latin typeface="+mn-ea"/>
                <a:cs typeface="Times New Roman" pitchFamily="18" charset="0"/>
              </a:rPr>
              <a:t>12</a:t>
            </a:r>
            <a:r>
              <a:rPr lang="zh-CN" altLang="en-US" sz="1600" dirty="0">
                <a:solidFill>
                  <a:schemeClr val="tx1">
                    <a:lumMod val="75000"/>
                    <a:lumOff val="25000"/>
                  </a:schemeClr>
                </a:solidFill>
                <a:latin typeface="+mn-ea"/>
                <a:cs typeface="Times New Roman" pitchFamily="18" charset="0"/>
              </a:rPr>
              <a:t>月，地铁</a:t>
            </a:r>
            <a:r>
              <a:rPr lang="en-US" altLang="zh-CN" sz="1600" dirty="0">
                <a:solidFill>
                  <a:schemeClr val="tx1">
                    <a:lumMod val="75000"/>
                    <a:lumOff val="25000"/>
                  </a:schemeClr>
                </a:solidFill>
                <a:latin typeface="+mn-ea"/>
                <a:cs typeface="Times New Roman" pitchFamily="18" charset="0"/>
              </a:rPr>
              <a:t>1</a:t>
            </a:r>
            <a:r>
              <a:rPr lang="zh-CN" altLang="en-US" sz="1600" dirty="0">
                <a:solidFill>
                  <a:schemeClr val="tx1">
                    <a:lumMod val="75000"/>
                    <a:lumOff val="25000"/>
                  </a:schemeClr>
                </a:solidFill>
                <a:latin typeface="+mn-ea"/>
                <a:cs typeface="Times New Roman" pitchFamily="18" charset="0"/>
              </a:rPr>
              <a:t>号线北延、地铁</a:t>
            </a:r>
            <a:r>
              <a:rPr lang="en-US" altLang="zh-CN" sz="1600" dirty="0">
                <a:solidFill>
                  <a:schemeClr val="tx1">
                    <a:lumMod val="75000"/>
                    <a:lumOff val="25000"/>
                  </a:schemeClr>
                </a:solidFill>
                <a:latin typeface="+mn-ea"/>
                <a:cs typeface="Times New Roman" pitchFamily="18" charset="0"/>
              </a:rPr>
              <a:t>2</a:t>
            </a:r>
            <a:r>
              <a:rPr lang="zh-CN" altLang="en-US" sz="1600" dirty="0">
                <a:solidFill>
                  <a:schemeClr val="tx1">
                    <a:lumMod val="75000"/>
                    <a:lumOff val="25000"/>
                  </a:schemeClr>
                </a:solidFill>
                <a:latin typeface="+mn-ea"/>
                <a:cs typeface="Times New Roman" pitchFamily="18" charset="0"/>
              </a:rPr>
              <a:t>号线西延等正在建设中；</a:t>
            </a:r>
            <a:r>
              <a:rPr lang="en-US" altLang="zh-CN" sz="1600" dirty="0">
                <a:solidFill>
                  <a:schemeClr val="tx1">
                    <a:lumMod val="75000"/>
                    <a:lumOff val="25000"/>
                  </a:schemeClr>
                </a:solidFill>
                <a:latin typeface="+mn-ea"/>
                <a:cs typeface="Times New Roman" pitchFamily="18" charset="0"/>
              </a:rPr>
              <a:t>3</a:t>
            </a:r>
            <a:r>
              <a:rPr lang="zh-CN" altLang="en-US" sz="1600" dirty="0">
                <a:solidFill>
                  <a:schemeClr val="tx1">
                    <a:lumMod val="75000"/>
                    <a:lumOff val="25000"/>
                  </a:schemeClr>
                </a:solidFill>
                <a:latin typeface="+mn-ea"/>
                <a:cs typeface="Times New Roman" pitchFamily="18" charset="0"/>
              </a:rPr>
              <a:t>号线三期、</a:t>
            </a:r>
            <a:r>
              <a:rPr lang="en-US" altLang="zh-CN" sz="1600" dirty="0">
                <a:solidFill>
                  <a:schemeClr val="tx1">
                    <a:lumMod val="75000"/>
                    <a:lumOff val="25000"/>
                  </a:schemeClr>
                </a:solidFill>
                <a:latin typeface="+mn-ea"/>
                <a:cs typeface="Times New Roman" pitchFamily="18" charset="0"/>
              </a:rPr>
              <a:t>4</a:t>
            </a:r>
            <a:r>
              <a:rPr lang="zh-CN" altLang="en-US" sz="1600" dirty="0">
                <a:solidFill>
                  <a:schemeClr val="tx1">
                    <a:lumMod val="75000"/>
                    <a:lumOff val="25000"/>
                  </a:schemeClr>
                </a:solidFill>
                <a:latin typeface="+mn-ea"/>
                <a:cs typeface="Times New Roman" pitchFamily="18" charset="0"/>
              </a:rPr>
              <a:t>号线二期等已进入前期准备阶段。至</a:t>
            </a:r>
            <a:r>
              <a:rPr lang="en-US" altLang="zh-CN" sz="1600" dirty="0">
                <a:solidFill>
                  <a:schemeClr val="tx1">
                    <a:lumMod val="75000"/>
                    <a:lumOff val="25000"/>
                  </a:schemeClr>
                </a:solidFill>
                <a:latin typeface="+mn-ea"/>
                <a:cs typeface="Times New Roman" pitchFamily="18" charset="0"/>
              </a:rPr>
              <a:t>2030</a:t>
            </a:r>
            <a:r>
              <a:rPr lang="zh-CN" altLang="en-US" sz="1600" dirty="0">
                <a:solidFill>
                  <a:schemeClr val="tx1">
                    <a:lumMod val="75000"/>
                    <a:lumOff val="25000"/>
                  </a:schemeClr>
                </a:solidFill>
                <a:latin typeface="+mn-ea"/>
                <a:cs typeface="Times New Roman" pitchFamily="18" charset="0"/>
              </a:rPr>
              <a:t>年，将建成</a:t>
            </a:r>
            <a:r>
              <a:rPr lang="en-US" altLang="zh-CN" sz="2000" dirty="0">
                <a:solidFill>
                  <a:srgbClr val="FF0000"/>
                </a:solidFill>
                <a:latin typeface="+mn-ea"/>
                <a:cs typeface="Times New Roman" pitchFamily="18" charset="0"/>
              </a:rPr>
              <a:t>25</a:t>
            </a:r>
            <a:r>
              <a:rPr lang="zh-CN" altLang="en-US" sz="1600" dirty="0">
                <a:solidFill>
                  <a:schemeClr val="tx1">
                    <a:lumMod val="75000"/>
                    <a:lumOff val="25000"/>
                  </a:schemeClr>
                </a:solidFill>
                <a:latin typeface="+mn-ea"/>
                <a:cs typeface="Times New Roman" pitchFamily="18" charset="0"/>
              </a:rPr>
              <a:t>条地铁线路，总长</a:t>
            </a:r>
            <a:r>
              <a:rPr lang="en-US" altLang="zh-CN" sz="2000" dirty="0">
                <a:solidFill>
                  <a:srgbClr val="FF0000"/>
                </a:solidFill>
                <a:latin typeface="+mn-ea"/>
                <a:cs typeface="Times New Roman" pitchFamily="18" charset="0"/>
              </a:rPr>
              <a:t>1011.2</a:t>
            </a:r>
            <a:r>
              <a:rPr lang="zh-CN" altLang="en-US" sz="1600" dirty="0">
                <a:solidFill>
                  <a:schemeClr val="tx1">
                    <a:lumMod val="75000"/>
                    <a:lumOff val="25000"/>
                  </a:schemeClr>
                </a:solidFill>
                <a:latin typeface="+mn-ea"/>
                <a:cs typeface="Times New Roman" pitchFamily="18" charset="0"/>
              </a:rPr>
              <a:t>公里</a:t>
            </a:r>
            <a:endParaRPr lang="en-US" altLang="zh-CN" sz="1600" dirty="0">
              <a:solidFill>
                <a:schemeClr val="tx1">
                  <a:lumMod val="75000"/>
                  <a:lumOff val="25000"/>
                </a:schemeClr>
              </a:solidFill>
              <a:latin typeface="+mn-ea"/>
              <a:cs typeface="Times New Roman" pitchFamily="18" charset="0"/>
            </a:endParaRPr>
          </a:p>
        </p:txBody>
      </p:sp>
      <p:sp>
        <p:nvSpPr>
          <p:cNvPr id="41" name="文本框 40"/>
          <p:cNvSpPr txBox="1"/>
          <p:nvPr/>
        </p:nvSpPr>
        <p:spPr>
          <a:xfrm>
            <a:off x="7681861" y="4363198"/>
            <a:ext cx="3663604" cy="1526187"/>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600" dirty="0">
                <a:solidFill>
                  <a:schemeClr val="tx1">
                    <a:lumMod val="75000"/>
                    <a:lumOff val="25000"/>
                  </a:schemeClr>
                </a:solidFill>
                <a:latin typeface="+mn-ea"/>
                <a:cs typeface="Times New Roman" pitchFamily="18" charset="0"/>
              </a:rPr>
              <a:t>南京地铁为了提高其轨道交通客运服务质量，每年都开展乘客满意度调查，为改善服务、提高出行质量提供了参考依据。</a:t>
            </a:r>
            <a:endParaRPr lang="en-US" altLang="zh-CN" sz="1600" dirty="0">
              <a:solidFill>
                <a:schemeClr val="tx1">
                  <a:lumMod val="75000"/>
                  <a:lumOff val="25000"/>
                </a:schemeClr>
              </a:solidFill>
              <a:latin typeface="+mn-ea"/>
              <a:cs typeface="Times New Roman" pitchFamily="18" charset="0"/>
            </a:endParaRPr>
          </a:p>
        </p:txBody>
      </p:sp>
      <p:pic>
        <p:nvPicPr>
          <p:cNvPr id="12" name="图片 11">
            <a:extLst>
              <a:ext uri="{FF2B5EF4-FFF2-40B4-BE49-F238E27FC236}">
                <a16:creationId xmlns:a16="http://schemas.microsoft.com/office/drawing/2014/main" id="{4633A14C-B629-48B4-87D2-DEAA930FB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6435" y="2928538"/>
            <a:ext cx="1332397" cy="1294473"/>
          </a:xfrm>
          <a:prstGeom prst="rect">
            <a:avLst/>
          </a:prstGeom>
        </p:spPr>
      </p:pic>
    </p:spTree>
  </p:cSld>
  <p:clrMapOvr>
    <a:masterClrMapping/>
  </p:clrMapOvr>
  <p:transition spd="med">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问卷调查</a:t>
            </a:r>
          </a:p>
        </p:txBody>
      </p:sp>
      <p:sp>
        <p:nvSpPr>
          <p:cNvPr id="53" name="椭圆 52"/>
          <p:cNvSpPr/>
          <p:nvPr/>
        </p:nvSpPr>
        <p:spPr>
          <a:xfrm>
            <a:off x="5585501" y="2983382"/>
            <a:ext cx="950807" cy="950807"/>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rPr>
              <a:t>VS</a:t>
            </a:r>
            <a:endParaRPr lang="zh-CN" altLang="en-US"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endParaRPr>
          </a:p>
        </p:txBody>
      </p:sp>
      <p:sp>
        <p:nvSpPr>
          <p:cNvPr id="56" name="TextBox 13"/>
          <p:cNvSpPr txBox="1">
            <a:spLocks noChangeArrowheads="1"/>
          </p:cNvSpPr>
          <p:nvPr/>
        </p:nvSpPr>
        <p:spPr bwMode="auto">
          <a:xfrm>
            <a:off x="2384990" y="1844550"/>
            <a:ext cx="2744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zh-CN" altLang="en-US" sz="2400" b="1" dirty="0">
                <a:solidFill>
                  <a:srgbClr val="005D9D"/>
                </a:solidFill>
                <a:latin typeface="+mn-ea"/>
                <a:ea typeface="+mn-ea"/>
              </a:rPr>
              <a:t>现场发放问卷</a:t>
            </a:r>
          </a:p>
        </p:txBody>
      </p:sp>
      <p:sp>
        <p:nvSpPr>
          <p:cNvPr id="100" name="TextBox 14"/>
          <p:cNvSpPr txBox="1">
            <a:spLocks noChangeArrowheads="1"/>
          </p:cNvSpPr>
          <p:nvPr/>
        </p:nvSpPr>
        <p:spPr bwMode="auto">
          <a:xfrm>
            <a:off x="6828028" y="1839002"/>
            <a:ext cx="27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2400" b="1" dirty="0">
                <a:solidFill>
                  <a:srgbClr val="005D9D"/>
                </a:solidFill>
                <a:latin typeface="+mn-ea"/>
                <a:ea typeface="+mn-ea"/>
              </a:rPr>
              <a:t>网络问卷</a:t>
            </a:r>
          </a:p>
        </p:txBody>
      </p:sp>
      <p:sp>
        <p:nvSpPr>
          <p:cNvPr id="104" name="矩形 103"/>
          <p:cNvSpPr/>
          <p:nvPr/>
        </p:nvSpPr>
        <p:spPr bwMode="auto">
          <a:xfrm>
            <a:off x="2616425" y="4070288"/>
            <a:ext cx="2661012"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5" name="矩形 104"/>
          <p:cNvSpPr/>
          <p:nvPr/>
        </p:nvSpPr>
        <p:spPr bwMode="auto">
          <a:xfrm>
            <a:off x="2438333" y="4580941"/>
            <a:ext cx="285420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7" name="TextBox 20"/>
          <p:cNvSpPr txBox="1"/>
          <p:nvPr/>
        </p:nvSpPr>
        <p:spPr bwMode="auto">
          <a:xfrm>
            <a:off x="2749561" y="4070288"/>
            <a:ext cx="2618024" cy="307777"/>
          </a:xfrm>
          <a:prstGeom prst="rect">
            <a:avLst/>
          </a:prstGeom>
          <a:noFill/>
        </p:spPr>
        <p:txBody>
          <a:bodyPr wrap="none">
            <a:spAutoFit/>
          </a:bodyPr>
          <a:lstStyle/>
          <a:p>
            <a:pPr>
              <a:defRPr/>
            </a:pPr>
            <a:r>
              <a:rPr lang="zh-CN" altLang="en-US" sz="1400" dirty="0">
                <a:solidFill>
                  <a:schemeClr val="bg1"/>
                </a:solidFill>
                <a:latin typeface="微软雅黑" pitchFamily="34" charset="-122"/>
                <a:ea typeface="微软雅黑" pitchFamily="34" charset="-122"/>
              </a:rPr>
              <a:t>工作日高平峰：</a:t>
            </a:r>
            <a:r>
              <a:rPr lang="en-US" altLang="zh-CN" sz="1400" dirty="0">
                <a:solidFill>
                  <a:schemeClr val="bg1"/>
                </a:solidFill>
                <a:latin typeface="微软雅黑" pitchFamily="34" charset="-122"/>
                <a:ea typeface="微软雅黑" pitchFamily="34" charset="-122"/>
              </a:rPr>
              <a:t>7</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00-11</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00</a:t>
            </a:r>
            <a:endParaRPr lang="zh-CN" altLang="en-US" sz="1400" dirty="0">
              <a:solidFill>
                <a:schemeClr val="bg1"/>
              </a:solidFill>
              <a:latin typeface="微软雅黑" pitchFamily="34" charset="-122"/>
              <a:ea typeface="微软雅黑" pitchFamily="34" charset="-122"/>
            </a:endParaRPr>
          </a:p>
        </p:txBody>
      </p:sp>
      <p:sp>
        <p:nvSpPr>
          <p:cNvPr id="108" name="TextBox 21"/>
          <p:cNvSpPr txBox="1"/>
          <p:nvPr/>
        </p:nvSpPr>
        <p:spPr bwMode="auto">
          <a:xfrm>
            <a:off x="2570024" y="4589202"/>
            <a:ext cx="2797561" cy="307777"/>
          </a:xfrm>
          <a:prstGeom prst="rect">
            <a:avLst/>
          </a:prstGeom>
          <a:noFill/>
        </p:spPr>
        <p:txBody>
          <a:bodyPr wrap="none">
            <a:spAutoFit/>
          </a:bodyPr>
          <a:lstStyle/>
          <a:p>
            <a:pPr>
              <a:defRPr/>
            </a:pPr>
            <a:r>
              <a:rPr lang="zh-CN" altLang="en-US" sz="1400" dirty="0">
                <a:solidFill>
                  <a:schemeClr val="bg1"/>
                </a:solidFill>
                <a:latin typeface="微软雅黑" pitchFamily="34" charset="-122"/>
                <a:ea typeface="微软雅黑" pitchFamily="34" charset="-122"/>
              </a:rPr>
              <a:t>非工作日高平峰：</a:t>
            </a:r>
            <a:r>
              <a:rPr lang="en-US" altLang="zh-CN" sz="1400" dirty="0">
                <a:solidFill>
                  <a:schemeClr val="bg1"/>
                </a:solidFill>
                <a:latin typeface="微软雅黑" pitchFamily="34" charset="-122"/>
                <a:ea typeface="微软雅黑" pitchFamily="34" charset="-122"/>
              </a:rPr>
              <a:t>8</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00-12</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00</a:t>
            </a:r>
            <a:endParaRPr lang="zh-CN" altLang="en-US" sz="1400" dirty="0">
              <a:solidFill>
                <a:schemeClr val="bg1"/>
              </a:solidFill>
              <a:latin typeface="微软雅黑" pitchFamily="34" charset="-122"/>
              <a:ea typeface="微软雅黑" pitchFamily="34" charset="-122"/>
            </a:endParaRPr>
          </a:p>
        </p:txBody>
      </p:sp>
      <p:sp>
        <p:nvSpPr>
          <p:cNvPr id="112" name="矩形 111"/>
          <p:cNvSpPr/>
          <p:nvPr/>
        </p:nvSpPr>
        <p:spPr bwMode="auto">
          <a:xfrm>
            <a:off x="6867487" y="4073759"/>
            <a:ext cx="2511902" cy="299515"/>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3" name="矩形 112"/>
          <p:cNvSpPr/>
          <p:nvPr/>
        </p:nvSpPr>
        <p:spPr bwMode="auto">
          <a:xfrm>
            <a:off x="6882588" y="4564561"/>
            <a:ext cx="2496801" cy="284413"/>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4" name="矩形 113"/>
          <p:cNvSpPr/>
          <p:nvPr/>
        </p:nvSpPr>
        <p:spPr bwMode="auto">
          <a:xfrm>
            <a:off x="6867488" y="5055362"/>
            <a:ext cx="2339102" cy="299516"/>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6" name="TextBox 19"/>
          <p:cNvSpPr txBox="1"/>
          <p:nvPr/>
        </p:nvSpPr>
        <p:spPr bwMode="auto">
          <a:xfrm>
            <a:off x="6859991" y="4041037"/>
            <a:ext cx="2339102" cy="307777"/>
          </a:xfrm>
          <a:prstGeom prst="rect">
            <a:avLst/>
          </a:prstGeom>
          <a:noFill/>
        </p:spPr>
        <p:txBody>
          <a:bodyPr wrap="non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西祠胡同、公交论坛等网站</a:t>
            </a:r>
          </a:p>
        </p:txBody>
      </p:sp>
      <p:sp>
        <p:nvSpPr>
          <p:cNvPr id="117" name="TextBox 20"/>
          <p:cNvSpPr txBox="1"/>
          <p:nvPr/>
        </p:nvSpPr>
        <p:spPr bwMode="auto">
          <a:xfrm>
            <a:off x="6882588" y="4541198"/>
            <a:ext cx="2271776" cy="307777"/>
          </a:xfrm>
          <a:prstGeom prst="rect">
            <a:avLst/>
          </a:prstGeom>
          <a:noFill/>
        </p:spPr>
        <p:txBody>
          <a:bodyPr wrap="non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腾讯</a:t>
            </a:r>
            <a:r>
              <a:rPr lang="en-US" altLang="zh-CN" sz="1400" dirty="0">
                <a:solidFill>
                  <a:schemeClr val="tx1">
                    <a:lumMod val="85000"/>
                    <a:lumOff val="15000"/>
                  </a:schemeClr>
                </a:solidFill>
                <a:latin typeface="微软雅黑" pitchFamily="34" charset="-122"/>
                <a:ea typeface="微软雅黑" pitchFamily="34" charset="-122"/>
              </a:rPr>
              <a:t>QQ</a:t>
            </a:r>
            <a:r>
              <a:rPr lang="zh-CN" altLang="en-US" sz="1400" dirty="0">
                <a:solidFill>
                  <a:schemeClr val="tx1">
                    <a:lumMod val="85000"/>
                    <a:lumOff val="15000"/>
                  </a:schemeClr>
                </a:solidFill>
                <a:latin typeface="微软雅黑" pitchFamily="34" charset="-122"/>
                <a:ea typeface="微软雅黑" pitchFamily="34" charset="-122"/>
              </a:rPr>
              <a:t>、微信等社交平台</a:t>
            </a:r>
          </a:p>
        </p:txBody>
      </p:sp>
      <p:sp>
        <p:nvSpPr>
          <p:cNvPr id="118" name="TextBox 21"/>
          <p:cNvSpPr txBox="1"/>
          <p:nvPr/>
        </p:nvSpPr>
        <p:spPr bwMode="auto">
          <a:xfrm>
            <a:off x="6869417" y="5055362"/>
            <a:ext cx="2339102" cy="307777"/>
          </a:xfrm>
          <a:prstGeom prst="rect">
            <a:avLst/>
          </a:prstGeom>
          <a:noFill/>
        </p:spPr>
        <p:txBody>
          <a:bodyPr wrap="non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电子版调查数据，方便快捷</a:t>
            </a:r>
          </a:p>
        </p:txBody>
      </p:sp>
      <p:sp>
        <p:nvSpPr>
          <p:cNvPr id="3" name="文本框 2"/>
          <p:cNvSpPr txBox="1"/>
          <p:nvPr/>
        </p:nvSpPr>
        <p:spPr>
          <a:xfrm>
            <a:off x="1306813" y="2462402"/>
            <a:ext cx="3989487" cy="1156855"/>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n-ea"/>
                <a:cs typeface="Times New Roman" pitchFamily="18" charset="0"/>
              </a:rPr>
              <a:t>实地调查主要采取在地铁站拦截问询的方式进行。根据南京地铁的日客流量，选择合适的调查时间段。</a:t>
            </a:r>
            <a:endParaRPr lang="en-US" altLang="zh-CN" sz="1600" dirty="0">
              <a:solidFill>
                <a:schemeClr val="tx1">
                  <a:lumMod val="75000"/>
                  <a:lumOff val="25000"/>
                </a:schemeClr>
              </a:solidFill>
              <a:latin typeface="+mn-ea"/>
              <a:cs typeface="Times New Roman" pitchFamily="18" charset="0"/>
            </a:endParaRPr>
          </a:p>
        </p:txBody>
      </p:sp>
      <p:sp>
        <p:nvSpPr>
          <p:cNvPr id="120" name="文本框 119"/>
          <p:cNvSpPr txBox="1"/>
          <p:nvPr/>
        </p:nvSpPr>
        <p:spPr>
          <a:xfrm>
            <a:off x="6832784" y="2462428"/>
            <a:ext cx="3989487" cy="1156855"/>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n-ea"/>
                <a:cs typeface="Times New Roman" pitchFamily="18" charset="0"/>
              </a:rPr>
              <a:t>利用在线的问卷调查平台设计调查问卷，通过在线方式传播，由浏览网站的网上用户填写。</a:t>
            </a:r>
            <a:endParaRPr lang="en-US" altLang="zh-CN" sz="1600" dirty="0">
              <a:solidFill>
                <a:schemeClr val="tx1">
                  <a:lumMod val="75000"/>
                  <a:lumOff val="25000"/>
                </a:schemeClr>
              </a:solidFill>
              <a:latin typeface="+mn-ea"/>
              <a:cs typeface="Times New Roman" pitchFamily="18" charset="0"/>
            </a:endParaRPr>
          </a:p>
        </p:txBody>
      </p:sp>
      <p:sp>
        <p:nvSpPr>
          <p:cNvPr id="31" name="矩形 30">
            <a:extLst>
              <a:ext uri="{FF2B5EF4-FFF2-40B4-BE49-F238E27FC236}">
                <a16:creationId xmlns:a16="http://schemas.microsoft.com/office/drawing/2014/main" id="{BFBEEE98-AC92-4487-B5B8-7FC396E637A3}"/>
              </a:ext>
            </a:extLst>
          </p:cNvPr>
          <p:cNvSpPr/>
          <p:nvPr/>
        </p:nvSpPr>
        <p:spPr bwMode="auto">
          <a:xfrm>
            <a:off x="531628" y="5071884"/>
            <a:ext cx="4773726" cy="292988"/>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32" name="TextBox 21">
            <a:extLst>
              <a:ext uri="{FF2B5EF4-FFF2-40B4-BE49-F238E27FC236}">
                <a16:creationId xmlns:a16="http://schemas.microsoft.com/office/drawing/2014/main" id="{7971611C-66C1-44AD-A3BC-07BA153BCA04}"/>
              </a:ext>
            </a:extLst>
          </p:cNvPr>
          <p:cNvSpPr txBox="1"/>
          <p:nvPr/>
        </p:nvSpPr>
        <p:spPr bwMode="auto">
          <a:xfrm>
            <a:off x="694511" y="5055362"/>
            <a:ext cx="4673074" cy="307777"/>
          </a:xfrm>
          <a:prstGeom prst="rect">
            <a:avLst/>
          </a:prstGeom>
          <a:noFill/>
        </p:spPr>
        <p:txBody>
          <a:bodyPr wrap="none">
            <a:spAutoFit/>
          </a:bodyPr>
          <a:lstStyle/>
          <a:p>
            <a:r>
              <a:rPr lang="zh-CN" altLang="en-US" sz="1400" dirty="0">
                <a:solidFill>
                  <a:schemeClr val="bg1"/>
                </a:solidFill>
                <a:latin typeface="微软雅黑" pitchFamily="34" charset="-122"/>
                <a:ea typeface="微软雅黑" pitchFamily="34" charset="-122"/>
              </a:rPr>
              <a:t>主要站点：经天路、仙林中心、马群、下马坊、新街口等</a:t>
            </a:r>
            <a:endParaRPr lang="zh-CN" altLang="en-US" sz="1400" dirty="0"/>
          </a:p>
        </p:txBody>
      </p:sp>
    </p:spTree>
    <p:extLst>
      <p:ext uri="{BB962C8B-B14F-4D97-AF65-F5344CB8AC3E}">
        <p14:creationId xmlns:p14="http://schemas.microsoft.com/office/powerpoint/2010/main" val="3762331082"/>
      </p:ext>
    </p:extLst>
  </p:cSld>
  <p:clrMapOvr>
    <a:masterClrMapping/>
  </p:clrMapOvr>
  <p:transition spd="med">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形状 60"/>
          <p:cNvSpPr/>
          <p:nvPr/>
        </p:nvSpPr>
        <p:spPr>
          <a:xfrm flipH="1">
            <a:off x="5187407" y="1524917"/>
            <a:ext cx="1867985" cy="1868267"/>
          </a:xfrm>
          <a:prstGeom prst="leftCircularArrow">
            <a:avLst>
              <a:gd name="adj1" fmla="val 8909"/>
              <a:gd name="adj2" fmla="val 1142322"/>
              <a:gd name="adj3" fmla="val 6293598"/>
              <a:gd name="adj4" fmla="val 21479660"/>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29" y="442644"/>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数据筛选</a:t>
            </a:r>
          </a:p>
        </p:txBody>
      </p:sp>
      <p:sp>
        <p:nvSpPr>
          <p:cNvPr id="41" name="形状 40"/>
          <p:cNvSpPr/>
          <p:nvPr/>
        </p:nvSpPr>
        <p:spPr>
          <a:xfrm>
            <a:off x="4623305" y="2651353"/>
            <a:ext cx="1867985" cy="1868267"/>
          </a:xfrm>
          <a:prstGeom prst="leftCircularArrow">
            <a:avLst>
              <a:gd name="adj1" fmla="val 8909"/>
              <a:gd name="adj2" fmla="val 1142322"/>
              <a:gd name="adj3" fmla="val 6293598"/>
              <a:gd name="adj4" fmla="val 18385882"/>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5" name="空心弧 54"/>
          <p:cNvSpPr/>
          <p:nvPr/>
        </p:nvSpPr>
        <p:spPr>
          <a:xfrm>
            <a:off x="5293556" y="3873897"/>
            <a:ext cx="1604887" cy="1605530"/>
          </a:xfrm>
          <a:prstGeom prst="blockArc">
            <a:avLst>
              <a:gd name="adj1" fmla="val 14095361"/>
              <a:gd name="adj2" fmla="val 10799997"/>
              <a:gd name="adj3" fmla="val 11504"/>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8" name="等腰三角形 57"/>
          <p:cNvSpPr>
            <a:spLocks noChangeAspect="1" noChangeArrowheads="1"/>
          </p:cNvSpPr>
          <p:nvPr/>
        </p:nvSpPr>
        <p:spPr bwMode="auto">
          <a:xfrm rot="5400000" flipV="1">
            <a:off x="7189533" y="229138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59" name="等腰三角形 58"/>
          <p:cNvSpPr>
            <a:spLocks noChangeAspect="1" noChangeArrowheads="1"/>
          </p:cNvSpPr>
          <p:nvPr/>
        </p:nvSpPr>
        <p:spPr bwMode="auto">
          <a:xfrm rot="5400000" flipV="1">
            <a:off x="7189533" y="4573504"/>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0" name="等腰三角形 59"/>
          <p:cNvSpPr>
            <a:spLocks noChangeAspect="1" noChangeArrowheads="1"/>
          </p:cNvSpPr>
          <p:nvPr/>
        </p:nvSpPr>
        <p:spPr bwMode="auto">
          <a:xfrm rot="16200000" flipH="1" flipV="1">
            <a:off x="4337981" y="348017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4" name="文本框 63"/>
          <p:cNvSpPr txBox="1"/>
          <p:nvPr/>
        </p:nvSpPr>
        <p:spPr>
          <a:xfrm>
            <a:off x="7719872" y="1794378"/>
            <a:ext cx="3817257" cy="1200329"/>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现场调查问卷回收</a:t>
            </a:r>
            <a:r>
              <a:rPr lang="en-US" altLang="zh-CN" sz="2400" dirty="0">
                <a:solidFill>
                  <a:srgbClr val="FF0000"/>
                </a:solidFill>
                <a:latin typeface="微软雅黑" pitchFamily="34" charset="-122"/>
                <a:ea typeface="微软雅黑" pitchFamily="34" charset="-122"/>
              </a:rPr>
              <a:t>190</a:t>
            </a:r>
            <a:r>
              <a:rPr lang="zh-CN" altLang="en-US" dirty="0">
                <a:solidFill>
                  <a:schemeClr val="tx1">
                    <a:lumMod val="85000"/>
                    <a:lumOff val="15000"/>
                  </a:schemeClr>
                </a:solidFill>
                <a:latin typeface="微软雅黑" pitchFamily="34" charset="-122"/>
                <a:ea typeface="微软雅黑" pitchFamily="34" charset="-122"/>
              </a:rPr>
              <a:t>份</a:t>
            </a:r>
            <a:endParaRPr lang="en-US" altLang="zh-CN" dirty="0">
              <a:solidFill>
                <a:schemeClr val="tx1">
                  <a:lumMod val="85000"/>
                  <a:lumOff val="15000"/>
                </a:schemeClr>
              </a:solidFill>
              <a:latin typeface="微软雅黑" pitchFamily="34" charset="-122"/>
              <a:ea typeface="微软雅黑" pitchFamily="34" charset="-122"/>
            </a:endParaRPr>
          </a:p>
          <a:p>
            <a:r>
              <a:rPr lang="zh-CN" altLang="en-US" dirty="0">
                <a:solidFill>
                  <a:schemeClr val="tx1">
                    <a:lumMod val="85000"/>
                    <a:lumOff val="15000"/>
                  </a:schemeClr>
                </a:solidFill>
                <a:latin typeface="微软雅黑" pitchFamily="34" charset="-122"/>
                <a:ea typeface="微软雅黑" pitchFamily="34" charset="-122"/>
              </a:rPr>
              <a:t>网上调查收集到问卷</a:t>
            </a:r>
            <a:r>
              <a:rPr lang="en-US" altLang="zh-CN" sz="2400" dirty="0">
                <a:solidFill>
                  <a:srgbClr val="FF0000"/>
                </a:solidFill>
                <a:latin typeface="微软雅黑" pitchFamily="34" charset="-122"/>
                <a:ea typeface="微软雅黑" pitchFamily="34" charset="-122"/>
              </a:rPr>
              <a:t>165</a:t>
            </a:r>
            <a:r>
              <a:rPr lang="zh-CN" altLang="en-US" dirty="0">
                <a:solidFill>
                  <a:schemeClr val="tx1">
                    <a:lumMod val="85000"/>
                    <a:lumOff val="15000"/>
                  </a:schemeClr>
                </a:solidFill>
                <a:latin typeface="微软雅黑" pitchFamily="34" charset="-122"/>
                <a:ea typeface="微软雅黑" pitchFamily="34" charset="-122"/>
              </a:rPr>
              <a:t>份</a:t>
            </a:r>
            <a:endParaRPr lang="en-US" altLang="zh-CN" dirty="0">
              <a:solidFill>
                <a:schemeClr val="tx1">
                  <a:lumMod val="85000"/>
                  <a:lumOff val="15000"/>
                </a:schemeClr>
              </a:solidFill>
              <a:latin typeface="微软雅黑" pitchFamily="34" charset="-122"/>
              <a:ea typeface="微软雅黑" pitchFamily="34" charset="-122"/>
            </a:endParaRPr>
          </a:p>
          <a:p>
            <a:r>
              <a:rPr lang="zh-CN" altLang="en-US" dirty="0">
                <a:solidFill>
                  <a:schemeClr val="tx1">
                    <a:lumMod val="85000"/>
                    <a:lumOff val="15000"/>
                  </a:schemeClr>
                </a:solidFill>
                <a:latin typeface="微软雅黑" pitchFamily="34" charset="-122"/>
                <a:ea typeface="微软雅黑" pitchFamily="34" charset="-122"/>
              </a:rPr>
              <a:t>共得到</a:t>
            </a:r>
            <a:r>
              <a:rPr lang="en-US" altLang="zh-CN" sz="2400" dirty="0">
                <a:solidFill>
                  <a:srgbClr val="FF0000"/>
                </a:solidFill>
                <a:latin typeface="微软雅黑" pitchFamily="34" charset="-122"/>
                <a:ea typeface="微软雅黑" pitchFamily="34" charset="-122"/>
              </a:rPr>
              <a:t>355</a:t>
            </a:r>
            <a:r>
              <a:rPr lang="zh-CN" altLang="en-US" dirty="0">
                <a:solidFill>
                  <a:schemeClr val="tx1">
                    <a:lumMod val="85000"/>
                    <a:lumOff val="15000"/>
                  </a:schemeClr>
                </a:solidFill>
                <a:latin typeface="微软雅黑" pitchFamily="34" charset="-122"/>
                <a:ea typeface="微软雅黑" pitchFamily="34" charset="-122"/>
              </a:rPr>
              <a:t>份问卷</a:t>
            </a:r>
            <a:endParaRPr lang="zh-CN" altLang="en-US" dirty="0"/>
          </a:p>
        </p:txBody>
      </p:sp>
      <p:sp>
        <p:nvSpPr>
          <p:cNvPr id="65" name="文本框 64"/>
          <p:cNvSpPr txBox="1"/>
          <p:nvPr/>
        </p:nvSpPr>
        <p:spPr>
          <a:xfrm>
            <a:off x="7719872" y="4261162"/>
            <a:ext cx="3817257" cy="830997"/>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最终得到有效问卷样本</a:t>
            </a:r>
            <a:r>
              <a:rPr lang="en-US" altLang="zh-CN" sz="2400" dirty="0">
                <a:solidFill>
                  <a:srgbClr val="FF0000"/>
                </a:solidFill>
                <a:latin typeface="微软雅黑" pitchFamily="34" charset="-122"/>
                <a:ea typeface="微软雅黑" pitchFamily="34" charset="-122"/>
              </a:rPr>
              <a:t>279</a:t>
            </a:r>
            <a:r>
              <a:rPr lang="zh-CN" altLang="en-US" dirty="0">
                <a:solidFill>
                  <a:schemeClr val="tx1">
                    <a:lumMod val="85000"/>
                    <a:lumOff val="15000"/>
                  </a:schemeClr>
                </a:solidFill>
                <a:latin typeface="微软雅黑" pitchFamily="34" charset="-122"/>
                <a:ea typeface="微软雅黑" pitchFamily="34" charset="-122"/>
              </a:rPr>
              <a:t>份</a:t>
            </a:r>
            <a:endParaRPr lang="en-US" altLang="zh-CN" dirty="0">
              <a:solidFill>
                <a:schemeClr val="tx1">
                  <a:lumMod val="85000"/>
                  <a:lumOff val="15000"/>
                </a:schemeClr>
              </a:solidFill>
              <a:latin typeface="微软雅黑" pitchFamily="34" charset="-122"/>
              <a:ea typeface="微软雅黑" pitchFamily="34" charset="-122"/>
            </a:endParaRPr>
          </a:p>
          <a:p>
            <a:r>
              <a:rPr lang="zh-CN" altLang="en-US" dirty="0">
                <a:solidFill>
                  <a:schemeClr val="tx1">
                    <a:lumMod val="85000"/>
                    <a:lumOff val="15000"/>
                  </a:schemeClr>
                </a:solidFill>
                <a:latin typeface="微软雅黑" pitchFamily="34" charset="-122"/>
                <a:ea typeface="微软雅黑" pitchFamily="34" charset="-122"/>
              </a:rPr>
              <a:t>有效问卷占总样本总数的</a:t>
            </a:r>
            <a:r>
              <a:rPr lang="en-US" altLang="zh-CN" sz="2400" dirty="0">
                <a:solidFill>
                  <a:srgbClr val="FF0000"/>
                </a:solidFill>
                <a:latin typeface="微软雅黑" pitchFamily="34" charset="-122"/>
                <a:ea typeface="微软雅黑" pitchFamily="34" charset="-122"/>
              </a:rPr>
              <a:t>78.6</a:t>
            </a:r>
            <a:r>
              <a:rPr lang="en-US" altLang="zh-CN" dirty="0">
                <a:solidFill>
                  <a:schemeClr val="tx1">
                    <a:lumMod val="85000"/>
                    <a:lumOff val="15000"/>
                  </a:schemeClr>
                </a:solidFill>
                <a:latin typeface="微软雅黑" pitchFamily="34" charset="-122"/>
                <a:ea typeface="微软雅黑" pitchFamily="34" charset="-122"/>
              </a:rPr>
              <a:t>%</a:t>
            </a:r>
            <a:endParaRPr lang="zh-CN" altLang="en-US" dirty="0"/>
          </a:p>
        </p:txBody>
      </p:sp>
      <p:sp>
        <p:nvSpPr>
          <p:cNvPr id="66" name="文本框 65"/>
          <p:cNvSpPr txBox="1"/>
          <p:nvPr/>
        </p:nvSpPr>
        <p:spPr>
          <a:xfrm>
            <a:off x="688800" y="3194368"/>
            <a:ext cx="3679897" cy="1015663"/>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对回收的问卷进行筛选，剔除作答不完整、随意作答、不符合调研条件等无效问卷</a:t>
            </a:r>
            <a:r>
              <a:rPr lang="en-US" altLang="zh-CN" sz="2400" dirty="0">
                <a:solidFill>
                  <a:srgbClr val="FF0000"/>
                </a:solidFill>
                <a:latin typeface="微软雅黑" pitchFamily="34" charset="-122"/>
                <a:ea typeface="微软雅黑" pitchFamily="34" charset="-122"/>
              </a:rPr>
              <a:t>76</a:t>
            </a:r>
            <a:r>
              <a:rPr lang="zh-CN" altLang="en-US" dirty="0">
                <a:solidFill>
                  <a:schemeClr val="tx1">
                    <a:lumMod val="85000"/>
                    <a:lumOff val="15000"/>
                  </a:schemeClr>
                </a:solidFill>
                <a:latin typeface="微软雅黑" pitchFamily="34" charset="-122"/>
                <a:ea typeface="微软雅黑" pitchFamily="34" charset="-122"/>
              </a:rPr>
              <a:t>份</a:t>
            </a:r>
            <a:endParaRPr lang="zh-CN" altLang="en-US" dirty="0"/>
          </a:p>
        </p:txBody>
      </p:sp>
    </p:spTree>
    <p:extLst>
      <p:ext uri="{BB962C8B-B14F-4D97-AF65-F5344CB8AC3E}">
        <p14:creationId xmlns:p14="http://schemas.microsoft.com/office/powerpoint/2010/main" val="1025688048"/>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14" name="文本框 13"/>
          <p:cNvSpPr txBox="1"/>
          <p:nvPr/>
        </p:nvSpPr>
        <p:spPr>
          <a:xfrm>
            <a:off x="1274745" y="1155996"/>
            <a:ext cx="308112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服务的概念和特点</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1" name="矩形 10"/>
          <p:cNvSpPr/>
          <p:nvPr/>
        </p:nvSpPr>
        <p:spPr>
          <a:xfrm>
            <a:off x="2451571" y="2998541"/>
            <a:ext cx="7297747" cy="2346283"/>
          </a:xfrm>
          <a:prstGeom prst="rect">
            <a:avLst/>
          </a:prstGeom>
        </p:spPr>
        <p:txBody>
          <a:bodyPr wrap="square">
            <a:spAutoFit/>
          </a:bodyPr>
          <a:lstStyle/>
          <a:p>
            <a:pP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城市轨道交通服务是运输企业为乘客提供的以乘客</a:t>
            </a:r>
            <a:r>
              <a:rPr lang="zh-CN" altLang="en-US" sz="2000" b="1" dirty="0">
                <a:solidFill>
                  <a:srgbClr val="FF0000"/>
                </a:solidFill>
                <a:latin typeface="微软雅黑" panose="020B0503020204020204" pitchFamily="34" charset="-122"/>
                <a:ea typeface="微软雅黑" panose="020B0503020204020204" pitchFamily="34" charset="-122"/>
              </a:rPr>
              <a:t>位移为中心</a:t>
            </a:r>
            <a:r>
              <a:rPr lang="zh-CN" altLang="en-US" sz="2000" b="1" dirty="0">
                <a:solidFill>
                  <a:srgbClr val="000000"/>
                </a:solidFill>
                <a:latin typeface="微软雅黑" panose="020B0503020204020204" pitchFamily="34" charset="-122"/>
                <a:ea typeface="微软雅黑" panose="020B0503020204020204" pitchFamily="34" charset="-122"/>
              </a:rPr>
              <a:t>的服务，由票务服务、导乘服务、运行服务和</a:t>
            </a:r>
            <a:r>
              <a:rPr lang="zh-CN" altLang="en-US" sz="2000" b="1" dirty="0">
                <a:solidFill>
                  <a:srgbClr val="FF0000"/>
                </a:solidFill>
                <a:latin typeface="微软雅黑" panose="020B0503020204020204" pitchFamily="34" charset="-122"/>
                <a:ea typeface="微软雅黑" panose="020B0503020204020204" pitchFamily="34" charset="-122"/>
              </a:rPr>
              <a:t>应急服务</a:t>
            </a:r>
            <a:r>
              <a:rPr lang="zh-CN" altLang="en-US" sz="2000" b="1" dirty="0">
                <a:solidFill>
                  <a:srgbClr val="000000"/>
                </a:solidFill>
                <a:latin typeface="微软雅黑" panose="020B0503020204020204" pitchFamily="34" charset="-122"/>
                <a:ea typeface="微软雅黑" panose="020B0503020204020204" pitchFamily="34" charset="-122"/>
              </a:rPr>
              <a:t>等一系列或多或少具有无形性的活动所构成的一种过程。该过程是在</a:t>
            </a:r>
            <a:r>
              <a:rPr lang="zh-CN" altLang="en-US" sz="2000" b="1" dirty="0">
                <a:solidFill>
                  <a:srgbClr val="FF0000"/>
                </a:solidFill>
                <a:latin typeface="微软雅黑" panose="020B0503020204020204" pitchFamily="34" charset="-122"/>
                <a:ea typeface="微软雅黑" panose="020B0503020204020204" pitchFamily="34" charset="-122"/>
              </a:rPr>
              <a:t>乘客与服务人员</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硬件和软件</a:t>
            </a:r>
            <a:r>
              <a:rPr lang="zh-CN" altLang="en-US" sz="2000" b="1" dirty="0">
                <a:solidFill>
                  <a:srgbClr val="000000"/>
                </a:solidFill>
                <a:latin typeface="微软雅黑" panose="020B0503020204020204" pitchFamily="34" charset="-122"/>
                <a:ea typeface="微软雅黑" panose="020B0503020204020204" pitchFamily="34" charset="-122"/>
              </a:rPr>
              <a:t>的互动过程中进行的，其实质是</a:t>
            </a:r>
            <a:r>
              <a:rPr lang="zh-CN" altLang="en-US" sz="2000" b="1" dirty="0">
                <a:solidFill>
                  <a:srgbClr val="FF0000"/>
                </a:solidFill>
                <a:latin typeface="微软雅黑" panose="020B0503020204020204" pitchFamily="34" charset="-122"/>
                <a:ea typeface="微软雅黑" panose="020B0503020204020204" pitchFamily="34" charset="-122"/>
              </a:rPr>
              <a:t>最大限度的满足乘客的需求并为其创造价值。</a:t>
            </a:r>
          </a:p>
        </p:txBody>
      </p:sp>
      <p:sp>
        <p:nvSpPr>
          <p:cNvPr id="27" name="矩形 26">
            <a:extLst>
              <a:ext uri="{FF2B5EF4-FFF2-40B4-BE49-F238E27FC236}">
                <a16:creationId xmlns:a16="http://schemas.microsoft.com/office/drawing/2014/main" id="{63EB019D-EE31-4EAD-8ED1-88FE044DA74A}"/>
              </a:ext>
            </a:extLst>
          </p:cNvPr>
          <p:cNvSpPr/>
          <p:nvPr/>
        </p:nvSpPr>
        <p:spPr>
          <a:xfrm>
            <a:off x="1013331" y="2178685"/>
            <a:ext cx="3005951" cy="400110"/>
          </a:xfrm>
          <a:prstGeom prst="rect">
            <a:avLst/>
          </a:prstGeom>
          <a:ln w="19050">
            <a:solidFill>
              <a:srgbClr val="FF0000"/>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anose="020B0503020204020204" pitchFamily="34" charset="-122"/>
                <a:ea typeface="微软雅黑" panose="020B0503020204020204" pitchFamily="34" charset="-122"/>
              </a:rPr>
              <a:t>城市轨道交通服务的概念</a:t>
            </a:r>
          </a:p>
        </p:txBody>
      </p:sp>
    </p:spTree>
  </p:cSld>
  <p:clrMapOvr>
    <a:masterClrMapping/>
  </p:clrMapOvr>
  <p:transition spd="med">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0" y="454372"/>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数据检验</a:t>
            </a:r>
          </a:p>
        </p:txBody>
      </p:sp>
      <p:graphicFrame>
        <p:nvGraphicFramePr>
          <p:cNvPr id="2" name="表格 1">
            <a:extLst>
              <a:ext uri="{FF2B5EF4-FFF2-40B4-BE49-F238E27FC236}">
                <a16:creationId xmlns:a16="http://schemas.microsoft.com/office/drawing/2014/main" id="{AF05D708-CF56-45E9-8939-5E4A4546D4FB}"/>
              </a:ext>
            </a:extLst>
          </p:cNvPr>
          <p:cNvGraphicFramePr>
            <a:graphicFrameLocks noGrp="1"/>
          </p:cNvGraphicFramePr>
          <p:nvPr/>
        </p:nvGraphicFramePr>
        <p:xfrm>
          <a:off x="1010632" y="1294679"/>
          <a:ext cx="10170736" cy="4434782"/>
        </p:xfrm>
        <a:graphic>
          <a:graphicData uri="http://schemas.openxmlformats.org/drawingml/2006/table">
            <a:tbl>
              <a:tblPr firstRow="1" firstCol="1" bandRow="1">
                <a:tableStyleId>{5C22544A-7EE6-4342-B048-85BDC9FD1C3A}</a:tableStyleId>
              </a:tblPr>
              <a:tblGrid>
                <a:gridCol w="3389567">
                  <a:extLst>
                    <a:ext uri="{9D8B030D-6E8A-4147-A177-3AD203B41FA5}">
                      <a16:colId xmlns:a16="http://schemas.microsoft.com/office/drawing/2014/main" val="792688415"/>
                    </a:ext>
                  </a:extLst>
                </a:gridCol>
                <a:gridCol w="3389567">
                  <a:extLst>
                    <a:ext uri="{9D8B030D-6E8A-4147-A177-3AD203B41FA5}">
                      <a16:colId xmlns:a16="http://schemas.microsoft.com/office/drawing/2014/main" val="3216513318"/>
                    </a:ext>
                  </a:extLst>
                </a:gridCol>
                <a:gridCol w="3391602">
                  <a:extLst>
                    <a:ext uri="{9D8B030D-6E8A-4147-A177-3AD203B41FA5}">
                      <a16:colId xmlns:a16="http://schemas.microsoft.com/office/drawing/2014/main" val="2243156686"/>
                    </a:ext>
                  </a:extLst>
                </a:gridCol>
              </a:tblGrid>
              <a:tr h="403030">
                <a:tc>
                  <a:txBody>
                    <a:bodyPr/>
                    <a:lstStyle/>
                    <a:p>
                      <a:pPr indent="127000" algn="ctr">
                        <a:lnSpc>
                          <a:spcPct val="150000"/>
                        </a:lnSpc>
                        <a:spcBef>
                          <a:spcPts val="600"/>
                        </a:spcBef>
                        <a:spcAft>
                          <a:spcPts val="0"/>
                        </a:spcAft>
                      </a:pPr>
                      <a:r>
                        <a:rPr lang="zh-CN" sz="2000" kern="100">
                          <a:effectLst/>
                        </a:rPr>
                        <a:t>变量</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zh-CN" sz="2000" kern="100">
                          <a:effectLst/>
                        </a:rPr>
                        <a:t>评价指标数</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Cronbach's alpha</a:t>
                      </a:r>
                      <a:endParaRPr lang="zh-CN" sz="2400" kern="100" dirty="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4281398760"/>
                  </a:ext>
                </a:extLst>
              </a:tr>
              <a:tr h="403030">
                <a:tc>
                  <a:txBody>
                    <a:bodyPr/>
                    <a:lstStyle/>
                    <a:p>
                      <a:pPr indent="127000" algn="ctr">
                        <a:lnSpc>
                          <a:spcPct val="150000"/>
                        </a:lnSpc>
                        <a:spcBef>
                          <a:spcPts val="600"/>
                        </a:spcBef>
                        <a:spcAft>
                          <a:spcPts val="0"/>
                        </a:spcAft>
                      </a:pPr>
                      <a:r>
                        <a:rPr lang="zh-CN" sz="2000" kern="100">
                          <a:effectLst/>
                        </a:rPr>
                        <a:t>服务关怀</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0.854</a:t>
                      </a:r>
                      <a:endParaRPr lang="zh-CN" sz="2400" kern="100" dirty="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1644620101"/>
                  </a:ext>
                </a:extLst>
              </a:tr>
              <a:tr h="403030">
                <a:tc>
                  <a:txBody>
                    <a:bodyPr/>
                    <a:lstStyle/>
                    <a:p>
                      <a:pPr indent="127000" algn="ctr">
                        <a:lnSpc>
                          <a:spcPct val="150000"/>
                        </a:lnSpc>
                        <a:spcBef>
                          <a:spcPts val="600"/>
                        </a:spcBef>
                        <a:spcAft>
                          <a:spcPts val="0"/>
                        </a:spcAft>
                      </a:pPr>
                      <a:r>
                        <a:rPr lang="zh-CN" sz="2000" kern="100">
                          <a:effectLst/>
                        </a:rPr>
                        <a:t>服务设施</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7</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0.871</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1089003773"/>
                  </a:ext>
                </a:extLst>
              </a:tr>
              <a:tr h="403030">
                <a:tc>
                  <a:txBody>
                    <a:bodyPr/>
                    <a:lstStyle/>
                    <a:p>
                      <a:pPr indent="127000" algn="ctr">
                        <a:lnSpc>
                          <a:spcPct val="150000"/>
                        </a:lnSpc>
                        <a:spcBef>
                          <a:spcPts val="600"/>
                        </a:spcBef>
                        <a:spcAft>
                          <a:spcPts val="0"/>
                        </a:spcAft>
                      </a:pPr>
                      <a:r>
                        <a:rPr lang="zh-CN" sz="2000" kern="100">
                          <a:effectLst/>
                        </a:rPr>
                        <a:t>服务环境</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5</a:t>
                      </a:r>
                      <a:endParaRPr lang="zh-CN" sz="2400" kern="100" dirty="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0.858</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2489614808"/>
                  </a:ext>
                </a:extLst>
              </a:tr>
              <a:tr h="403030">
                <a:tc>
                  <a:txBody>
                    <a:bodyPr/>
                    <a:lstStyle/>
                    <a:p>
                      <a:pPr indent="127000" algn="ctr">
                        <a:lnSpc>
                          <a:spcPct val="150000"/>
                        </a:lnSpc>
                        <a:spcBef>
                          <a:spcPts val="600"/>
                        </a:spcBef>
                        <a:spcAft>
                          <a:spcPts val="0"/>
                        </a:spcAft>
                      </a:pPr>
                      <a:r>
                        <a:rPr lang="zh-CN" sz="2000" kern="100">
                          <a:effectLst/>
                        </a:rPr>
                        <a:t>服务安全</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0.868</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1107915118"/>
                  </a:ext>
                </a:extLst>
              </a:tr>
              <a:tr h="403030">
                <a:tc>
                  <a:txBody>
                    <a:bodyPr/>
                    <a:lstStyle/>
                    <a:p>
                      <a:pPr indent="127000" algn="ctr">
                        <a:lnSpc>
                          <a:spcPct val="150000"/>
                        </a:lnSpc>
                        <a:spcBef>
                          <a:spcPts val="600"/>
                        </a:spcBef>
                        <a:spcAft>
                          <a:spcPts val="0"/>
                        </a:spcAft>
                      </a:pPr>
                      <a:r>
                        <a:rPr lang="zh-CN" sz="2000" kern="100">
                          <a:effectLst/>
                        </a:rPr>
                        <a:t>服务承诺</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4</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0.890</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995605338"/>
                  </a:ext>
                </a:extLst>
              </a:tr>
              <a:tr h="403030">
                <a:tc>
                  <a:txBody>
                    <a:bodyPr/>
                    <a:lstStyle/>
                    <a:p>
                      <a:pPr indent="127000" algn="ctr">
                        <a:lnSpc>
                          <a:spcPct val="150000"/>
                        </a:lnSpc>
                        <a:spcBef>
                          <a:spcPts val="600"/>
                        </a:spcBef>
                        <a:spcAft>
                          <a:spcPts val="0"/>
                        </a:spcAft>
                      </a:pPr>
                      <a:r>
                        <a:rPr lang="zh-CN" sz="2000" kern="100">
                          <a:effectLst/>
                        </a:rPr>
                        <a:t>服务效率</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6</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0.885</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3467895630"/>
                  </a:ext>
                </a:extLst>
              </a:tr>
              <a:tr h="403030">
                <a:tc>
                  <a:txBody>
                    <a:bodyPr/>
                    <a:lstStyle/>
                    <a:p>
                      <a:pPr indent="127000" algn="ctr">
                        <a:lnSpc>
                          <a:spcPct val="150000"/>
                        </a:lnSpc>
                        <a:spcBef>
                          <a:spcPts val="600"/>
                        </a:spcBef>
                        <a:spcAft>
                          <a:spcPts val="0"/>
                        </a:spcAft>
                      </a:pPr>
                      <a:r>
                        <a:rPr lang="zh-CN" sz="2000" kern="100">
                          <a:effectLst/>
                        </a:rPr>
                        <a:t>服务价格</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2</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0.832</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3403982911"/>
                  </a:ext>
                </a:extLst>
              </a:tr>
              <a:tr h="403030">
                <a:tc>
                  <a:txBody>
                    <a:bodyPr/>
                    <a:lstStyle/>
                    <a:p>
                      <a:pPr indent="127000" algn="ctr">
                        <a:lnSpc>
                          <a:spcPct val="150000"/>
                        </a:lnSpc>
                        <a:spcBef>
                          <a:spcPts val="600"/>
                        </a:spcBef>
                        <a:spcAft>
                          <a:spcPts val="0"/>
                        </a:spcAft>
                      </a:pPr>
                      <a:r>
                        <a:rPr lang="zh-CN" sz="2000" kern="100">
                          <a:effectLst/>
                        </a:rPr>
                        <a:t>服务意愿</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2</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0.877</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3239746337"/>
                  </a:ext>
                </a:extLst>
              </a:tr>
              <a:tr h="403030">
                <a:tc>
                  <a:txBody>
                    <a:bodyPr/>
                    <a:lstStyle/>
                    <a:p>
                      <a:pPr indent="127000" algn="ctr">
                        <a:lnSpc>
                          <a:spcPct val="150000"/>
                        </a:lnSpc>
                        <a:spcBef>
                          <a:spcPts val="600"/>
                        </a:spcBef>
                        <a:spcAft>
                          <a:spcPts val="0"/>
                        </a:spcAft>
                      </a:pPr>
                      <a:r>
                        <a:rPr lang="zh-CN" sz="2000" kern="100">
                          <a:effectLst/>
                        </a:rPr>
                        <a:t>投诉抱怨</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2</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0.809</a:t>
                      </a:r>
                      <a:endParaRPr lang="zh-CN" sz="2400"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3970372542"/>
                  </a:ext>
                </a:extLst>
              </a:tr>
              <a:tr h="403030">
                <a:tc>
                  <a:txBody>
                    <a:bodyPr/>
                    <a:lstStyle/>
                    <a:p>
                      <a:pPr indent="127000" algn="ctr">
                        <a:lnSpc>
                          <a:spcPct val="150000"/>
                        </a:lnSpc>
                        <a:spcBef>
                          <a:spcPts val="600"/>
                        </a:spcBef>
                        <a:spcAft>
                          <a:spcPts val="0"/>
                        </a:spcAft>
                      </a:pPr>
                      <a:r>
                        <a:rPr lang="zh-CN" sz="2000" kern="100">
                          <a:effectLst/>
                        </a:rPr>
                        <a:t>品牌形象</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a:effectLst/>
                        </a:rPr>
                        <a:t>2</a:t>
                      </a:r>
                      <a:endParaRPr lang="zh-CN" sz="2400" kern="100">
                        <a:effectLst/>
                        <a:latin typeface="Times New Roman" panose="02020603050405020304" pitchFamily="18" charset="0"/>
                        <a:ea typeface="宋体" panose="02010600030101010101" pitchFamily="2" charset="-122"/>
                      </a:endParaRPr>
                    </a:p>
                  </a:txBody>
                  <a:tcPr marL="68575" marR="68575" marT="0" marB="0"/>
                </a:tc>
                <a:tc>
                  <a:txBody>
                    <a:bodyPr/>
                    <a:lstStyle/>
                    <a:p>
                      <a:pPr indent="127000" algn="ctr">
                        <a:lnSpc>
                          <a:spcPct val="150000"/>
                        </a:lnSpc>
                        <a:spcBef>
                          <a:spcPts val="600"/>
                        </a:spcBef>
                        <a:spcAft>
                          <a:spcPts val="0"/>
                        </a:spcAft>
                      </a:pPr>
                      <a:r>
                        <a:rPr lang="en-US" sz="2000" kern="100" dirty="0">
                          <a:effectLst/>
                        </a:rPr>
                        <a:t>0.836</a:t>
                      </a:r>
                      <a:endParaRPr lang="zh-CN" sz="2400" kern="100" dirty="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1964927495"/>
                  </a:ext>
                </a:extLst>
              </a:tr>
            </a:tbl>
          </a:graphicData>
        </a:graphic>
      </p:graphicFrame>
      <p:sp>
        <p:nvSpPr>
          <p:cNvPr id="12" name="文本框 11">
            <a:extLst>
              <a:ext uri="{FF2B5EF4-FFF2-40B4-BE49-F238E27FC236}">
                <a16:creationId xmlns:a16="http://schemas.microsoft.com/office/drawing/2014/main" id="{0324DD12-817D-4B9D-8E99-A4C5363F28C3}"/>
              </a:ext>
            </a:extLst>
          </p:cNvPr>
          <p:cNvSpPr txBox="1"/>
          <p:nvPr/>
        </p:nvSpPr>
        <p:spPr>
          <a:xfrm>
            <a:off x="851461" y="5918210"/>
            <a:ext cx="10489078" cy="523220"/>
          </a:xfrm>
          <a:prstGeom prst="rect">
            <a:avLst/>
          </a:prstGeom>
          <a:noFill/>
        </p:spPr>
        <p:txBody>
          <a:bodyPr wrap="squar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所有二级指标的</a:t>
            </a:r>
            <a:r>
              <a:rPr lang="en-US" altLang="zh-CN" sz="2400" dirty="0">
                <a:solidFill>
                  <a:schemeClr val="tx1">
                    <a:lumMod val="85000"/>
                    <a:lumOff val="15000"/>
                  </a:schemeClr>
                </a:solidFill>
                <a:latin typeface="微软雅黑" pitchFamily="34" charset="-122"/>
                <a:ea typeface="微软雅黑" pitchFamily="34" charset="-122"/>
              </a:rPr>
              <a:t>Cronbach's alpha</a:t>
            </a:r>
            <a:r>
              <a:rPr lang="zh-CN" altLang="en-US" sz="2400" dirty="0">
                <a:solidFill>
                  <a:schemeClr val="tx1">
                    <a:lumMod val="85000"/>
                    <a:lumOff val="15000"/>
                  </a:schemeClr>
                </a:solidFill>
                <a:latin typeface="微软雅黑" pitchFamily="34" charset="-122"/>
                <a:ea typeface="微软雅黑" pitchFamily="34" charset="-122"/>
              </a:rPr>
              <a:t>信度系数都大于</a:t>
            </a:r>
            <a:r>
              <a:rPr lang="en-US" altLang="zh-CN" sz="2800" dirty="0">
                <a:solidFill>
                  <a:srgbClr val="FF0000"/>
                </a:solidFill>
                <a:latin typeface="微软雅黑" pitchFamily="34" charset="-122"/>
                <a:ea typeface="微软雅黑" pitchFamily="34" charset="-122"/>
              </a:rPr>
              <a:t>0.8</a:t>
            </a:r>
            <a:r>
              <a:rPr lang="zh-CN" altLang="en-US" sz="2400" dirty="0">
                <a:solidFill>
                  <a:schemeClr val="tx1">
                    <a:lumMod val="85000"/>
                    <a:lumOff val="15000"/>
                  </a:schemeClr>
                </a:solidFill>
                <a:latin typeface="微软雅黑" pitchFamily="34" charset="-122"/>
                <a:ea typeface="微软雅黑" pitchFamily="34" charset="-122"/>
              </a:rPr>
              <a:t>，问卷设计较为可靠</a:t>
            </a:r>
          </a:p>
        </p:txBody>
      </p:sp>
    </p:spTree>
    <p:extLst>
      <p:ext uri="{BB962C8B-B14F-4D97-AF65-F5344CB8AC3E}">
        <p14:creationId xmlns:p14="http://schemas.microsoft.com/office/powerpoint/2010/main" val="4105856313"/>
      </p:ext>
    </p:extLst>
  </p:cSld>
  <p:clrMapOvr>
    <a:masterClrMapping/>
  </p:clrMapOvr>
  <p:transition spd="med">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0" y="454372"/>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因子分析</a:t>
            </a:r>
          </a:p>
        </p:txBody>
      </p:sp>
      <p:graphicFrame>
        <p:nvGraphicFramePr>
          <p:cNvPr id="3" name="表格 2">
            <a:extLst>
              <a:ext uri="{FF2B5EF4-FFF2-40B4-BE49-F238E27FC236}">
                <a16:creationId xmlns:a16="http://schemas.microsoft.com/office/drawing/2014/main" id="{3036BB6D-B08F-486A-AB62-DA0E3075EFA1}"/>
              </a:ext>
            </a:extLst>
          </p:cNvPr>
          <p:cNvGraphicFramePr>
            <a:graphicFrameLocks noGrp="1"/>
          </p:cNvGraphicFramePr>
          <p:nvPr/>
        </p:nvGraphicFramePr>
        <p:xfrm>
          <a:off x="838199" y="1107727"/>
          <a:ext cx="10515601" cy="4756468"/>
        </p:xfrm>
        <a:graphic>
          <a:graphicData uri="http://schemas.openxmlformats.org/drawingml/2006/table">
            <a:tbl>
              <a:tblPr firstRow="1" firstCol="1" bandRow="1">
                <a:tableStyleId>{5C22544A-7EE6-4342-B048-85BDC9FD1C3A}</a:tableStyleId>
              </a:tblPr>
              <a:tblGrid>
                <a:gridCol w="2757190">
                  <a:extLst>
                    <a:ext uri="{9D8B030D-6E8A-4147-A177-3AD203B41FA5}">
                      <a16:colId xmlns:a16="http://schemas.microsoft.com/office/drawing/2014/main" val="3223543747"/>
                    </a:ext>
                  </a:extLst>
                </a:gridCol>
                <a:gridCol w="1099932">
                  <a:extLst>
                    <a:ext uri="{9D8B030D-6E8A-4147-A177-3AD203B41FA5}">
                      <a16:colId xmlns:a16="http://schemas.microsoft.com/office/drawing/2014/main" val="3924067533"/>
                    </a:ext>
                  </a:extLst>
                </a:gridCol>
                <a:gridCol w="1097829">
                  <a:extLst>
                    <a:ext uri="{9D8B030D-6E8A-4147-A177-3AD203B41FA5}">
                      <a16:colId xmlns:a16="http://schemas.microsoft.com/office/drawing/2014/main" val="3076457135"/>
                    </a:ext>
                  </a:extLst>
                </a:gridCol>
                <a:gridCol w="3453323">
                  <a:extLst>
                    <a:ext uri="{9D8B030D-6E8A-4147-A177-3AD203B41FA5}">
                      <a16:colId xmlns:a16="http://schemas.microsoft.com/office/drawing/2014/main" val="3750062753"/>
                    </a:ext>
                  </a:extLst>
                </a:gridCol>
                <a:gridCol w="1097829">
                  <a:extLst>
                    <a:ext uri="{9D8B030D-6E8A-4147-A177-3AD203B41FA5}">
                      <a16:colId xmlns:a16="http://schemas.microsoft.com/office/drawing/2014/main" val="3136511504"/>
                    </a:ext>
                  </a:extLst>
                </a:gridCol>
                <a:gridCol w="1009498">
                  <a:extLst>
                    <a:ext uri="{9D8B030D-6E8A-4147-A177-3AD203B41FA5}">
                      <a16:colId xmlns:a16="http://schemas.microsoft.com/office/drawing/2014/main" val="3448251669"/>
                    </a:ext>
                  </a:extLst>
                </a:gridCol>
              </a:tblGrid>
              <a:tr h="239586">
                <a:tc>
                  <a:txBody>
                    <a:bodyPr/>
                    <a:lstStyle/>
                    <a:p>
                      <a:pPr indent="127000" algn="ctr">
                        <a:lnSpc>
                          <a:spcPct val="150000"/>
                        </a:lnSpc>
                        <a:spcBef>
                          <a:spcPts val="600"/>
                        </a:spcBef>
                        <a:spcAft>
                          <a:spcPts val="0"/>
                        </a:spcAft>
                      </a:pPr>
                      <a:r>
                        <a:rPr lang="zh-CN" sz="1800" kern="100" dirty="0">
                          <a:effectLst/>
                        </a:rPr>
                        <a:t>变量</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初始</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提取</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变量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初始</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提取</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85654848"/>
                  </a:ext>
                </a:extLst>
              </a:tr>
              <a:tr h="241427">
                <a:tc>
                  <a:txBody>
                    <a:bodyPr/>
                    <a:lstStyle/>
                    <a:p>
                      <a:pPr indent="127000" algn="ctr">
                        <a:lnSpc>
                          <a:spcPct val="150000"/>
                        </a:lnSpc>
                        <a:spcBef>
                          <a:spcPts val="600"/>
                        </a:spcBef>
                        <a:spcAft>
                          <a:spcPts val="0"/>
                        </a:spcAft>
                      </a:pPr>
                      <a:r>
                        <a:rPr lang="zh-CN" sz="1800" kern="100">
                          <a:effectLst/>
                        </a:rPr>
                        <a:t>整体形象</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11">
                  <a:txBody>
                    <a:bodyPr/>
                    <a:lstStyle/>
                    <a:p>
                      <a:pPr indent="127000" algn="ctr">
                        <a:lnSpc>
                          <a:spcPct val="150000"/>
                        </a:lnSpc>
                        <a:spcBef>
                          <a:spcPts val="600"/>
                        </a:spcBef>
                        <a:spcAft>
                          <a:spcPts val="0"/>
                        </a:spcAft>
                      </a:pPr>
                      <a:r>
                        <a:rPr lang="en-US" sz="1800" kern="100">
                          <a:effectLst/>
                        </a:rPr>
                        <a:t>1.000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sz="1800" kern="100">
                          <a:effectLst/>
                        </a:rPr>
                        <a:t>0.533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自动售票机故障频率</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11">
                  <a:txBody>
                    <a:bodyPr/>
                    <a:lstStyle/>
                    <a:p>
                      <a:pPr indent="127000" algn="ctr">
                        <a:lnSpc>
                          <a:spcPct val="150000"/>
                        </a:lnSpc>
                        <a:spcBef>
                          <a:spcPts val="600"/>
                        </a:spcBef>
                        <a:spcAft>
                          <a:spcPts val="0"/>
                        </a:spcAft>
                      </a:pPr>
                      <a:r>
                        <a:rPr lang="en-US" sz="1800" kern="100" dirty="0">
                          <a:effectLst/>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sz="1800" kern="100">
                          <a:effectLst/>
                        </a:rPr>
                        <a:t>0.844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899110"/>
                  </a:ext>
                </a:extLst>
              </a:tr>
              <a:tr h="241427">
                <a:tc>
                  <a:txBody>
                    <a:bodyPr/>
                    <a:lstStyle/>
                    <a:p>
                      <a:pPr indent="127000" algn="ctr">
                        <a:lnSpc>
                          <a:spcPct val="150000"/>
                        </a:lnSpc>
                        <a:spcBef>
                          <a:spcPts val="600"/>
                        </a:spcBef>
                        <a:spcAft>
                          <a:spcPts val="0"/>
                        </a:spcAft>
                      </a:pPr>
                      <a:r>
                        <a:rPr lang="zh-CN" sz="1800" kern="100">
                          <a:effectLst/>
                        </a:rPr>
                        <a:t>准时性</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0.762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检票机布局</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0.708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4495461"/>
                  </a:ext>
                </a:extLst>
              </a:tr>
              <a:tr h="241427">
                <a:tc>
                  <a:txBody>
                    <a:bodyPr/>
                    <a:lstStyle/>
                    <a:p>
                      <a:pPr indent="127000" algn="ctr">
                        <a:lnSpc>
                          <a:spcPct val="150000"/>
                        </a:lnSpc>
                        <a:spcBef>
                          <a:spcPts val="600"/>
                        </a:spcBef>
                        <a:spcAft>
                          <a:spcPts val="0"/>
                        </a:spcAft>
                      </a:pPr>
                      <a:r>
                        <a:rPr lang="zh-CN" sz="1800" kern="100">
                          <a:effectLst/>
                        </a:rPr>
                        <a:t>上线率</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0.689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检票机灵敏性</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0.645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91726946"/>
                  </a:ext>
                </a:extLst>
              </a:tr>
              <a:tr h="241427">
                <a:tc>
                  <a:txBody>
                    <a:bodyPr/>
                    <a:lstStyle/>
                    <a:p>
                      <a:pPr indent="127000" algn="ctr">
                        <a:lnSpc>
                          <a:spcPct val="150000"/>
                        </a:lnSpc>
                        <a:spcBef>
                          <a:spcPts val="600"/>
                        </a:spcBef>
                        <a:spcAft>
                          <a:spcPts val="0"/>
                        </a:spcAft>
                      </a:pPr>
                      <a:r>
                        <a:rPr lang="zh-CN" sz="1800" kern="100">
                          <a:effectLst/>
                        </a:rPr>
                        <a:t>首末班时间</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0.723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检票机故障频率</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0.853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99448787"/>
                  </a:ext>
                </a:extLst>
              </a:tr>
              <a:tr h="241427">
                <a:tc>
                  <a:txBody>
                    <a:bodyPr/>
                    <a:lstStyle/>
                    <a:p>
                      <a:pPr indent="127000" algn="ctr">
                        <a:lnSpc>
                          <a:spcPct val="150000"/>
                        </a:lnSpc>
                        <a:spcBef>
                          <a:spcPts val="600"/>
                        </a:spcBef>
                        <a:spcAft>
                          <a:spcPts val="0"/>
                        </a:spcAft>
                      </a:pPr>
                      <a:r>
                        <a:rPr lang="zh-CN" sz="1800" kern="100">
                          <a:effectLst/>
                        </a:rPr>
                        <a:t>故障响应时间</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0.514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清洁</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0.771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89390737"/>
                  </a:ext>
                </a:extLst>
              </a:tr>
              <a:tr h="241427">
                <a:tc>
                  <a:txBody>
                    <a:bodyPr/>
                    <a:lstStyle/>
                    <a:p>
                      <a:pPr indent="127000" algn="ctr">
                        <a:lnSpc>
                          <a:spcPct val="150000"/>
                        </a:lnSpc>
                        <a:spcBef>
                          <a:spcPts val="600"/>
                        </a:spcBef>
                        <a:spcAft>
                          <a:spcPts val="0"/>
                        </a:spcAft>
                      </a:pPr>
                      <a:r>
                        <a:rPr lang="zh-CN" sz="1800" kern="100">
                          <a:effectLst/>
                        </a:rPr>
                        <a:t>线网密度</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0.677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照明设施</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0.862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33578620"/>
                  </a:ext>
                </a:extLst>
              </a:tr>
              <a:tr h="241427">
                <a:tc>
                  <a:txBody>
                    <a:bodyPr/>
                    <a:lstStyle/>
                    <a:p>
                      <a:pPr indent="127000" algn="ctr">
                        <a:lnSpc>
                          <a:spcPct val="150000"/>
                        </a:lnSpc>
                        <a:spcBef>
                          <a:spcPts val="600"/>
                        </a:spcBef>
                        <a:spcAft>
                          <a:spcPts val="0"/>
                        </a:spcAft>
                      </a:pPr>
                      <a:r>
                        <a:rPr lang="zh-CN" sz="1800" kern="100">
                          <a:effectLst/>
                        </a:rPr>
                        <a:t>一线网覆盖率</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0.656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站内畅通性</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0.689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34432960"/>
                  </a:ext>
                </a:extLst>
              </a:tr>
              <a:tr h="241427">
                <a:tc>
                  <a:txBody>
                    <a:bodyPr/>
                    <a:lstStyle/>
                    <a:p>
                      <a:pPr indent="127000" algn="ctr">
                        <a:lnSpc>
                          <a:spcPct val="150000"/>
                        </a:lnSpc>
                        <a:spcBef>
                          <a:spcPts val="600"/>
                        </a:spcBef>
                        <a:spcAft>
                          <a:spcPts val="0"/>
                        </a:spcAft>
                      </a:pPr>
                      <a:r>
                        <a:rPr lang="zh-CN" sz="1800" kern="100">
                          <a:effectLst/>
                        </a:rPr>
                        <a:t>发车间隔</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0.806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装饰美观程度</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0.776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90351291"/>
                  </a:ext>
                </a:extLst>
              </a:tr>
              <a:tr h="241427">
                <a:tc>
                  <a:txBody>
                    <a:bodyPr/>
                    <a:lstStyle/>
                    <a:p>
                      <a:pPr indent="127000" algn="ctr">
                        <a:lnSpc>
                          <a:spcPct val="150000"/>
                        </a:lnSpc>
                        <a:spcBef>
                          <a:spcPts val="600"/>
                        </a:spcBef>
                        <a:spcAft>
                          <a:spcPts val="0"/>
                        </a:spcAft>
                      </a:pPr>
                      <a:r>
                        <a:rPr lang="zh-CN" sz="1800" kern="100">
                          <a:effectLst/>
                        </a:rPr>
                        <a:t>平均换乘时间</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0.725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空气流通性</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0.781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76662198"/>
                  </a:ext>
                </a:extLst>
              </a:tr>
              <a:tr h="241427">
                <a:tc>
                  <a:txBody>
                    <a:bodyPr/>
                    <a:lstStyle/>
                    <a:p>
                      <a:pPr indent="127000" algn="ctr">
                        <a:lnSpc>
                          <a:spcPct val="150000"/>
                        </a:lnSpc>
                        <a:spcBef>
                          <a:spcPts val="600"/>
                        </a:spcBef>
                        <a:spcAft>
                          <a:spcPts val="0"/>
                        </a:spcAft>
                      </a:pPr>
                      <a:r>
                        <a:rPr lang="zh-CN" sz="1800" kern="100">
                          <a:effectLst/>
                        </a:rPr>
                        <a:t>平均换乘距离</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0.713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a:effectLst/>
                        </a:rPr>
                        <a:t>车站设备故障率</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a:effectLst/>
                        </a:rPr>
                        <a:t>0.867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11534202"/>
                  </a:ext>
                </a:extLst>
              </a:tr>
              <a:tr h="241427">
                <a:tc>
                  <a:txBody>
                    <a:bodyPr/>
                    <a:lstStyle/>
                    <a:p>
                      <a:pPr indent="127000" algn="ctr">
                        <a:lnSpc>
                          <a:spcPct val="150000"/>
                        </a:lnSpc>
                        <a:spcBef>
                          <a:spcPts val="600"/>
                        </a:spcBef>
                        <a:spcAft>
                          <a:spcPts val="0"/>
                        </a:spcAft>
                      </a:pPr>
                      <a:r>
                        <a:rPr lang="zh-CN" sz="1800" kern="100" dirty="0">
                          <a:effectLst/>
                        </a:rPr>
                        <a:t>手机信号</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dirty="0">
                          <a:effectLst/>
                        </a:rPr>
                        <a:t>0.743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zh-CN" sz="1800" kern="100" dirty="0">
                          <a:effectLst/>
                        </a:rPr>
                        <a:t>安保水平</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indent="127000" algn="ctr">
                        <a:lnSpc>
                          <a:spcPct val="150000"/>
                        </a:lnSpc>
                        <a:spcBef>
                          <a:spcPts val="600"/>
                        </a:spcBef>
                        <a:spcAft>
                          <a:spcPts val="0"/>
                        </a:spcAft>
                      </a:pPr>
                      <a:r>
                        <a:rPr lang="en-US" sz="1800" kern="100" dirty="0">
                          <a:effectLst/>
                        </a:rPr>
                        <a:t>0.652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61781315"/>
                  </a:ext>
                </a:extLst>
              </a:tr>
              <a:tr h="241427">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50000"/>
                        </a:lnSpc>
                        <a:spcBef>
                          <a:spcPts val="600"/>
                        </a:spcBef>
                        <a:spcAft>
                          <a:spcPts val="0"/>
                        </a:spcAft>
                      </a:pPr>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84523628"/>
                  </a:ext>
                </a:extLst>
              </a:tr>
            </a:tbl>
          </a:graphicData>
        </a:graphic>
      </p:graphicFrame>
      <p:sp>
        <p:nvSpPr>
          <p:cNvPr id="12" name="文本框 11">
            <a:extLst>
              <a:ext uri="{FF2B5EF4-FFF2-40B4-BE49-F238E27FC236}">
                <a16:creationId xmlns:a16="http://schemas.microsoft.com/office/drawing/2014/main" id="{13B1C792-5EA7-4DD7-A60F-8BA8F563B8DE}"/>
              </a:ext>
            </a:extLst>
          </p:cNvPr>
          <p:cNvSpPr txBox="1"/>
          <p:nvPr/>
        </p:nvSpPr>
        <p:spPr>
          <a:xfrm>
            <a:off x="2340019" y="6039640"/>
            <a:ext cx="10489078" cy="523220"/>
          </a:xfrm>
          <a:prstGeom prst="rect">
            <a:avLst/>
          </a:prstGeom>
          <a:noFill/>
        </p:spPr>
        <p:txBody>
          <a:bodyPr wrap="squar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各项评价指标因子的共同度都大于</a:t>
            </a:r>
            <a:r>
              <a:rPr lang="en-US" altLang="zh-CN" sz="2800" dirty="0">
                <a:solidFill>
                  <a:srgbClr val="FF0000"/>
                </a:solidFill>
                <a:latin typeface="微软雅黑" pitchFamily="34" charset="-122"/>
                <a:ea typeface="微软雅黑" pitchFamily="34" charset="-122"/>
              </a:rPr>
              <a:t>0.4</a:t>
            </a:r>
            <a:r>
              <a:rPr lang="zh-CN" altLang="en-US" sz="2400" dirty="0">
                <a:solidFill>
                  <a:schemeClr val="tx1">
                    <a:lumMod val="85000"/>
                    <a:lumOff val="15000"/>
                  </a:schemeClr>
                </a:solidFill>
                <a:latin typeface="微软雅黑" pitchFamily="34" charset="-122"/>
                <a:ea typeface="微软雅黑" pitchFamily="34" charset="-122"/>
              </a:rPr>
              <a:t>，评价指标影响显著</a:t>
            </a:r>
          </a:p>
        </p:txBody>
      </p:sp>
    </p:spTree>
    <p:extLst>
      <p:ext uri="{BB962C8B-B14F-4D97-AF65-F5344CB8AC3E}">
        <p14:creationId xmlns:p14="http://schemas.microsoft.com/office/powerpoint/2010/main" val="79027078"/>
      </p:ext>
    </p:extLst>
  </p:cSld>
  <p:clrMapOvr>
    <a:masterClrMapping/>
  </p:clrMapOvr>
  <p:transition spd="med">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0" y="454372"/>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层次分析</a:t>
            </a:r>
          </a:p>
        </p:txBody>
      </p:sp>
      <p:sp>
        <p:nvSpPr>
          <p:cNvPr id="12" name="文本框 11">
            <a:extLst>
              <a:ext uri="{FF2B5EF4-FFF2-40B4-BE49-F238E27FC236}">
                <a16:creationId xmlns:a16="http://schemas.microsoft.com/office/drawing/2014/main" id="{13B1C792-5EA7-4DD7-A60F-8BA8F563B8DE}"/>
              </a:ext>
            </a:extLst>
          </p:cNvPr>
          <p:cNvSpPr txBox="1"/>
          <p:nvPr/>
        </p:nvSpPr>
        <p:spPr>
          <a:xfrm>
            <a:off x="861289" y="5117808"/>
            <a:ext cx="2604925" cy="461665"/>
          </a:xfrm>
          <a:prstGeom prst="rect">
            <a:avLst/>
          </a:prstGeom>
          <a:noFill/>
        </p:spPr>
        <p:txBody>
          <a:bodyPr wrap="squar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判断矩阵（专家）</a:t>
            </a:r>
          </a:p>
        </p:txBody>
      </p:sp>
      <p:graphicFrame>
        <p:nvGraphicFramePr>
          <p:cNvPr id="2" name="表格 1">
            <a:extLst>
              <a:ext uri="{FF2B5EF4-FFF2-40B4-BE49-F238E27FC236}">
                <a16:creationId xmlns:a16="http://schemas.microsoft.com/office/drawing/2014/main" id="{CFBF4FC1-1A3A-44CB-B682-8873BE744D2B}"/>
              </a:ext>
            </a:extLst>
          </p:cNvPr>
          <p:cNvGraphicFramePr>
            <a:graphicFrameLocks noGrp="1"/>
          </p:cNvGraphicFramePr>
          <p:nvPr/>
        </p:nvGraphicFramePr>
        <p:xfrm>
          <a:off x="708187" y="1470830"/>
          <a:ext cx="7159904" cy="2290750"/>
        </p:xfrm>
        <a:graphic>
          <a:graphicData uri="http://schemas.openxmlformats.org/drawingml/2006/table">
            <a:tbl>
              <a:tblPr firstRow="1" firstCol="1" bandRow="1">
                <a:tableStyleId>{5C22544A-7EE6-4342-B048-85BDC9FD1C3A}</a:tableStyleId>
              </a:tblPr>
              <a:tblGrid>
                <a:gridCol w="1022720">
                  <a:extLst>
                    <a:ext uri="{9D8B030D-6E8A-4147-A177-3AD203B41FA5}">
                      <a16:colId xmlns:a16="http://schemas.microsoft.com/office/drawing/2014/main" val="1225755356"/>
                    </a:ext>
                  </a:extLst>
                </a:gridCol>
                <a:gridCol w="1022720">
                  <a:extLst>
                    <a:ext uri="{9D8B030D-6E8A-4147-A177-3AD203B41FA5}">
                      <a16:colId xmlns:a16="http://schemas.microsoft.com/office/drawing/2014/main" val="1936847714"/>
                    </a:ext>
                  </a:extLst>
                </a:gridCol>
                <a:gridCol w="1022720">
                  <a:extLst>
                    <a:ext uri="{9D8B030D-6E8A-4147-A177-3AD203B41FA5}">
                      <a16:colId xmlns:a16="http://schemas.microsoft.com/office/drawing/2014/main" val="3023702864"/>
                    </a:ext>
                  </a:extLst>
                </a:gridCol>
                <a:gridCol w="1022720">
                  <a:extLst>
                    <a:ext uri="{9D8B030D-6E8A-4147-A177-3AD203B41FA5}">
                      <a16:colId xmlns:a16="http://schemas.microsoft.com/office/drawing/2014/main" val="48563211"/>
                    </a:ext>
                  </a:extLst>
                </a:gridCol>
                <a:gridCol w="1022720">
                  <a:extLst>
                    <a:ext uri="{9D8B030D-6E8A-4147-A177-3AD203B41FA5}">
                      <a16:colId xmlns:a16="http://schemas.microsoft.com/office/drawing/2014/main" val="1047563931"/>
                    </a:ext>
                  </a:extLst>
                </a:gridCol>
                <a:gridCol w="1022720">
                  <a:extLst>
                    <a:ext uri="{9D8B030D-6E8A-4147-A177-3AD203B41FA5}">
                      <a16:colId xmlns:a16="http://schemas.microsoft.com/office/drawing/2014/main" val="2107801361"/>
                    </a:ext>
                  </a:extLst>
                </a:gridCol>
                <a:gridCol w="1023584">
                  <a:extLst>
                    <a:ext uri="{9D8B030D-6E8A-4147-A177-3AD203B41FA5}">
                      <a16:colId xmlns:a16="http://schemas.microsoft.com/office/drawing/2014/main" val="1437113913"/>
                    </a:ext>
                  </a:extLst>
                </a:gridCol>
              </a:tblGrid>
              <a:tr h="327250">
                <a:tc>
                  <a:txBody>
                    <a:bodyPr/>
                    <a:lstStyle/>
                    <a:p>
                      <a:pPr indent="127000" algn="just">
                        <a:lnSpc>
                          <a:spcPct val="150000"/>
                        </a:lnSpc>
                        <a:spcBef>
                          <a:spcPts val="600"/>
                        </a:spcBef>
                        <a:spcAft>
                          <a:spcPts val="0"/>
                        </a:spcAft>
                      </a:pPr>
                      <a:r>
                        <a:rPr lang="zh-CN" sz="1400" kern="100" dirty="0">
                          <a:effectLst/>
                        </a:rPr>
                        <a:t>二级指标</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感知质量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运营质量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服务质量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推荐意愿</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投诉抱怨</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zh-CN" sz="1400" kern="100">
                          <a:effectLst/>
                        </a:rPr>
                        <a:t>品牌形象</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3055357"/>
                  </a:ext>
                </a:extLst>
              </a:tr>
              <a:tr h="327250">
                <a:tc>
                  <a:txBody>
                    <a:bodyPr/>
                    <a:lstStyle/>
                    <a:p>
                      <a:pPr indent="127000" algn="just">
                        <a:lnSpc>
                          <a:spcPct val="150000"/>
                        </a:lnSpc>
                        <a:spcBef>
                          <a:spcPts val="600"/>
                        </a:spcBef>
                        <a:spcAft>
                          <a:spcPts val="0"/>
                        </a:spcAft>
                      </a:pPr>
                      <a:r>
                        <a:rPr lang="zh-CN" sz="1400" kern="100">
                          <a:effectLst/>
                        </a:rPr>
                        <a:t>感知质量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58272685"/>
                  </a:ext>
                </a:extLst>
              </a:tr>
              <a:tr h="327250">
                <a:tc>
                  <a:txBody>
                    <a:bodyPr/>
                    <a:lstStyle/>
                    <a:p>
                      <a:pPr indent="127000" algn="just">
                        <a:lnSpc>
                          <a:spcPct val="150000"/>
                        </a:lnSpc>
                        <a:spcBef>
                          <a:spcPts val="600"/>
                        </a:spcBef>
                        <a:spcAft>
                          <a:spcPts val="0"/>
                        </a:spcAft>
                      </a:pPr>
                      <a:r>
                        <a:rPr lang="zh-CN" sz="1400" kern="100">
                          <a:effectLst/>
                        </a:rPr>
                        <a:t>运营质量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0583627"/>
                  </a:ext>
                </a:extLst>
              </a:tr>
              <a:tr h="327250">
                <a:tc>
                  <a:txBody>
                    <a:bodyPr/>
                    <a:lstStyle/>
                    <a:p>
                      <a:pPr indent="127000" algn="just">
                        <a:lnSpc>
                          <a:spcPct val="150000"/>
                        </a:lnSpc>
                        <a:spcBef>
                          <a:spcPts val="600"/>
                        </a:spcBef>
                        <a:spcAft>
                          <a:spcPts val="0"/>
                        </a:spcAft>
                      </a:pPr>
                      <a:r>
                        <a:rPr lang="zh-CN" sz="1400" kern="100">
                          <a:effectLst/>
                        </a:rPr>
                        <a:t>服务质量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2212209"/>
                  </a:ext>
                </a:extLst>
              </a:tr>
              <a:tr h="327250">
                <a:tc>
                  <a:txBody>
                    <a:bodyPr/>
                    <a:lstStyle/>
                    <a:p>
                      <a:pPr indent="127000" algn="just">
                        <a:lnSpc>
                          <a:spcPct val="150000"/>
                        </a:lnSpc>
                        <a:spcBef>
                          <a:spcPts val="600"/>
                        </a:spcBef>
                        <a:spcAft>
                          <a:spcPts val="0"/>
                        </a:spcAft>
                      </a:pPr>
                      <a:r>
                        <a:rPr lang="zh-CN" sz="1400" kern="100">
                          <a:effectLst/>
                        </a:rPr>
                        <a:t>推荐意愿</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1214504"/>
                  </a:ext>
                </a:extLst>
              </a:tr>
              <a:tr h="327250">
                <a:tc>
                  <a:txBody>
                    <a:bodyPr/>
                    <a:lstStyle/>
                    <a:p>
                      <a:pPr indent="127000" algn="just">
                        <a:lnSpc>
                          <a:spcPct val="150000"/>
                        </a:lnSpc>
                        <a:spcBef>
                          <a:spcPts val="600"/>
                        </a:spcBef>
                        <a:spcAft>
                          <a:spcPts val="0"/>
                        </a:spcAft>
                      </a:pPr>
                      <a:r>
                        <a:rPr lang="zh-CN" sz="1400" kern="100">
                          <a:effectLst/>
                        </a:rPr>
                        <a:t>投诉抱怨</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37789648"/>
                  </a:ext>
                </a:extLst>
              </a:tr>
              <a:tr h="327250">
                <a:tc>
                  <a:txBody>
                    <a:bodyPr/>
                    <a:lstStyle/>
                    <a:p>
                      <a:pPr indent="127000" algn="just">
                        <a:lnSpc>
                          <a:spcPct val="150000"/>
                        </a:lnSpc>
                        <a:spcBef>
                          <a:spcPts val="600"/>
                        </a:spcBef>
                        <a:spcAft>
                          <a:spcPts val="0"/>
                        </a:spcAft>
                      </a:pPr>
                      <a:r>
                        <a:rPr lang="zh-CN" sz="1400" kern="100">
                          <a:effectLst/>
                        </a:rPr>
                        <a:t>品牌形象</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a:effectLst/>
                        </a:rPr>
                        <a:t>1/4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0"/>
                        </a:spcAft>
                      </a:pPr>
                      <a:r>
                        <a:rPr lang="en-US" sz="14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93075665"/>
                  </a:ext>
                </a:extLst>
              </a:tr>
            </a:tbl>
          </a:graphicData>
        </a:graphic>
      </p:graphicFrame>
      <p:graphicFrame>
        <p:nvGraphicFramePr>
          <p:cNvPr id="11" name="表格 10">
            <a:extLst>
              <a:ext uri="{FF2B5EF4-FFF2-40B4-BE49-F238E27FC236}">
                <a16:creationId xmlns:a16="http://schemas.microsoft.com/office/drawing/2014/main" id="{4C26D854-7C27-4DFA-A472-5F2A3FA31B42}"/>
              </a:ext>
            </a:extLst>
          </p:cNvPr>
          <p:cNvGraphicFramePr>
            <a:graphicFrameLocks noGrp="1"/>
          </p:cNvGraphicFramePr>
          <p:nvPr/>
        </p:nvGraphicFramePr>
        <p:xfrm>
          <a:off x="7777980" y="4051233"/>
          <a:ext cx="3552731" cy="2558290"/>
        </p:xfrm>
        <a:graphic>
          <a:graphicData uri="http://schemas.openxmlformats.org/drawingml/2006/table">
            <a:tbl>
              <a:tblPr firstRow="1" firstCol="1" bandRow="1">
                <a:tableStyleId>{5C22544A-7EE6-4342-B048-85BDC9FD1C3A}</a:tableStyleId>
              </a:tblPr>
              <a:tblGrid>
                <a:gridCol w="1183959">
                  <a:extLst>
                    <a:ext uri="{9D8B030D-6E8A-4147-A177-3AD203B41FA5}">
                      <a16:colId xmlns:a16="http://schemas.microsoft.com/office/drawing/2014/main" val="3714655625"/>
                    </a:ext>
                  </a:extLst>
                </a:gridCol>
                <a:gridCol w="1184386">
                  <a:extLst>
                    <a:ext uri="{9D8B030D-6E8A-4147-A177-3AD203B41FA5}">
                      <a16:colId xmlns:a16="http://schemas.microsoft.com/office/drawing/2014/main" val="1471443195"/>
                    </a:ext>
                  </a:extLst>
                </a:gridCol>
                <a:gridCol w="1184386">
                  <a:extLst>
                    <a:ext uri="{9D8B030D-6E8A-4147-A177-3AD203B41FA5}">
                      <a16:colId xmlns:a16="http://schemas.microsoft.com/office/drawing/2014/main" val="3833799811"/>
                    </a:ext>
                  </a:extLst>
                </a:gridCol>
              </a:tblGrid>
              <a:tr h="365470">
                <a:tc>
                  <a:txBody>
                    <a:bodyPr/>
                    <a:lstStyle/>
                    <a:p>
                      <a:pPr indent="127000" algn="just">
                        <a:lnSpc>
                          <a:spcPct val="150000"/>
                        </a:lnSpc>
                        <a:spcBef>
                          <a:spcPts val="600"/>
                        </a:spcBef>
                        <a:spcAft>
                          <a:spcPts val="0"/>
                        </a:spcAft>
                      </a:pPr>
                      <a:r>
                        <a:rPr lang="zh-CN" sz="1200" kern="100">
                          <a:effectLst/>
                        </a:rPr>
                        <a:t>一级指标</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zh-CN" sz="1200" kern="100">
                          <a:effectLst/>
                        </a:rPr>
                        <a:t>二级指标</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zh-CN" sz="1200" kern="100">
                          <a:effectLst/>
                        </a:rPr>
                        <a:t>权重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670470"/>
                  </a:ext>
                </a:extLst>
              </a:tr>
              <a:tr h="365470">
                <a:tc rowSpan="6">
                  <a:txBody>
                    <a:bodyPr/>
                    <a:lstStyle/>
                    <a:p>
                      <a:pPr indent="127000" algn="just">
                        <a:lnSpc>
                          <a:spcPct val="150000"/>
                        </a:lnSpc>
                        <a:spcBef>
                          <a:spcPts val="600"/>
                        </a:spcBef>
                        <a:spcAft>
                          <a:spcPts val="0"/>
                        </a:spcAft>
                      </a:pPr>
                      <a:r>
                        <a:rPr lang="zh-CN" sz="1200" kern="100">
                          <a:effectLst/>
                        </a:rPr>
                        <a:t>客运服务质量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zh-CN" sz="1200" kern="100" dirty="0">
                          <a:effectLst/>
                        </a:rPr>
                        <a:t>感知质量</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a:effectLst/>
                        </a:rPr>
                        <a:t>0.214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46617965"/>
                  </a:ext>
                </a:extLst>
              </a:tr>
              <a:tr h="365470">
                <a:tc vMerge="1">
                  <a:txBody>
                    <a:bodyPr/>
                    <a:lstStyle/>
                    <a:p>
                      <a:endParaRPr lang="zh-CN" altLang="en-US"/>
                    </a:p>
                  </a:txBody>
                  <a:tcPr/>
                </a:tc>
                <a:tc>
                  <a:txBody>
                    <a:bodyPr/>
                    <a:lstStyle/>
                    <a:p>
                      <a:pPr indent="127000" algn="just">
                        <a:lnSpc>
                          <a:spcPct val="150000"/>
                        </a:lnSpc>
                        <a:spcBef>
                          <a:spcPts val="600"/>
                        </a:spcBef>
                        <a:spcAft>
                          <a:spcPts val="0"/>
                        </a:spcAft>
                      </a:pPr>
                      <a:r>
                        <a:rPr lang="zh-CN" sz="1200" kern="100">
                          <a:effectLst/>
                        </a:rPr>
                        <a:t>运营质量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a:effectLst/>
                        </a:rPr>
                        <a:t>0.309</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86958971"/>
                  </a:ext>
                </a:extLst>
              </a:tr>
              <a:tr h="365470">
                <a:tc vMerge="1">
                  <a:txBody>
                    <a:bodyPr/>
                    <a:lstStyle/>
                    <a:p>
                      <a:endParaRPr lang="zh-CN" altLang="en-US"/>
                    </a:p>
                  </a:txBody>
                  <a:tcPr/>
                </a:tc>
                <a:tc>
                  <a:txBody>
                    <a:bodyPr/>
                    <a:lstStyle/>
                    <a:p>
                      <a:pPr indent="127000" algn="just">
                        <a:lnSpc>
                          <a:spcPct val="150000"/>
                        </a:lnSpc>
                        <a:spcBef>
                          <a:spcPts val="600"/>
                        </a:spcBef>
                        <a:spcAft>
                          <a:spcPts val="0"/>
                        </a:spcAft>
                      </a:pPr>
                      <a:r>
                        <a:rPr lang="zh-CN" sz="1200" kern="100">
                          <a:effectLst/>
                        </a:rPr>
                        <a:t>服务质量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a:effectLst/>
                        </a:rPr>
                        <a:t>0.227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78019905"/>
                  </a:ext>
                </a:extLst>
              </a:tr>
              <a:tr h="365470">
                <a:tc vMerge="1">
                  <a:txBody>
                    <a:bodyPr/>
                    <a:lstStyle/>
                    <a:p>
                      <a:endParaRPr lang="zh-CN" altLang="en-US"/>
                    </a:p>
                  </a:txBody>
                  <a:tcPr/>
                </a:tc>
                <a:tc>
                  <a:txBody>
                    <a:bodyPr/>
                    <a:lstStyle/>
                    <a:p>
                      <a:pPr indent="127000" algn="just">
                        <a:lnSpc>
                          <a:spcPct val="150000"/>
                        </a:lnSpc>
                        <a:spcBef>
                          <a:spcPts val="600"/>
                        </a:spcBef>
                        <a:spcAft>
                          <a:spcPts val="0"/>
                        </a:spcAft>
                      </a:pPr>
                      <a:r>
                        <a:rPr lang="zh-CN" sz="1200" kern="100">
                          <a:effectLst/>
                        </a:rPr>
                        <a:t>推荐意愿</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a:effectLst/>
                        </a:rPr>
                        <a:t>0.042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92709940"/>
                  </a:ext>
                </a:extLst>
              </a:tr>
              <a:tr h="365470">
                <a:tc vMerge="1">
                  <a:txBody>
                    <a:bodyPr/>
                    <a:lstStyle/>
                    <a:p>
                      <a:endParaRPr lang="zh-CN" altLang="en-US"/>
                    </a:p>
                  </a:txBody>
                  <a:tcPr/>
                </a:tc>
                <a:tc>
                  <a:txBody>
                    <a:bodyPr/>
                    <a:lstStyle/>
                    <a:p>
                      <a:pPr indent="127000" algn="just">
                        <a:lnSpc>
                          <a:spcPct val="150000"/>
                        </a:lnSpc>
                        <a:spcBef>
                          <a:spcPts val="600"/>
                        </a:spcBef>
                        <a:spcAft>
                          <a:spcPts val="0"/>
                        </a:spcAft>
                      </a:pPr>
                      <a:r>
                        <a:rPr lang="zh-CN" sz="1200" kern="100">
                          <a:effectLst/>
                        </a:rPr>
                        <a:t>投诉抱怨</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a:effectLst/>
                        </a:rPr>
                        <a:t>0.121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71882317"/>
                  </a:ext>
                </a:extLst>
              </a:tr>
              <a:tr h="365470">
                <a:tc vMerge="1">
                  <a:txBody>
                    <a:bodyPr/>
                    <a:lstStyle/>
                    <a:p>
                      <a:endParaRPr lang="zh-CN" altLang="en-US"/>
                    </a:p>
                  </a:txBody>
                  <a:tcPr/>
                </a:tc>
                <a:tc>
                  <a:txBody>
                    <a:bodyPr/>
                    <a:lstStyle/>
                    <a:p>
                      <a:pPr indent="127000" algn="just">
                        <a:lnSpc>
                          <a:spcPct val="150000"/>
                        </a:lnSpc>
                        <a:spcBef>
                          <a:spcPts val="600"/>
                        </a:spcBef>
                        <a:spcAft>
                          <a:spcPts val="0"/>
                        </a:spcAft>
                      </a:pPr>
                      <a:r>
                        <a:rPr lang="zh-CN" sz="1200" kern="100">
                          <a:effectLst/>
                        </a:rPr>
                        <a:t>品牌形象</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50000"/>
                        </a:lnSpc>
                        <a:spcBef>
                          <a:spcPts val="600"/>
                        </a:spcBef>
                        <a:spcAft>
                          <a:spcPts val="0"/>
                        </a:spcAft>
                      </a:pPr>
                      <a:r>
                        <a:rPr lang="en-US" sz="1200" kern="100" dirty="0">
                          <a:effectLst/>
                        </a:rPr>
                        <a:t>0.087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51973337"/>
                  </a:ext>
                </a:extLst>
              </a:tr>
            </a:tbl>
          </a:graphicData>
        </a:graphic>
      </p:graphicFrame>
      <p:sp>
        <p:nvSpPr>
          <p:cNvPr id="13" name="箭头: 上弧形 12">
            <a:extLst>
              <a:ext uri="{FF2B5EF4-FFF2-40B4-BE49-F238E27FC236}">
                <a16:creationId xmlns:a16="http://schemas.microsoft.com/office/drawing/2014/main" id="{6B76182D-B4A2-46C3-A558-AB921F37034D}"/>
              </a:ext>
            </a:extLst>
          </p:cNvPr>
          <p:cNvSpPr/>
          <p:nvPr/>
        </p:nvSpPr>
        <p:spPr>
          <a:xfrm rot="2158005">
            <a:off x="8198159" y="2078264"/>
            <a:ext cx="2663567" cy="12280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下 13">
            <a:extLst>
              <a:ext uri="{FF2B5EF4-FFF2-40B4-BE49-F238E27FC236}">
                <a16:creationId xmlns:a16="http://schemas.microsoft.com/office/drawing/2014/main" id="{D656EBD2-9CB8-4B11-B4FC-77FA79A95C8E}"/>
              </a:ext>
            </a:extLst>
          </p:cNvPr>
          <p:cNvSpPr/>
          <p:nvPr/>
        </p:nvSpPr>
        <p:spPr>
          <a:xfrm rot="10800000">
            <a:off x="1360966" y="3971434"/>
            <a:ext cx="606056" cy="1007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30F5ACCF-A6C5-48BD-88A7-A89293465C8C}"/>
              </a:ext>
            </a:extLst>
          </p:cNvPr>
          <p:cNvSpPr/>
          <p:nvPr/>
        </p:nvSpPr>
        <p:spPr>
          <a:xfrm>
            <a:off x="6409975" y="4774019"/>
            <a:ext cx="1067086" cy="687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7AD06D6-E9B4-43A0-8A28-E37777781F33}"/>
              </a:ext>
            </a:extLst>
          </p:cNvPr>
          <p:cNvSpPr txBox="1"/>
          <p:nvPr/>
        </p:nvSpPr>
        <p:spPr>
          <a:xfrm>
            <a:off x="4385228" y="4868713"/>
            <a:ext cx="2604925" cy="461665"/>
          </a:xfrm>
          <a:prstGeom prst="rect">
            <a:avLst/>
          </a:prstGeom>
          <a:noFill/>
        </p:spPr>
        <p:txBody>
          <a:bodyPr wrap="square" rtlCol="0">
            <a:spAutoFit/>
          </a:bodyPr>
          <a:lstStyle/>
          <a:p>
            <a:r>
              <a:rPr lang="zh-CN" altLang="en-US" sz="2400" dirty="0">
                <a:solidFill>
                  <a:schemeClr val="tx1">
                    <a:lumMod val="85000"/>
                    <a:lumOff val="15000"/>
                  </a:schemeClr>
                </a:solidFill>
                <a:latin typeface="微软雅黑" pitchFamily="34" charset="-122"/>
                <a:ea typeface="微软雅黑" pitchFamily="34" charset="-122"/>
              </a:rPr>
              <a:t>二级指标权重</a:t>
            </a:r>
          </a:p>
        </p:txBody>
      </p:sp>
    </p:spTree>
    <p:extLst>
      <p:ext uri="{BB962C8B-B14F-4D97-AF65-F5344CB8AC3E}">
        <p14:creationId xmlns:p14="http://schemas.microsoft.com/office/powerpoint/2010/main" val="3490514109"/>
      </p:ext>
    </p:extLst>
  </p:cSld>
  <p:clrMapOvr>
    <a:masterClrMapping/>
  </p:clrMapOvr>
  <p:transition spd="med">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0" y="454372"/>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评价结果</a:t>
            </a:r>
          </a:p>
        </p:txBody>
      </p:sp>
      <p:graphicFrame>
        <p:nvGraphicFramePr>
          <p:cNvPr id="17" name="表格 16">
            <a:extLst>
              <a:ext uri="{FF2B5EF4-FFF2-40B4-BE49-F238E27FC236}">
                <a16:creationId xmlns:a16="http://schemas.microsoft.com/office/drawing/2014/main" id="{BC94DDB7-B2E3-4E5D-AF2C-C3F2F0E0F076}"/>
              </a:ext>
            </a:extLst>
          </p:cNvPr>
          <p:cNvGraphicFramePr>
            <a:graphicFrameLocks noGrp="1"/>
          </p:cNvGraphicFramePr>
          <p:nvPr/>
        </p:nvGraphicFramePr>
        <p:xfrm>
          <a:off x="1934845" y="1107727"/>
          <a:ext cx="8322309" cy="5442214"/>
        </p:xfrm>
        <a:graphic>
          <a:graphicData uri="http://schemas.openxmlformats.org/drawingml/2006/table">
            <a:tbl>
              <a:tblPr firstRow="1" firstCol="1" bandRow="1">
                <a:tableStyleId>{5C22544A-7EE6-4342-B048-85BDC9FD1C3A}</a:tableStyleId>
              </a:tblPr>
              <a:tblGrid>
                <a:gridCol w="3314054">
                  <a:extLst>
                    <a:ext uri="{9D8B030D-6E8A-4147-A177-3AD203B41FA5}">
                      <a16:colId xmlns:a16="http://schemas.microsoft.com/office/drawing/2014/main" val="2591772952"/>
                    </a:ext>
                  </a:extLst>
                </a:gridCol>
                <a:gridCol w="1694201">
                  <a:extLst>
                    <a:ext uri="{9D8B030D-6E8A-4147-A177-3AD203B41FA5}">
                      <a16:colId xmlns:a16="http://schemas.microsoft.com/office/drawing/2014/main" val="1966138268"/>
                    </a:ext>
                  </a:extLst>
                </a:gridCol>
                <a:gridCol w="3314054">
                  <a:extLst>
                    <a:ext uri="{9D8B030D-6E8A-4147-A177-3AD203B41FA5}">
                      <a16:colId xmlns:a16="http://schemas.microsoft.com/office/drawing/2014/main" val="227208766"/>
                    </a:ext>
                  </a:extLst>
                </a:gridCol>
              </a:tblGrid>
              <a:tr h="342599">
                <a:tc>
                  <a:txBody>
                    <a:bodyPr/>
                    <a:lstStyle/>
                    <a:p>
                      <a:pPr indent="127000" algn="ctr">
                        <a:lnSpc>
                          <a:spcPct val="150000"/>
                        </a:lnSpc>
                        <a:spcBef>
                          <a:spcPts val="600"/>
                        </a:spcBef>
                        <a:spcAft>
                          <a:spcPts val="0"/>
                        </a:spcAft>
                      </a:pPr>
                      <a:r>
                        <a:rPr lang="zh-CN" sz="1800" kern="100">
                          <a:effectLst/>
                        </a:rPr>
                        <a:t>一级指标</a:t>
                      </a:r>
                      <a:endParaRPr lang="zh-CN" sz="1800" kern="10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a:effectLst/>
                        </a:rPr>
                        <a:t>二级指标</a:t>
                      </a:r>
                      <a:endParaRPr lang="zh-CN" sz="1800" kern="10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a:effectLst/>
                        </a:rPr>
                        <a:t>三级指标</a:t>
                      </a:r>
                      <a:endParaRPr lang="zh-CN" sz="1800" kern="10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3226743220"/>
                  </a:ext>
                </a:extLst>
              </a:tr>
              <a:tr h="395964">
                <a:tc rowSpan="13">
                  <a:txBody>
                    <a:bodyPr/>
                    <a:lstStyle/>
                    <a:p>
                      <a:pPr indent="127000" algn="ctr">
                        <a:lnSpc>
                          <a:spcPct val="150000"/>
                        </a:lnSpc>
                        <a:spcBef>
                          <a:spcPts val="600"/>
                        </a:spcBef>
                        <a:spcAft>
                          <a:spcPts val="0"/>
                        </a:spcAft>
                      </a:pPr>
                      <a:r>
                        <a:rPr lang="zh-CN" sz="1800" kern="100" dirty="0">
                          <a:effectLst/>
                        </a:rPr>
                        <a:t>客运服务质量</a:t>
                      </a:r>
                      <a:r>
                        <a:rPr lang="en-US" altLang="zh-CN" sz="1800" kern="100" dirty="0">
                          <a:effectLst/>
                        </a:rPr>
                        <a:t> </a:t>
                      </a:r>
                      <a:r>
                        <a:rPr lang="en-US" sz="1800" kern="100" dirty="0">
                          <a:effectLst/>
                        </a:rPr>
                        <a:t>8.06</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rowSpan="3">
                  <a:txBody>
                    <a:bodyPr/>
                    <a:lstStyle/>
                    <a:p>
                      <a:pPr indent="127000" algn="ctr">
                        <a:lnSpc>
                          <a:spcPct val="150000"/>
                        </a:lnSpc>
                        <a:spcBef>
                          <a:spcPts val="600"/>
                        </a:spcBef>
                        <a:spcAft>
                          <a:spcPts val="0"/>
                        </a:spcAft>
                      </a:pPr>
                      <a:r>
                        <a:rPr lang="zh-CN" sz="1800" kern="100" dirty="0">
                          <a:effectLst/>
                        </a:rPr>
                        <a:t>运营质量</a:t>
                      </a:r>
                      <a:r>
                        <a:rPr lang="en-US" altLang="zh-CN" sz="1800" kern="100" dirty="0">
                          <a:effectLst/>
                        </a:rPr>
                        <a:t> </a:t>
                      </a:r>
                      <a:r>
                        <a:rPr lang="en-US" sz="1800" kern="100" dirty="0">
                          <a:effectLst/>
                        </a:rPr>
                        <a:t>8.03</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服务承诺</a:t>
                      </a:r>
                      <a:r>
                        <a:rPr lang="en-US" altLang="zh-CN" sz="1800" kern="100" dirty="0">
                          <a:effectLst/>
                        </a:rPr>
                        <a:t> </a:t>
                      </a:r>
                      <a:r>
                        <a:rPr lang="en-US" sz="1800" kern="100" dirty="0">
                          <a:effectLst/>
                        </a:rPr>
                        <a:t>8.24</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3476150894"/>
                  </a:ext>
                </a:extLst>
              </a:tr>
              <a:tr h="395964">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服务效率</a:t>
                      </a:r>
                      <a:r>
                        <a:rPr lang="en-US" altLang="zh-CN" sz="1800" kern="100" dirty="0">
                          <a:effectLst/>
                        </a:rPr>
                        <a:t> </a:t>
                      </a:r>
                      <a:r>
                        <a:rPr lang="en-US" sz="1800" kern="100" dirty="0">
                          <a:effectLst/>
                        </a:rPr>
                        <a:t>7.46</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4154318216"/>
                  </a:ext>
                </a:extLst>
              </a:tr>
              <a:tr h="395964">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服务价格</a:t>
                      </a:r>
                      <a:r>
                        <a:rPr lang="en-US" altLang="zh-CN" sz="1800" kern="100" dirty="0">
                          <a:effectLst/>
                        </a:rPr>
                        <a:t> </a:t>
                      </a:r>
                      <a:r>
                        <a:rPr lang="en-US" sz="1800" kern="100" dirty="0">
                          <a:effectLst/>
                        </a:rPr>
                        <a:t>8.25</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243438729"/>
                  </a:ext>
                </a:extLst>
              </a:tr>
              <a:tr h="401990">
                <a:tc vMerge="1">
                  <a:txBody>
                    <a:bodyPr/>
                    <a:lstStyle/>
                    <a:p>
                      <a:endParaRPr lang="zh-CN" altLang="en-US"/>
                    </a:p>
                  </a:txBody>
                  <a:tcPr/>
                </a:tc>
                <a:tc rowSpan="4">
                  <a:txBody>
                    <a:bodyPr/>
                    <a:lstStyle/>
                    <a:p>
                      <a:pPr indent="127000" algn="ctr">
                        <a:lnSpc>
                          <a:spcPct val="150000"/>
                        </a:lnSpc>
                        <a:spcBef>
                          <a:spcPts val="600"/>
                        </a:spcBef>
                        <a:spcAft>
                          <a:spcPts val="0"/>
                        </a:spcAft>
                      </a:pPr>
                      <a:r>
                        <a:rPr lang="zh-CN" sz="1800" kern="100" dirty="0">
                          <a:effectLst/>
                        </a:rPr>
                        <a:t>感知质量</a:t>
                      </a:r>
                      <a:r>
                        <a:rPr lang="en-US" altLang="zh-CN" sz="1800" kern="100" dirty="0">
                          <a:effectLst/>
                        </a:rPr>
                        <a:t> </a:t>
                      </a:r>
                      <a:r>
                        <a:rPr lang="en-US" sz="1800" kern="100" dirty="0">
                          <a:effectLst/>
                        </a:rPr>
                        <a:t>7.87</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服务关怀</a:t>
                      </a:r>
                      <a:r>
                        <a:rPr lang="en-US" altLang="zh-CN" sz="1800" kern="100" dirty="0">
                          <a:effectLst/>
                        </a:rPr>
                        <a:t> </a:t>
                      </a:r>
                      <a:r>
                        <a:rPr lang="en-US" sz="1800" kern="100" dirty="0">
                          <a:effectLst/>
                        </a:rPr>
                        <a:t>7.84</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220244889"/>
                  </a:ext>
                </a:extLst>
              </a:tr>
              <a:tr h="430177">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服务设施</a:t>
                      </a:r>
                      <a:r>
                        <a:rPr lang="en-US" altLang="zh-CN" sz="1800" kern="100" dirty="0">
                          <a:effectLst/>
                        </a:rPr>
                        <a:t> </a:t>
                      </a:r>
                      <a:r>
                        <a:rPr lang="en-US" sz="1800" kern="100" dirty="0">
                          <a:effectLst/>
                        </a:rPr>
                        <a:t>7.91</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814901493"/>
                  </a:ext>
                </a:extLst>
              </a:tr>
              <a:tr h="401990">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服务环境</a:t>
                      </a:r>
                      <a:r>
                        <a:rPr lang="en-US" altLang="zh-CN" sz="1800" kern="100" dirty="0">
                          <a:effectLst/>
                        </a:rPr>
                        <a:t> </a:t>
                      </a:r>
                      <a:r>
                        <a:rPr lang="en-US" sz="1800" kern="100" dirty="0">
                          <a:effectLst/>
                        </a:rPr>
                        <a:t>8.10</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2644125351"/>
                  </a:ext>
                </a:extLst>
              </a:tr>
              <a:tr h="401990">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服务安全</a:t>
                      </a:r>
                      <a:r>
                        <a:rPr lang="en-US" altLang="zh-CN" sz="1800" kern="100" dirty="0">
                          <a:effectLst/>
                        </a:rPr>
                        <a:t> </a:t>
                      </a:r>
                      <a:r>
                        <a:rPr lang="en-US" sz="1800" kern="100" dirty="0">
                          <a:effectLst/>
                        </a:rPr>
                        <a:t>7.63</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3503896804"/>
                  </a:ext>
                </a:extLst>
              </a:tr>
              <a:tr h="401990">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服务质量</a:t>
                      </a:r>
                      <a:r>
                        <a:rPr lang="en-US" altLang="zh-CN" sz="1800" kern="100" dirty="0">
                          <a:effectLst/>
                        </a:rPr>
                        <a:t> </a:t>
                      </a:r>
                      <a:r>
                        <a:rPr lang="en-US" sz="1800" kern="100" dirty="0">
                          <a:effectLst/>
                        </a:rPr>
                        <a:t>8.24</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总体服务质量</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998492109"/>
                  </a:ext>
                </a:extLst>
              </a:tr>
              <a:tr h="342599">
                <a:tc vMerge="1">
                  <a:txBody>
                    <a:bodyPr/>
                    <a:lstStyle/>
                    <a:p>
                      <a:endParaRPr lang="zh-CN" altLang="en-US"/>
                    </a:p>
                  </a:txBody>
                  <a:tcPr/>
                </a:tc>
                <a:tc rowSpan="2">
                  <a:txBody>
                    <a:bodyPr/>
                    <a:lstStyle/>
                    <a:p>
                      <a:pPr indent="127000" algn="ctr">
                        <a:lnSpc>
                          <a:spcPct val="150000"/>
                        </a:lnSpc>
                        <a:spcBef>
                          <a:spcPts val="600"/>
                        </a:spcBef>
                        <a:spcAft>
                          <a:spcPts val="0"/>
                        </a:spcAft>
                      </a:pPr>
                      <a:r>
                        <a:rPr lang="zh-CN" sz="1800" kern="100" dirty="0">
                          <a:effectLst/>
                        </a:rPr>
                        <a:t>推荐意愿</a:t>
                      </a:r>
                      <a:r>
                        <a:rPr lang="en-US" altLang="zh-CN" sz="1800" kern="100" dirty="0">
                          <a:effectLst/>
                        </a:rPr>
                        <a:t> </a:t>
                      </a:r>
                      <a:r>
                        <a:rPr lang="en-US" sz="1800" kern="100" dirty="0">
                          <a:effectLst/>
                        </a:rPr>
                        <a:t>8.05</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可直达时的推荐意愿</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548374875"/>
                  </a:ext>
                </a:extLst>
              </a:tr>
              <a:tr h="342599">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不可直达时的推荐意愿</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516218893"/>
                  </a:ext>
                </a:extLst>
              </a:tr>
              <a:tr h="342599">
                <a:tc vMerge="1">
                  <a:txBody>
                    <a:bodyPr/>
                    <a:lstStyle/>
                    <a:p>
                      <a:endParaRPr lang="zh-CN" altLang="en-US"/>
                    </a:p>
                  </a:txBody>
                  <a:tcPr/>
                </a:tc>
                <a:tc rowSpan="2">
                  <a:txBody>
                    <a:bodyPr/>
                    <a:lstStyle/>
                    <a:p>
                      <a:pPr indent="127000" algn="ctr">
                        <a:lnSpc>
                          <a:spcPct val="150000"/>
                        </a:lnSpc>
                        <a:spcBef>
                          <a:spcPts val="600"/>
                        </a:spcBef>
                        <a:spcAft>
                          <a:spcPts val="0"/>
                        </a:spcAft>
                      </a:pPr>
                      <a:r>
                        <a:rPr lang="zh-CN" sz="1800" kern="100" dirty="0">
                          <a:effectLst/>
                        </a:rPr>
                        <a:t>投诉抱怨</a:t>
                      </a:r>
                      <a:r>
                        <a:rPr lang="en-US" altLang="zh-CN" sz="1800" kern="100" dirty="0">
                          <a:effectLst/>
                        </a:rPr>
                        <a:t> </a:t>
                      </a:r>
                      <a:r>
                        <a:rPr lang="en-US" sz="1800" kern="100" dirty="0">
                          <a:effectLst/>
                        </a:rPr>
                        <a:t>8.23</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投诉</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1102669022"/>
                  </a:ext>
                </a:extLst>
              </a:tr>
              <a:tr h="342599">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抱怨</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4099703417"/>
                  </a:ext>
                </a:extLst>
              </a:tr>
              <a:tr h="401990">
                <a:tc vMerge="1">
                  <a:txBody>
                    <a:bodyPr/>
                    <a:lstStyle/>
                    <a:p>
                      <a:endParaRPr lang="zh-CN" altLang="en-US"/>
                    </a:p>
                  </a:txBody>
                  <a:tcPr/>
                </a:tc>
                <a:tc>
                  <a:txBody>
                    <a:bodyPr/>
                    <a:lstStyle/>
                    <a:p>
                      <a:pPr indent="127000" algn="ctr">
                        <a:lnSpc>
                          <a:spcPct val="150000"/>
                        </a:lnSpc>
                        <a:spcBef>
                          <a:spcPts val="600"/>
                        </a:spcBef>
                        <a:spcAft>
                          <a:spcPts val="0"/>
                        </a:spcAft>
                      </a:pPr>
                      <a:r>
                        <a:rPr lang="zh-CN" sz="1800" kern="100" dirty="0">
                          <a:effectLst/>
                        </a:rPr>
                        <a:t>品牌形象</a:t>
                      </a:r>
                      <a:r>
                        <a:rPr lang="en-US" altLang="zh-CN" sz="1800" kern="100" dirty="0">
                          <a:effectLst/>
                        </a:rPr>
                        <a:t> </a:t>
                      </a:r>
                      <a:r>
                        <a:rPr lang="en-US" sz="1800" kern="100" dirty="0">
                          <a:effectLst/>
                        </a:rPr>
                        <a:t>8.13</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tc>
                  <a:txBody>
                    <a:bodyPr/>
                    <a:lstStyle/>
                    <a:p>
                      <a:pPr indent="127000" algn="ctr">
                        <a:lnSpc>
                          <a:spcPct val="150000"/>
                        </a:lnSpc>
                        <a:spcBef>
                          <a:spcPts val="600"/>
                        </a:spcBef>
                        <a:spcAft>
                          <a:spcPts val="0"/>
                        </a:spcAft>
                      </a:pPr>
                      <a:r>
                        <a:rPr lang="zh-CN" sz="1800" kern="100" dirty="0">
                          <a:effectLst/>
                        </a:rPr>
                        <a:t>整体形象</a:t>
                      </a:r>
                      <a:r>
                        <a:rPr lang="en-US" altLang="zh-CN" sz="1800" kern="100" dirty="0">
                          <a:effectLst/>
                        </a:rPr>
                        <a:t> </a:t>
                      </a:r>
                      <a:r>
                        <a:rPr lang="en-US" sz="1800" kern="100" dirty="0">
                          <a:effectLst/>
                        </a:rPr>
                        <a:t>8.13</a:t>
                      </a:r>
                      <a:endParaRPr lang="zh-CN" sz="1800" kern="100" dirty="0">
                        <a:effectLst/>
                        <a:latin typeface="Times New Roman" panose="02020603050405020304" pitchFamily="18" charset="0"/>
                        <a:ea typeface="宋体" panose="02010600030101010101" pitchFamily="2" charset="-122"/>
                      </a:endParaRPr>
                    </a:p>
                  </a:txBody>
                  <a:tcPr marL="20345" marR="20345" marT="0" marB="0" anchor="ctr"/>
                </a:tc>
                <a:extLst>
                  <a:ext uri="{0D108BD9-81ED-4DB2-BD59-A6C34878D82A}">
                    <a16:rowId xmlns:a16="http://schemas.microsoft.com/office/drawing/2014/main" val="495247926"/>
                  </a:ext>
                </a:extLst>
              </a:tr>
            </a:tbl>
          </a:graphicData>
        </a:graphic>
      </p:graphicFrame>
    </p:spTree>
    <p:extLst>
      <p:ext uri="{BB962C8B-B14F-4D97-AF65-F5344CB8AC3E}">
        <p14:creationId xmlns:p14="http://schemas.microsoft.com/office/powerpoint/2010/main" val="2967861624"/>
      </p:ext>
    </p:extLst>
  </p:cSld>
  <p:clrMapOvr>
    <a:masterClrMapping/>
  </p:clrMapOvr>
  <p:transition spd="med">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1"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结果分析</a:t>
            </a:r>
          </a:p>
        </p:txBody>
      </p:sp>
      <p:sp>
        <p:nvSpPr>
          <p:cNvPr id="36" name="矩形 35"/>
          <p:cNvSpPr/>
          <p:nvPr/>
        </p:nvSpPr>
        <p:spPr>
          <a:xfrm>
            <a:off x="96774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604683"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241626"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7857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160117" y="2492375"/>
            <a:ext cx="1787103" cy="140493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p:blipFill>
        <p:spPr>
          <a:xfrm>
            <a:off x="3718560" y="2492375"/>
            <a:ext cx="2153920" cy="1409066"/>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97418" y="2492375"/>
            <a:ext cx="2107406" cy="1404937"/>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363049" y="2507577"/>
            <a:ext cx="2107408" cy="1374533"/>
          </a:xfrm>
          <a:prstGeom prst="rect">
            <a:avLst/>
          </a:prstGeom>
        </p:spPr>
      </p:pic>
      <p:sp>
        <p:nvSpPr>
          <p:cNvPr id="14" name="文本框 13"/>
          <p:cNvSpPr txBox="1"/>
          <p:nvPr/>
        </p:nvSpPr>
        <p:spPr>
          <a:xfrm>
            <a:off x="1852321" y="1791474"/>
            <a:ext cx="585417" cy="523220"/>
          </a:xfrm>
          <a:prstGeom prst="rect">
            <a:avLst/>
          </a:prstGeom>
          <a:noFill/>
        </p:spPr>
        <p:txBody>
          <a:bodyPr wrap="none" rtlCol="0">
            <a:spAutoFit/>
          </a:bodyPr>
          <a:lstStyle/>
          <a:p>
            <a:r>
              <a:rPr lang="en-US" altLang="zh-CN" sz="2800" b="1" dirty="0">
                <a:solidFill>
                  <a:srgbClr val="005D9D"/>
                </a:solidFill>
              </a:rPr>
              <a:t>01</a:t>
            </a:r>
            <a:endParaRPr lang="zh-CN" altLang="en-US" sz="2800" b="1" dirty="0">
              <a:solidFill>
                <a:srgbClr val="005D9D"/>
              </a:solidFill>
            </a:endParaRPr>
          </a:p>
        </p:txBody>
      </p:sp>
      <p:sp>
        <p:nvSpPr>
          <p:cNvPr id="45" name="文本框 44"/>
          <p:cNvSpPr txBox="1"/>
          <p:nvPr/>
        </p:nvSpPr>
        <p:spPr>
          <a:xfrm>
            <a:off x="4489264" y="1791474"/>
            <a:ext cx="585417" cy="523220"/>
          </a:xfrm>
          <a:prstGeom prst="rect">
            <a:avLst/>
          </a:prstGeom>
          <a:noFill/>
        </p:spPr>
        <p:txBody>
          <a:bodyPr wrap="none" rtlCol="0">
            <a:spAutoFit/>
          </a:bodyPr>
          <a:lstStyle/>
          <a:p>
            <a:r>
              <a:rPr lang="en-US" altLang="zh-CN" sz="2800" b="1" dirty="0">
                <a:solidFill>
                  <a:srgbClr val="005D9D"/>
                </a:solidFill>
              </a:rPr>
              <a:t>02</a:t>
            </a:r>
            <a:endParaRPr lang="zh-CN" altLang="en-US" sz="2800" b="1" dirty="0">
              <a:solidFill>
                <a:srgbClr val="005D9D"/>
              </a:solidFill>
            </a:endParaRPr>
          </a:p>
        </p:txBody>
      </p:sp>
      <p:sp>
        <p:nvSpPr>
          <p:cNvPr id="46" name="文本框 45"/>
          <p:cNvSpPr txBox="1"/>
          <p:nvPr/>
        </p:nvSpPr>
        <p:spPr>
          <a:xfrm>
            <a:off x="7124044" y="1791474"/>
            <a:ext cx="585417" cy="523220"/>
          </a:xfrm>
          <a:prstGeom prst="rect">
            <a:avLst/>
          </a:prstGeom>
          <a:noFill/>
        </p:spPr>
        <p:txBody>
          <a:bodyPr wrap="none" rtlCol="0">
            <a:spAutoFit/>
          </a:bodyPr>
          <a:lstStyle/>
          <a:p>
            <a:r>
              <a:rPr lang="en-US" altLang="zh-CN" sz="2800" b="1" dirty="0">
                <a:solidFill>
                  <a:srgbClr val="005D9D"/>
                </a:solidFill>
              </a:rPr>
              <a:t>03</a:t>
            </a:r>
            <a:endParaRPr lang="zh-CN" altLang="en-US" sz="2800" b="1" dirty="0">
              <a:solidFill>
                <a:srgbClr val="005D9D"/>
              </a:solidFill>
            </a:endParaRPr>
          </a:p>
        </p:txBody>
      </p:sp>
      <p:sp>
        <p:nvSpPr>
          <p:cNvPr id="47" name="文本框 46"/>
          <p:cNvSpPr txBox="1"/>
          <p:nvPr/>
        </p:nvSpPr>
        <p:spPr>
          <a:xfrm>
            <a:off x="9758824" y="1791474"/>
            <a:ext cx="585417" cy="523220"/>
          </a:xfrm>
          <a:prstGeom prst="rect">
            <a:avLst/>
          </a:prstGeom>
          <a:noFill/>
        </p:spPr>
        <p:txBody>
          <a:bodyPr wrap="none" rtlCol="0">
            <a:spAutoFit/>
          </a:bodyPr>
          <a:lstStyle/>
          <a:p>
            <a:r>
              <a:rPr lang="en-US" altLang="zh-CN" sz="2800" b="1" dirty="0">
                <a:solidFill>
                  <a:srgbClr val="005D9D"/>
                </a:solidFill>
              </a:rPr>
              <a:t>04</a:t>
            </a:r>
            <a:endParaRPr lang="zh-CN" altLang="en-US" sz="2800" b="1" dirty="0">
              <a:solidFill>
                <a:srgbClr val="005D9D"/>
              </a:solidFill>
            </a:endParaRPr>
          </a:p>
        </p:txBody>
      </p:sp>
      <p:sp>
        <p:nvSpPr>
          <p:cNvPr id="48" name="文本框 47"/>
          <p:cNvSpPr txBox="1"/>
          <p:nvPr/>
        </p:nvSpPr>
        <p:spPr>
          <a:xfrm>
            <a:off x="821110" y="4196587"/>
            <a:ext cx="2512953" cy="1384995"/>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有</a:t>
            </a:r>
            <a:r>
              <a:rPr lang="en-US" altLang="zh-CN" sz="1600" dirty="0">
                <a:solidFill>
                  <a:schemeClr val="tx1">
                    <a:lumMod val="85000"/>
                    <a:lumOff val="15000"/>
                  </a:schemeClr>
                </a:solidFill>
                <a:latin typeface="微软雅黑" pitchFamily="34" charset="-122"/>
                <a:ea typeface="微软雅黑" pitchFamily="34" charset="-122"/>
              </a:rPr>
              <a:t>40%</a:t>
            </a:r>
            <a:r>
              <a:rPr lang="zh-CN" altLang="en-US" sz="1600" dirty="0">
                <a:solidFill>
                  <a:schemeClr val="tx1">
                    <a:lumMod val="85000"/>
                    <a:lumOff val="15000"/>
                  </a:schemeClr>
                </a:solidFill>
                <a:latin typeface="微软雅黑" pitchFamily="34" charset="-122"/>
                <a:ea typeface="微软雅黑" pitchFamily="34" charset="-122"/>
              </a:rPr>
              <a:t>的乘客表示对于地铁的客运服务产生过抱怨，产生抱怨的因素主要有：</a:t>
            </a:r>
            <a:r>
              <a:rPr lang="zh-CN" altLang="en-US" dirty="0">
                <a:solidFill>
                  <a:srgbClr val="FF0000"/>
                </a:solidFill>
                <a:latin typeface="微软雅黑" pitchFamily="34" charset="-122"/>
                <a:ea typeface="微软雅黑" pitchFamily="34" charset="-122"/>
              </a:rPr>
              <a:t>员工服务态度</a:t>
            </a:r>
            <a:r>
              <a:rPr lang="zh-CN" altLang="en-US" sz="1600" dirty="0">
                <a:solidFill>
                  <a:schemeClr val="tx1">
                    <a:lumMod val="85000"/>
                    <a:lumOff val="15000"/>
                  </a:schemeClr>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站内拥挤</a:t>
            </a:r>
            <a:r>
              <a:rPr lang="zh-CN" altLang="en-US" sz="1600" dirty="0">
                <a:solidFill>
                  <a:schemeClr val="tx1">
                    <a:lumMod val="85000"/>
                    <a:lumOff val="15000"/>
                  </a:schemeClr>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便民设施的数量</a:t>
            </a:r>
            <a:r>
              <a:rPr lang="zh-CN" altLang="en-US" sz="1600" dirty="0">
                <a:solidFill>
                  <a:schemeClr val="tx1">
                    <a:lumMod val="85000"/>
                    <a:lumOff val="15000"/>
                  </a:schemeClr>
                </a:solidFill>
                <a:latin typeface="微软雅黑" pitchFamily="34" charset="-122"/>
                <a:ea typeface="微软雅黑" pitchFamily="34" charset="-122"/>
              </a:rPr>
              <a:t>等</a:t>
            </a:r>
            <a:endParaRPr lang="zh-CN" altLang="en-US" sz="1600" dirty="0"/>
          </a:p>
        </p:txBody>
      </p:sp>
      <p:sp>
        <p:nvSpPr>
          <p:cNvPr id="50" name="文本框 49"/>
          <p:cNvSpPr txBox="1"/>
          <p:nvPr/>
        </p:nvSpPr>
        <p:spPr>
          <a:xfrm>
            <a:off x="3489585" y="4196587"/>
            <a:ext cx="2512953" cy="1384995"/>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对于</a:t>
            </a:r>
            <a:r>
              <a:rPr lang="zh-CN" altLang="en-US" dirty="0">
                <a:solidFill>
                  <a:srgbClr val="FF0000"/>
                </a:solidFill>
                <a:latin typeface="微软雅黑" pitchFamily="34" charset="-122"/>
                <a:ea typeface="微软雅黑" pitchFamily="34" charset="-122"/>
              </a:rPr>
              <a:t>换乘时间</a:t>
            </a:r>
            <a:r>
              <a:rPr lang="zh-CN" altLang="en-US" sz="1600" dirty="0">
                <a:solidFill>
                  <a:schemeClr val="tx1">
                    <a:lumMod val="85000"/>
                    <a:lumOff val="15000"/>
                  </a:schemeClr>
                </a:solidFill>
                <a:latin typeface="微软雅黑" pitchFamily="34" charset="-122"/>
                <a:ea typeface="微软雅黑" pitchFamily="34" charset="-122"/>
              </a:rPr>
              <a:t>和</a:t>
            </a:r>
            <a:r>
              <a:rPr lang="zh-CN" altLang="en-US" dirty="0">
                <a:solidFill>
                  <a:srgbClr val="FF0000"/>
                </a:solidFill>
                <a:latin typeface="微软雅黑" pitchFamily="34" charset="-122"/>
                <a:ea typeface="微软雅黑" pitchFamily="34" charset="-122"/>
              </a:rPr>
              <a:t>换乘距离</a:t>
            </a:r>
            <a:r>
              <a:rPr lang="zh-CN" altLang="en-US" sz="1600" dirty="0">
                <a:solidFill>
                  <a:schemeClr val="tx1">
                    <a:lumMod val="85000"/>
                    <a:lumOff val="15000"/>
                  </a:schemeClr>
                </a:solidFill>
                <a:latin typeface="微软雅黑" pitchFamily="34" charset="-122"/>
                <a:ea typeface="微软雅黑" pitchFamily="34" charset="-122"/>
              </a:rPr>
              <a:t>，乘客的反映也很强烈，尤其对于新街口站</a:t>
            </a:r>
            <a:r>
              <a:rPr lang="en-US" altLang="zh-CN" sz="1600" dirty="0">
                <a:solidFill>
                  <a:schemeClr val="tx1">
                    <a:lumMod val="85000"/>
                    <a:lumOff val="15000"/>
                  </a:schemeClr>
                </a:solidFill>
                <a:latin typeface="微软雅黑" pitchFamily="34" charset="-122"/>
                <a:ea typeface="微软雅黑" pitchFamily="34" charset="-122"/>
              </a:rPr>
              <a:t>1</a:t>
            </a:r>
            <a:r>
              <a:rPr lang="zh-CN" altLang="en-US" sz="1600" dirty="0">
                <a:solidFill>
                  <a:schemeClr val="tx1">
                    <a:lumMod val="85000"/>
                    <a:lumOff val="15000"/>
                  </a:schemeClr>
                </a:solidFill>
                <a:latin typeface="微软雅黑" pitchFamily="34" charset="-122"/>
                <a:ea typeface="微软雅黑" pitchFamily="34" charset="-122"/>
              </a:rPr>
              <a:t>号线到</a:t>
            </a:r>
            <a:r>
              <a:rPr lang="en-US" altLang="zh-CN" sz="1600" dirty="0">
                <a:solidFill>
                  <a:schemeClr val="tx1">
                    <a:lumMod val="85000"/>
                    <a:lumOff val="15000"/>
                  </a:schemeClr>
                </a:solidFill>
                <a:latin typeface="微软雅黑" pitchFamily="34" charset="-122"/>
                <a:ea typeface="微软雅黑" pitchFamily="34" charset="-122"/>
              </a:rPr>
              <a:t>2</a:t>
            </a:r>
            <a:r>
              <a:rPr lang="zh-CN" altLang="en-US" sz="1600" dirty="0">
                <a:solidFill>
                  <a:schemeClr val="tx1">
                    <a:lumMod val="85000"/>
                    <a:lumOff val="15000"/>
                  </a:schemeClr>
                </a:solidFill>
                <a:latin typeface="微软雅黑" pitchFamily="34" charset="-122"/>
                <a:ea typeface="微软雅黑" pitchFamily="34" charset="-122"/>
              </a:rPr>
              <a:t>号线的换乘，乘客期望能实现更为方便的换乘</a:t>
            </a:r>
            <a:endParaRPr lang="zh-CN" altLang="en-US" sz="1600" dirty="0"/>
          </a:p>
        </p:txBody>
      </p:sp>
      <p:sp>
        <p:nvSpPr>
          <p:cNvPr id="52" name="文本框 51"/>
          <p:cNvSpPr txBox="1"/>
          <p:nvPr/>
        </p:nvSpPr>
        <p:spPr>
          <a:xfrm>
            <a:off x="6156960" y="4191296"/>
            <a:ext cx="2512953" cy="160043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车站内的</a:t>
            </a:r>
            <a:r>
              <a:rPr lang="zh-CN" altLang="en-US" dirty="0">
                <a:solidFill>
                  <a:srgbClr val="FF0000"/>
                </a:solidFill>
                <a:latin typeface="微软雅黑" pitchFamily="34" charset="-122"/>
                <a:ea typeface="微软雅黑" pitchFamily="34" charset="-122"/>
              </a:rPr>
              <a:t>手机通信质量</a:t>
            </a:r>
            <a:r>
              <a:rPr lang="zh-CN" altLang="en-US" sz="1600" dirty="0">
                <a:solidFill>
                  <a:schemeClr val="tx1">
                    <a:lumMod val="85000"/>
                    <a:lumOff val="15000"/>
                  </a:schemeClr>
                </a:solidFill>
                <a:latin typeface="微软雅黑" pitchFamily="34" charset="-122"/>
                <a:ea typeface="微软雅黑" pitchFamily="34" charset="-122"/>
              </a:rPr>
              <a:t>是乘客非常关注的一项服务，在调查中，乘客基本一致认为车站和列车内手机信号不好，极大的影响了乘客们的出行</a:t>
            </a:r>
            <a:endParaRPr lang="zh-CN" altLang="en-US" sz="1600" dirty="0"/>
          </a:p>
        </p:txBody>
      </p:sp>
      <p:sp>
        <p:nvSpPr>
          <p:cNvPr id="54" name="文本框 53"/>
          <p:cNvSpPr txBox="1"/>
          <p:nvPr/>
        </p:nvSpPr>
        <p:spPr>
          <a:xfrm>
            <a:off x="8840101" y="4196587"/>
            <a:ext cx="2512953" cy="107721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大部分乘客对于问卷中的“上线率、线网覆盖率、故障响应时间”等问题不了解，指标基本无效</a:t>
            </a:r>
            <a:endParaRPr lang="zh-CN" altLang="en-US" sz="1600" dirty="0"/>
          </a:p>
        </p:txBody>
      </p:sp>
    </p:spTree>
  </p:cSld>
  <p:clrMapOvr>
    <a:masterClrMapping/>
  </p:clrMapOvr>
  <p:transition spd="med">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改进建议</a:t>
            </a:r>
          </a:p>
        </p:txBody>
      </p:sp>
      <p:sp>
        <p:nvSpPr>
          <p:cNvPr id="41" name="文本框 40"/>
          <p:cNvSpPr txBox="1"/>
          <p:nvPr/>
        </p:nvSpPr>
        <p:spPr>
          <a:xfrm>
            <a:off x="4818666" y="2853684"/>
            <a:ext cx="7322534" cy="2797048"/>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2400" dirty="0">
                <a:solidFill>
                  <a:schemeClr val="tx1">
                    <a:lumMod val="75000"/>
                    <a:lumOff val="25000"/>
                  </a:schemeClr>
                </a:solidFill>
                <a:latin typeface="+mn-ea"/>
                <a:cs typeface="Times New Roman" pitchFamily="18" charset="0"/>
              </a:rPr>
              <a:t>工作人员：引导、问询、售票、安检、站台、车内</a:t>
            </a:r>
            <a:endParaRPr lang="en-US" altLang="zh-CN" sz="24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en-US" sz="2400" dirty="0">
                <a:solidFill>
                  <a:schemeClr val="tx1">
                    <a:lumMod val="75000"/>
                    <a:lumOff val="25000"/>
                  </a:schemeClr>
                </a:solidFill>
                <a:latin typeface="+mn-ea"/>
                <a:cs typeface="Times New Roman" pitchFamily="18" charset="0"/>
              </a:rPr>
              <a:t>服务设施：售票、闸机、电梯、便利店</a:t>
            </a:r>
            <a:r>
              <a:rPr lang="en-US" altLang="zh-CN" sz="2400" dirty="0">
                <a:solidFill>
                  <a:schemeClr val="tx1">
                    <a:lumMod val="75000"/>
                    <a:lumOff val="25000"/>
                  </a:schemeClr>
                </a:solidFill>
                <a:latin typeface="+mn-ea"/>
                <a:cs typeface="Times New Roman" pitchFamily="18" charset="0"/>
              </a:rPr>
              <a:t>/</a:t>
            </a:r>
            <a:r>
              <a:rPr lang="zh-CN" altLang="en-US" sz="2400" dirty="0">
                <a:solidFill>
                  <a:schemeClr val="tx1">
                    <a:lumMod val="75000"/>
                    <a:lumOff val="25000"/>
                  </a:schemeClr>
                </a:solidFill>
                <a:latin typeface="+mn-ea"/>
                <a:cs typeface="Times New Roman" pitchFamily="18" charset="0"/>
              </a:rPr>
              <a:t>售货机</a:t>
            </a:r>
            <a:endParaRPr lang="en-US" altLang="zh-CN" sz="24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en-US" sz="2400" dirty="0">
                <a:solidFill>
                  <a:schemeClr val="tx1">
                    <a:lumMod val="75000"/>
                    <a:lumOff val="25000"/>
                  </a:schemeClr>
                </a:solidFill>
                <a:latin typeface="+mn-ea"/>
                <a:cs typeface="Times New Roman" pitchFamily="18" charset="0"/>
              </a:rPr>
              <a:t>地铁运营：线路、换乘、发车频次、站内引导</a:t>
            </a:r>
            <a:endParaRPr lang="en-US" altLang="zh-CN" sz="24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en-US" sz="2400" dirty="0">
                <a:solidFill>
                  <a:schemeClr val="tx1">
                    <a:lumMod val="75000"/>
                    <a:lumOff val="25000"/>
                  </a:schemeClr>
                </a:solidFill>
                <a:latin typeface="+mn-ea"/>
                <a:cs typeface="Times New Roman" pitchFamily="18" charset="0"/>
              </a:rPr>
              <a:t>地铁票价：起步价，每公里价格</a:t>
            </a:r>
            <a:endParaRPr lang="en-US" altLang="zh-CN" sz="24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en-US" sz="2400" dirty="0">
                <a:solidFill>
                  <a:schemeClr val="tx1">
                    <a:lumMod val="75000"/>
                    <a:lumOff val="25000"/>
                  </a:schemeClr>
                </a:solidFill>
                <a:latin typeface="+mn-ea"/>
                <a:cs typeface="Times New Roman" pitchFamily="18" charset="0"/>
              </a:rPr>
              <a:t>通讯设施：三大通讯商基站覆盖率，未来</a:t>
            </a:r>
            <a:r>
              <a:rPr lang="en-US" altLang="zh-CN" sz="2400" dirty="0">
                <a:solidFill>
                  <a:schemeClr val="tx1">
                    <a:lumMod val="75000"/>
                    <a:lumOff val="25000"/>
                  </a:schemeClr>
                </a:solidFill>
                <a:latin typeface="+mn-ea"/>
                <a:cs typeface="Times New Roman" pitchFamily="18" charset="0"/>
              </a:rPr>
              <a:t>5G</a:t>
            </a:r>
          </a:p>
        </p:txBody>
      </p:sp>
      <p:sp>
        <p:nvSpPr>
          <p:cNvPr id="45" name="Freeform 78"/>
          <p:cNvSpPr/>
          <p:nvPr/>
        </p:nvSpPr>
        <p:spPr bwMode="auto">
          <a:xfrm>
            <a:off x="392430" y="161641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79"/>
          <p:cNvSpPr/>
          <p:nvPr/>
        </p:nvSpPr>
        <p:spPr bwMode="auto">
          <a:xfrm>
            <a:off x="1075493" y="5007477"/>
            <a:ext cx="1259020" cy="1000345"/>
          </a:xfrm>
          <a:custGeom>
            <a:avLst/>
            <a:gdLst>
              <a:gd name="T0" fmla="*/ 0 w 98"/>
              <a:gd name="T1" fmla="*/ 413080 h 78"/>
              <a:gd name="T2" fmla="*/ 50498 w 98"/>
              <a:gd name="T3" fmla="*/ 473531 h 78"/>
              <a:gd name="T4" fmla="*/ 0 w 98"/>
              <a:gd name="T5" fmla="*/ 533982 h 78"/>
              <a:gd name="T6" fmla="*/ 50498 w 98"/>
              <a:gd name="T7" fmla="*/ 594433 h 78"/>
              <a:gd name="T8" fmla="*/ 181792 w 98"/>
              <a:gd name="T9" fmla="*/ 594433 h 78"/>
              <a:gd name="T10" fmla="*/ 494879 w 98"/>
              <a:gd name="T11" fmla="*/ 785860 h 78"/>
              <a:gd name="T12" fmla="*/ 807966 w 98"/>
              <a:gd name="T13" fmla="*/ 594433 h 78"/>
              <a:gd name="T14" fmla="*/ 939260 w 98"/>
              <a:gd name="T15" fmla="*/ 594433 h 78"/>
              <a:gd name="T16" fmla="*/ 989758 w 98"/>
              <a:gd name="T17" fmla="*/ 533982 h 78"/>
              <a:gd name="T18" fmla="*/ 939260 w 98"/>
              <a:gd name="T19" fmla="*/ 473531 h 78"/>
              <a:gd name="T20" fmla="*/ 989758 w 98"/>
              <a:gd name="T21" fmla="*/ 413080 h 78"/>
              <a:gd name="T22" fmla="*/ 939260 w 98"/>
              <a:gd name="T23" fmla="*/ 352629 h 78"/>
              <a:gd name="T24" fmla="*/ 989758 w 98"/>
              <a:gd name="T25" fmla="*/ 302254 h 78"/>
              <a:gd name="T26" fmla="*/ 939260 w 98"/>
              <a:gd name="T27" fmla="*/ 241803 h 78"/>
              <a:gd name="T28" fmla="*/ 989758 w 98"/>
              <a:gd name="T29" fmla="*/ 181352 h 78"/>
              <a:gd name="T30" fmla="*/ 939260 w 98"/>
              <a:gd name="T31" fmla="*/ 120902 h 78"/>
              <a:gd name="T32" fmla="*/ 989758 w 98"/>
              <a:gd name="T33" fmla="*/ 60451 h 78"/>
              <a:gd name="T34" fmla="*/ 939260 w 98"/>
              <a:gd name="T35" fmla="*/ 0 h 78"/>
              <a:gd name="T36" fmla="*/ 50498 w 98"/>
              <a:gd name="T37" fmla="*/ 0 h 78"/>
              <a:gd name="T38" fmla="*/ 0 w 98"/>
              <a:gd name="T39" fmla="*/ 60451 h 78"/>
              <a:gd name="T40" fmla="*/ 50498 w 98"/>
              <a:gd name="T41" fmla="*/ 120902 h 78"/>
              <a:gd name="T42" fmla="*/ 0 w 98"/>
              <a:gd name="T43" fmla="*/ 181352 h 78"/>
              <a:gd name="T44" fmla="*/ 50498 w 98"/>
              <a:gd name="T45" fmla="*/ 241803 h 78"/>
              <a:gd name="T46" fmla="*/ 0 w 98"/>
              <a:gd name="T47" fmla="*/ 302254 h 78"/>
              <a:gd name="T48" fmla="*/ 50498 w 98"/>
              <a:gd name="T49" fmla="*/ 352629 h 78"/>
              <a:gd name="T50" fmla="*/ 0 w 98"/>
              <a:gd name="T51" fmla="*/ 413080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8" h="78">
                <a:moveTo>
                  <a:pt x="0" y="41"/>
                </a:moveTo>
                <a:cubicBezTo>
                  <a:pt x="0" y="45"/>
                  <a:pt x="3" y="47"/>
                  <a:pt x="5" y="47"/>
                </a:cubicBezTo>
                <a:cubicBezTo>
                  <a:pt x="3" y="47"/>
                  <a:pt x="0" y="50"/>
                  <a:pt x="0" y="53"/>
                </a:cubicBezTo>
                <a:cubicBezTo>
                  <a:pt x="0" y="56"/>
                  <a:pt x="3" y="59"/>
                  <a:pt x="5" y="59"/>
                </a:cubicBezTo>
                <a:cubicBezTo>
                  <a:pt x="18" y="59"/>
                  <a:pt x="18" y="59"/>
                  <a:pt x="18" y="59"/>
                </a:cubicBezTo>
                <a:cubicBezTo>
                  <a:pt x="24" y="70"/>
                  <a:pt x="36" y="78"/>
                  <a:pt x="49" y="78"/>
                </a:cubicBezTo>
                <a:cubicBezTo>
                  <a:pt x="63" y="78"/>
                  <a:pt x="75" y="70"/>
                  <a:pt x="80" y="59"/>
                </a:cubicBezTo>
                <a:cubicBezTo>
                  <a:pt x="93" y="59"/>
                  <a:pt x="93" y="59"/>
                  <a:pt x="93" y="59"/>
                </a:cubicBezTo>
                <a:cubicBezTo>
                  <a:pt x="96" y="59"/>
                  <a:pt x="98" y="56"/>
                  <a:pt x="98" y="53"/>
                </a:cubicBezTo>
                <a:cubicBezTo>
                  <a:pt x="98" y="50"/>
                  <a:pt x="96" y="47"/>
                  <a:pt x="93" y="47"/>
                </a:cubicBezTo>
                <a:cubicBezTo>
                  <a:pt x="96" y="47"/>
                  <a:pt x="98" y="45"/>
                  <a:pt x="98" y="41"/>
                </a:cubicBezTo>
                <a:cubicBezTo>
                  <a:pt x="98" y="38"/>
                  <a:pt x="96" y="35"/>
                  <a:pt x="93" y="35"/>
                </a:cubicBezTo>
                <a:cubicBezTo>
                  <a:pt x="96" y="35"/>
                  <a:pt x="98" y="33"/>
                  <a:pt x="98" y="30"/>
                </a:cubicBezTo>
                <a:cubicBezTo>
                  <a:pt x="98" y="26"/>
                  <a:pt x="96" y="24"/>
                  <a:pt x="93" y="24"/>
                </a:cubicBezTo>
                <a:cubicBezTo>
                  <a:pt x="96" y="24"/>
                  <a:pt x="98" y="21"/>
                  <a:pt x="98" y="18"/>
                </a:cubicBezTo>
                <a:cubicBezTo>
                  <a:pt x="98" y="15"/>
                  <a:pt x="96" y="12"/>
                  <a:pt x="93" y="12"/>
                </a:cubicBezTo>
                <a:cubicBezTo>
                  <a:pt x="96" y="12"/>
                  <a:pt x="98" y="9"/>
                  <a:pt x="98" y="6"/>
                </a:cubicBezTo>
                <a:cubicBezTo>
                  <a:pt x="98" y="3"/>
                  <a:pt x="96" y="0"/>
                  <a:pt x="93" y="0"/>
                </a:cubicBezTo>
                <a:cubicBezTo>
                  <a:pt x="5" y="0"/>
                  <a:pt x="5" y="0"/>
                  <a:pt x="5" y="0"/>
                </a:cubicBezTo>
                <a:cubicBezTo>
                  <a:pt x="3" y="0"/>
                  <a:pt x="0" y="3"/>
                  <a:pt x="0" y="6"/>
                </a:cubicBezTo>
                <a:cubicBezTo>
                  <a:pt x="0" y="9"/>
                  <a:pt x="3" y="12"/>
                  <a:pt x="5" y="12"/>
                </a:cubicBezTo>
                <a:cubicBezTo>
                  <a:pt x="3" y="12"/>
                  <a:pt x="0" y="15"/>
                  <a:pt x="0" y="18"/>
                </a:cubicBezTo>
                <a:cubicBezTo>
                  <a:pt x="0" y="21"/>
                  <a:pt x="3" y="24"/>
                  <a:pt x="5" y="24"/>
                </a:cubicBezTo>
                <a:cubicBezTo>
                  <a:pt x="3" y="24"/>
                  <a:pt x="0" y="26"/>
                  <a:pt x="0" y="30"/>
                </a:cubicBezTo>
                <a:cubicBezTo>
                  <a:pt x="0" y="33"/>
                  <a:pt x="3" y="35"/>
                  <a:pt x="5" y="35"/>
                </a:cubicBezTo>
                <a:cubicBezTo>
                  <a:pt x="3" y="35"/>
                  <a:pt x="0" y="38"/>
                  <a:pt x="0" y="41"/>
                </a:cubicBezTo>
                <a:close/>
              </a:path>
            </a:pathLst>
          </a:custGeom>
          <a:solidFill>
            <a:srgbClr val="005D9D"/>
          </a:solidFill>
          <a:ln>
            <a:noFill/>
          </a:ln>
          <a:effectLst>
            <a:outerShdw blurRad="88900" sx="102000" sy="102000" algn="ctr" rotWithShape="0">
              <a:prstClr val="black">
                <a:alpha val="50000"/>
              </a:prst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任意多边形 63"/>
          <p:cNvSpPr/>
          <p:nvPr/>
        </p:nvSpPr>
        <p:spPr bwMode="auto">
          <a:xfrm>
            <a:off x="459120" y="1681079"/>
            <a:ext cx="2501872" cy="3326396"/>
          </a:xfrm>
          <a:custGeom>
            <a:avLst/>
            <a:gdLst>
              <a:gd name="connsiteX0" fmla="*/ 1243621 w 2501872"/>
              <a:gd name="connsiteY0" fmla="*/ 0 h 3326396"/>
              <a:gd name="connsiteX1" fmla="*/ 2501872 w 2501872"/>
              <a:gd name="connsiteY1" fmla="*/ 1259019 h 3326396"/>
              <a:gd name="connsiteX2" fmla="*/ 2500267 w 2501872"/>
              <a:gd name="connsiteY2" fmla="*/ 1344132 h 3326396"/>
              <a:gd name="connsiteX3" fmla="*/ 2489369 w 2501872"/>
              <a:gd name="connsiteY3" fmla="*/ 1436042 h 3326396"/>
              <a:gd name="connsiteX4" fmla="*/ 2491766 w 2501872"/>
              <a:gd name="connsiteY4" fmla="*/ 1436899 h 3326396"/>
              <a:gd name="connsiteX5" fmla="*/ 2401857 w 2501872"/>
              <a:gd name="connsiteY5" fmla="*/ 1757443 h 3326396"/>
              <a:gd name="connsiteX6" fmla="*/ 2377801 w 2501872"/>
              <a:gd name="connsiteY6" fmla="*/ 1767055 h 3326396"/>
              <a:gd name="connsiteX7" fmla="*/ 2400825 w 2501872"/>
              <a:gd name="connsiteY7" fmla="*/ 1758180 h 3326396"/>
              <a:gd name="connsiteX8" fmla="*/ 2388057 w 2501872"/>
              <a:gd name="connsiteY8" fmla="*/ 1796758 h 3326396"/>
              <a:gd name="connsiteX9" fmla="*/ 1848853 w 2501872"/>
              <a:gd name="connsiteY9" fmla="*/ 3326396 h 3326396"/>
              <a:gd name="connsiteX10" fmla="*/ 654748 w 2501872"/>
              <a:gd name="connsiteY10" fmla="*/ 3326396 h 3326396"/>
              <a:gd name="connsiteX11" fmla="*/ 517212 w 2501872"/>
              <a:gd name="connsiteY11" fmla="*/ 2750283 h 3326396"/>
              <a:gd name="connsiteX12" fmla="*/ 443642 w 2501872"/>
              <a:gd name="connsiteY12" fmla="*/ 2549517 h 3326396"/>
              <a:gd name="connsiteX13" fmla="*/ 436701 w 2501872"/>
              <a:gd name="connsiteY13" fmla="*/ 2552393 h 3326396"/>
              <a:gd name="connsiteX14" fmla="*/ 115597 w 2501872"/>
              <a:gd name="connsiteY14" fmla="*/ 1795908 h 3326396"/>
              <a:gd name="connsiteX15" fmla="*/ 0 w 2501872"/>
              <a:gd name="connsiteY15" fmla="*/ 1257394 h 3326396"/>
              <a:gd name="connsiteX16" fmla="*/ 81279 w 2501872"/>
              <a:gd name="connsiteY16" fmla="*/ 794007 h 3326396"/>
              <a:gd name="connsiteX17" fmla="*/ 140901 w 2501872"/>
              <a:gd name="connsiteY17" fmla="*/ 655663 h 3326396"/>
              <a:gd name="connsiteX18" fmla="*/ 139442 w 2501872"/>
              <a:gd name="connsiteY18" fmla="*/ 655204 h 3326396"/>
              <a:gd name="connsiteX19" fmla="*/ 1243621 w 2501872"/>
              <a:gd name="connsiteY19" fmla="*/ 0 h 332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872" h="3326396">
                <a:moveTo>
                  <a:pt x="1243621" y="0"/>
                </a:moveTo>
                <a:cubicBezTo>
                  <a:pt x="1936943" y="0"/>
                  <a:pt x="2501872" y="565274"/>
                  <a:pt x="2501872" y="1259019"/>
                </a:cubicBezTo>
                <a:cubicBezTo>
                  <a:pt x="2501872" y="1284713"/>
                  <a:pt x="2501872" y="1313620"/>
                  <a:pt x="2500267" y="1344132"/>
                </a:cubicBezTo>
                <a:lnTo>
                  <a:pt x="2489369" y="1436042"/>
                </a:lnTo>
                <a:lnTo>
                  <a:pt x="2491766" y="1436899"/>
                </a:lnTo>
                <a:cubicBezTo>
                  <a:pt x="2478922" y="1552295"/>
                  <a:pt x="2453234" y="1654869"/>
                  <a:pt x="2401857" y="1757443"/>
                </a:cubicBezTo>
                <a:lnTo>
                  <a:pt x="2377801" y="1767055"/>
                </a:lnTo>
                <a:lnTo>
                  <a:pt x="2400825" y="1758180"/>
                </a:lnTo>
                <a:cubicBezTo>
                  <a:pt x="2400825" y="1771039"/>
                  <a:pt x="2388057" y="1783899"/>
                  <a:pt x="2388057" y="1796758"/>
                </a:cubicBezTo>
                <a:cubicBezTo>
                  <a:pt x="2041356" y="2542288"/>
                  <a:pt x="1887354" y="2979350"/>
                  <a:pt x="1848853" y="3326396"/>
                </a:cubicBezTo>
                <a:lnTo>
                  <a:pt x="654748" y="3326396"/>
                </a:lnTo>
                <a:cubicBezTo>
                  <a:pt x="635448" y="3172201"/>
                  <a:pt x="591951" y="2974871"/>
                  <a:pt x="517212" y="2750283"/>
                </a:cubicBezTo>
                <a:lnTo>
                  <a:pt x="443642" y="2549517"/>
                </a:lnTo>
                <a:lnTo>
                  <a:pt x="436701" y="2552393"/>
                </a:lnTo>
                <a:cubicBezTo>
                  <a:pt x="359636" y="2334423"/>
                  <a:pt x="256883" y="2090809"/>
                  <a:pt x="115597" y="1795908"/>
                </a:cubicBezTo>
                <a:cubicBezTo>
                  <a:pt x="38532" y="1629225"/>
                  <a:pt x="0" y="1449720"/>
                  <a:pt x="0" y="1257394"/>
                </a:cubicBezTo>
                <a:cubicBezTo>
                  <a:pt x="0" y="1093916"/>
                  <a:pt x="28899" y="937651"/>
                  <a:pt x="81279" y="794007"/>
                </a:cubicBezTo>
                <a:lnTo>
                  <a:pt x="140901" y="655663"/>
                </a:lnTo>
                <a:lnTo>
                  <a:pt x="139442" y="655204"/>
                </a:lnTo>
                <a:cubicBezTo>
                  <a:pt x="357710" y="269790"/>
                  <a:pt x="768567" y="0"/>
                  <a:pt x="1243621"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innerShdw blurRad="88900">
              <a:prstClr val="black"/>
            </a:innerShdw>
          </a:effectLst>
        </p:spPr>
        <p:txBody>
          <a:bodyPr wrap="square">
            <a:noAutofit/>
          </a:bodyPr>
          <a:lstStyle/>
          <a:p>
            <a:endParaRPr lang="zh-CN" altLang="en-US" dirty="0"/>
          </a:p>
        </p:txBody>
      </p:sp>
      <p:sp>
        <p:nvSpPr>
          <p:cNvPr id="20" name="任意多边形 19"/>
          <p:cNvSpPr/>
          <p:nvPr/>
        </p:nvSpPr>
        <p:spPr>
          <a:xfrm>
            <a:off x="1698715" y="4252208"/>
            <a:ext cx="2852965" cy="2041365"/>
          </a:xfrm>
          <a:custGeom>
            <a:avLst/>
            <a:gdLst>
              <a:gd name="connsiteX0" fmla="*/ 0 w 3367314"/>
              <a:gd name="connsiteY0" fmla="*/ 1306286 h 1640504"/>
              <a:gd name="connsiteX1" fmla="*/ 522514 w 3367314"/>
              <a:gd name="connsiteY1" fmla="*/ 1640114 h 1640504"/>
              <a:gd name="connsiteX2" fmla="*/ 2002971 w 3367314"/>
              <a:gd name="connsiteY2" fmla="*/ 1248228 h 1640504"/>
              <a:gd name="connsiteX3" fmla="*/ 3367314 w 3367314"/>
              <a:gd name="connsiteY3" fmla="*/ 0 h 1640504"/>
              <a:gd name="connsiteX0-1" fmla="*/ 0 w 3367314"/>
              <a:gd name="connsiteY0-2" fmla="*/ 1306286 h 1631001"/>
              <a:gd name="connsiteX1-3" fmla="*/ 884464 w 3367314"/>
              <a:gd name="connsiteY1-4" fmla="*/ 1630589 h 1631001"/>
              <a:gd name="connsiteX2-5" fmla="*/ 2002971 w 3367314"/>
              <a:gd name="connsiteY2-6" fmla="*/ 1248228 h 1631001"/>
              <a:gd name="connsiteX3-7" fmla="*/ 3367314 w 3367314"/>
              <a:gd name="connsiteY3-8" fmla="*/ 0 h 1631001"/>
              <a:gd name="connsiteX0-9" fmla="*/ 0 w 3367314"/>
              <a:gd name="connsiteY0-10" fmla="*/ 1306286 h 1657132"/>
              <a:gd name="connsiteX1-11" fmla="*/ 884464 w 3367314"/>
              <a:gd name="connsiteY1-12" fmla="*/ 1630589 h 1657132"/>
              <a:gd name="connsiteX2-13" fmla="*/ 1688646 w 3367314"/>
              <a:gd name="connsiteY2-14" fmla="*/ 638628 h 1657132"/>
              <a:gd name="connsiteX3-15" fmla="*/ 3367314 w 3367314"/>
              <a:gd name="connsiteY3-16" fmla="*/ 0 h 1657132"/>
              <a:gd name="connsiteX0-17" fmla="*/ 0 w 3367314"/>
              <a:gd name="connsiteY0-18" fmla="*/ 1306286 h 1587863"/>
              <a:gd name="connsiteX1-19" fmla="*/ 884464 w 3367314"/>
              <a:gd name="connsiteY1-20" fmla="*/ 1554389 h 1587863"/>
              <a:gd name="connsiteX2-21" fmla="*/ 1688646 w 3367314"/>
              <a:gd name="connsiteY2-22" fmla="*/ 638628 h 1587863"/>
              <a:gd name="connsiteX3-23" fmla="*/ 3367314 w 3367314"/>
              <a:gd name="connsiteY3-24" fmla="*/ 0 h 1587863"/>
              <a:gd name="connsiteX0-25" fmla="*/ 0 w 3443514"/>
              <a:gd name="connsiteY0-26" fmla="*/ 1068161 h 1349738"/>
              <a:gd name="connsiteX1-27" fmla="*/ 884464 w 3443514"/>
              <a:gd name="connsiteY1-28" fmla="*/ 1316264 h 1349738"/>
              <a:gd name="connsiteX2-29" fmla="*/ 1688646 w 3443514"/>
              <a:gd name="connsiteY2-30" fmla="*/ 400503 h 1349738"/>
              <a:gd name="connsiteX3-31" fmla="*/ 3443514 w 3443514"/>
              <a:gd name="connsiteY3-32" fmla="*/ 0 h 1349738"/>
              <a:gd name="connsiteX0-33" fmla="*/ 0 w 3443514"/>
              <a:gd name="connsiteY0-34" fmla="*/ 1146020 h 1427597"/>
              <a:gd name="connsiteX1-35" fmla="*/ 884464 w 3443514"/>
              <a:gd name="connsiteY1-36" fmla="*/ 1394123 h 1427597"/>
              <a:gd name="connsiteX2-37" fmla="*/ 1688646 w 3443514"/>
              <a:gd name="connsiteY2-38" fmla="*/ 478362 h 1427597"/>
              <a:gd name="connsiteX3-39" fmla="*/ 3443514 w 3443514"/>
              <a:gd name="connsiteY3-40" fmla="*/ 77859 h 1427597"/>
              <a:gd name="connsiteX0-41" fmla="*/ 0 w 3443514"/>
              <a:gd name="connsiteY0-42" fmla="*/ 1155106 h 1436683"/>
              <a:gd name="connsiteX1-43" fmla="*/ 884464 w 3443514"/>
              <a:gd name="connsiteY1-44" fmla="*/ 1403209 h 1436683"/>
              <a:gd name="connsiteX2-45" fmla="*/ 1688646 w 3443514"/>
              <a:gd name="connsiteY2-46" fmla="*/ 487448 h 1436683"/>
              <a:gd name="connsiteX3-47" fmla="*/ 3443514 w 3443514"/>
              <a:gd name="connsiteY3-48" fmla="*/ 86945 h 1436683"/>
              <a:gd name="connsiteX0-49" fmla="*/ 0 w 3443514"/>
              <a:gd name="connsiteY0-50" fmla="*/ 1184493 h 1466070"/>
              <a:gd name="connsiteX1-51" fmla="*/ 884464 w 3443514"/>
              <a:gd name="connsiteY1-52" fmla="*/ 1432596 h 1466070"/>
              <a:gd name="connsiteX2-53" fmla="*/ 1688646 w 3443514"/>
              <a:gd name="connsiteY2-54" fmla="*/ 516835 h 1466070"/>
              <a:gd name="connsiteX3-55" fmla="*/ 3443514 w 3443514"/>
              <a:gd name="connsiteY3-56" fmla="*/ 116332 h 1466070"/>
              <a:gd name="connsiteX0-57" fmla="*/ 0 w 3443514"/>
              <a:gd name="connsiteY0-58" fmla="*/ 1180802 h 1462379"/>
              <a:gd name="connsiteX1-59" fmla="*/ 884464 w 3443514"/>
              <a:gd name="connsiteY1-60" fmla="*/ 1428905 h 1462379"/>
              <a:gd name="connsiteX2-61" fmla="*/ 1688646 w 3443514"/>
              <a:gd name="connsiteY2-62" fmla="*/ 513144 h 1462379"/>
              <a:gd name="connsiteX3-63" fmla="*/ 3443514 w 3443514"/>
              <a:gd name="connsiteY3-64" fmla="*/ 112641 h 1462379"/>
              <a:gd name="connsiteX0-65" fmla="*/ 0 w 3433989"/>
              <a:gd name="connsiteY0-66" fmla="*/ 1329980 h 1611557"/>
              <a:gd name="connsiteX1-67" fmla="*/ 884464 w 3433989"/>
              <a:gd name="connsiteY1-68" fmla="*/ 1578083 h 1611557"/>
              <a:gd name="connsiteX2-69" fmla="*/ 1688646 w 3433989"/>
              <a:gd name="connsiteY2-70" fmla="*/ 662322 h 1611557"/>
              <a:gd name="connsiteX3-71" fmla="*/ 3433989 w 3433989"/>
              <a:gd name="connsiteY3-72" fmla="*/ 61794 h 1611557"/>
              <a:gd name="connsiteX0-73" fmla="*/ 0 w 3433989"/>
              <a:gd name="connsiteY0-74" fmla="*/ 1293302 h 1574879"/>
              <a:gd name="connsiteX1-75" fmla="*/ 884464 w 3433989"/>
              <a:gd name="connsiteY1-76" fmla="*/ 1541405 h 1574879"/>
              <a:gd name="connsiteX2-77" fmla="*/ 1688646 w 3433989"/>
              <a:gd name="connsiteY2-78" fmla="*/ 625644 h 1574879"/>
              <a:gd name="connsiteX3-79" fmla="*/ 3433989 w 3433989"/>
              <a:gd name="connsiteY3-80" fmla="*/ 25116 h 1574879"/>
              <a:gd name="connsiteX0-81" fmla="*/ 0 w 3281589"/>
              <a:gd name="connsiteY0-82" fmla="*/ 1543879 h 1825456"/>
              <a:gd name="connsiteX1-83" fmla="*/ 884464 w 3281589"/>
              <a:gd name="connsiteY1-84" fmla="*/ 1791982 h 1825456"/>
              <a:gd name="connsiteX2-85" fmla="*/ 1688646 w 3281589"/>
              <a:gd name="connsiteY2-86" fmla="*/ 876221 h 1825456"/>
              <a:gd name="connsiteX3-87" fmla="*/ 3281589 w 3281589"/>
              <a:gd name="connsiteY3-88" fmla="*/ 18518 h 1825456"/>
              <a:gd name="connsiteX0-89" fmla="*/ 0 w 3281589"/>
              <a:gd name="connsiteY0-90" fmla="*/ 1627362 h 1908939"/>
              <a:gd name="connsiteX1-91" fmla="*/ 884464 w 3281589"/>
              <a:gd name="connsiteY1-92" fmla="*/ 1875465 h 1908939"/>
              <a:gd name="connsiteX2-93" fmla="*/ 1688646 w 3281589"/>
              <a:gd name="connsiteY2-94" fmla="*/ 959704 h 1908939"/>
              <a:gd name="connsiteX3-95" fmla="*/ 3281589 w 3281589"/>
              <a:gd name="connsiteY3-96" fmla="*/ 102001 h 1908939"/>
              <a:gd name="connsiteX0-97" fmla="*/ 0 w 3281589"/>
              <a:gd name="connsiteY0-98" fmla="*/ 1636346 h 1917923"/>
              <a:gd name="connsiteX1-99" fmla="*/ 884464 w 3281589"/>
              <a:gd name="connsiteY1-100" fmla="*/ 1884449 h 1917923"/>
              <a:gd name="connsiteX2-101" fmla="*/ 1688646 w 3281589"/>
              <a:gd name="connsiteY2-102" fmla="*/ 968688 h 1917923"/>
              <a:gd name="connsiteX3-103" fmla="*/ 3281589 w 3281589"/>
              <a:gd name="connsiteY3-104" fmla="*/ 110985 h 1917923"/>
              <a:gd name="connsiteX0-105" fmla="*/ 0 w 3357789"/>
              <a:gd name="connsiteY0-106" fmla="*/ 1842843 h 2124420"/>
              <a:gd name="connsiteX1-107" fmla="*/ 884464 w 3357789"/>
              <a:gd name="connsiteY1-108" fmla="*/ 2090946 h 2124420"/>
              <a:gd name="connsiteX2-109" fmla="*/ 1688646 w 3357789"/>
              <a:gd name="connsiteY2-110" fmla="*/ 1175185 h 2124420"/>
              <a:gd name="connsiteX3-111" fmla="*/ 3357789 w 3357789"/>
              <a:gd name="connsiteY3-112" fmla="*/ 88882 h 2124420"/>
              <a:gd name="connsiteX0-113" fmla="*/ 0 w 3357789"/>
              <a:gd name="connsiteY0-114" fmla="*/ 1758686 h 2040263"/>
              <a:gd name="connsiteX1-115" fmla="*/ 884464 w 3357789"/>
              <a:gd name="connsiteY1-116" fmla="*/ 2006789 h 2040263"/>
              <a:gd name="connsiteX2-117" fmla="*/ 1688646 w 3357789"/>
              <a:gd name="connsiteY2-118" fmla="*/ 1091028 h 2040263"/>
              <a:gd name="connsiteX3-119" fmla="*/ 3357789 w 3357789"/>
              <a:gd name="connsiteY3-120" fmla="*/ 4725 h 2040263"/>
              <a:gd name="connsiteX0-121" fmla="*/ 0 w 3357789"/>
              <a:gd name="connsiteY0-122" fmla="*/ 1759121 h 2040698"/>
              <a:gd name="connsiteX1-123" fmla="*/ 884464 w 3357789"/>
              <a:gd name="connsiteY1-124" fmla="*/ 2007224 h 2040698"/>
              <a:gd name="connsiteX2-125" fmla="*/ 1688646 w 3357789"/>
              <a:gd name="connsiteY2-126" fmla="*/ 1091463 h 2040698"/>
              <a:gd name="connsiteX3-127" fmla="*/ 3357789 w 3357789"/>
              <a:gd name="connsiteY3-128" fmla="*/ 5160 h 2040698"/>
              <a:gd name="connsiteX0-129" fmla="*/ 0 w 3357789"/>
              <a:gd name="connsiteY0-130" fmla="*/ 1759789 h 2041366"/>
              <a:gd name="connsiteX1-131" fmla="*/ 884464 w 3357789"/>
              <a:gd name="connsiteY1-132" fmla="*/ 2007892 h 2041366"/>
              <a:gd name="connsiteX2-133" fmla="*/ 1688646 w 3357789"/>
              <a:gd name="connsiteY2-134" fmla="*/ 1092131 h 2041366"/>
              <a:gd name="connsiteX3-135" fmla="*/ 3357789 w 3357789"/>
              <a:gd name="connsiteY3-136" fmla="*/ 5828 h 2041366"/>
            </a:gdLst>
            <a:ahLst/>
            <a:cxnLst>
              <a:cxn ang="0">
                <a:pos x="connsiteX0-129" y="connsiteY0-130"/>
              </a:cxn>
              <a:cxn ang="0">
                <a:pos x="connsiteX1-131" y="connsiteY1-132"/>
              </a:cxn>
              <a:cxn ang="0">
                <a:pos x="connsiteX2-133" y="connsiteY2-134"/>
              </a:cxn>
              <a:cxn ang="0">
                <a:pos x="connsiteX3-135" y="connsiteY3-136"/>
              </a:cxn>
            </a:cxnLst>
            <a:rect l="l" t="t" r="r" b="b"/>
            <a:pathLst>
              <a:path w="3357789" h="2041366">
                <a:moveTo>
                  <a:pt x="0" y="1759789"/>
                </a:moveTo>
                <a:cubicBezTo>
                  <a:pt x="94343" y="1931541"/>
                  <a:pt x="603023" y="2119168"/>
                  <a:pt x="884464" y="2007892"/>
                </a:cubicBezTo>
                <a:cubicBezTo>
                  <a:pt x="1165905" y="1896616"/>
                  <a:pt x="1466925" y="1597258"/>
                  <a:pt x="1688646" y="1092131"/>
                </a:cubicBezTo>
                <a:cubicBezTo>
                  <a:pt x="1910367" y="587004"/>
                  <a:pt x="2274509" y="-68709"/>
                  <a:pt x="3357789" y="5828"/>
                </a:cubicBezTo>
              </a:path>
            </a:pathLst>
          </a:cu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中括号 20"/>
          <p:cNvSpPr/>
          <p:nvPr/>
        </p:nvSpPr>
        <p:spPr>
          <a:xfrm>
            <a:off x="4653280" y="2896304"/>
            <a:ext cx="165386" cy="2797037"/>
          </a:xfrm>
          <a:prstGeom prst="leftBracket">
            <a:avLst/>
          </a:prstGeom>
          <a:ln w="3175">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22750190"/>
      </p:ext>
    </p:extLst>
  </p:cSld>
  <p:clrMapOvr>
    <a:masterClrMapping/>
  </p:clrMapOvr>
  <p:transition spd="med">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719872" y="2598003"/>
            <a:ext cx="8679235" cy="923330"/>
          </a:xfrm>
          <a:prstGeom prst="rect">
            <a:avLst/>
          </a:prstGeom>
        </p:spPr>
        <p:txBody>
          <a:bodyPr wrap="none">
            <a:spAutoFit/>
          </a:bodyPr>
          <a:lstStyle/>
          <a:p>
            <a:pPr algn="ctr"/>
            <a:r>
              <a:rPr lang="en-US" altLang="zh-CN" sz="54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Thank You for Listening!</a:t>
            </a:r>
            <a:endParaRPr lang="zh-CN" altLang="en-US" sz="54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2968767" y="68623"/>
            <a:ext cx="6181439" cy="4543094"/>
            <a:chOff x="3135609" y="1400509"/>
            <a:chExt cx="4327334" cy="3180406"/>
          </a:xfrm>
          <a:solidFill>
            <a:srgbClr val="005D9D"/>
          </a:solidFill>
        </p:grpSpPr>
        <p:sp>
          <p:nvSpPr>
            <p:cNvPr id="13" name="椭圆 12"/>
            <p:cNvSpPr/>
            <p:nvPr/>
          </p:nvSpPr>
          <p:spPr>
            <a:xfrm>
              <a:off x="4594415" y="4200084"/>
              <a:ext cx="380831" cy="380831"/>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135609" y="2315938"/>
              <a:ext cx="246284" cy="24628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300775" y="3769099"/>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965845" y="2170529"/>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5666182" y="4147816"/>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399495" y="3795126"/>
              <a:ext cx="63448" cy="63448"/>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046662" y="216130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6484601" y="2399021"/>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98266" y="1400509"/>
              <a:ext cx="304924" cy="30492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222774" y="438429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4543725" y="241600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5093804" y="200299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698943" y="361187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6182566" y="254717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793172" y="215359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174221" y="2527271"/>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12">
            <a:extLst>
              <a:ext uri="{FF2B5EF4-FFF2-40B4-BE49-F238E27FC236}">
                <a16:creationId xmlns:a16="http://schemas.microsoft.com/office/drawing/2014/main" id="{FE3550DD-1EDB-4FF2-B748-2B90A5872F9C}"/>
              </a:ext>
            </a:extLst>
          </p:cNvPr>
          <p:cNvSpPr txBox="1"/>
          <p:nvPr/>
        </p:nvSpPr>
        <p:spPr>
          <a:xfrm>
            <a:off x="5048930" y="6275649"/>
            <a:ext cx="259411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2019</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6</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10</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p>
        </p:txBody>
      </p:sp>
      <p:sp>
        <p:nvSpPr>
          <p:cNvPr id="36" name="文本框 35">
            <a:extLst>
              <a:ext uri="{FF2B5EF4-FFF2-40B4-BE49-F238E27FC236}">
                <a16:creationId xmlns:a16="http://schemas.microsoft.com/office/drawing/2014/main" id="{6FC0A7C8-20F2-4E93-9025-55DC947029DD}"/>
              </a:ext>
            </a:extLst>
          </p:cNvPr>
          <p:cNvSpPr txBox="1"/>
          <p:nvPr/>
        </p:nvSpPr>
        <p:spPr>
          <a:xfrm>
            <a:off x="2206307" y="5112388"/>
            <a:ext cx="3475383" cy="646331"/>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小组成员：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谢再春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183110</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algn="ctr"/>
            <a:endParaRPr lang="en-US" altLang="zh-CN" b="1" dirty="0">
              <a:solidFill>
                <a:schemeClr val="tx1">
                  <a:lumMod val="85000"/>
                  <a:lumOff val="15000"/>
                </a:schemeClr>
              </a:solidFill>
              <a:cs typeface="+mn-ea"/>
              <a:sym typeface="+mn-lt"/>
            </a:endParaRPr>
          </a:p>
        </p:txBody>
      </p:sp>
      <p:sp>
        <p:nvSpPr>
          <p:cNvPr id="37" name="文本框 36">
            <a:extLst>
              <a:ext uri="{FF2B5EF4-FFF2-40B4-BE49-F238E27FC236}">
                <a16:creationId xmlns:a16="http://schemas.microsoft.com/office/drawing/2014/main" id="{9E3E9433-55B8-4CEF-B84A-B27DCBEC7984}"/>
              </a:ext>
            </a:extLst>
          </p:cNvPr>
          <p:cNvSpPr txBox="1"/>
          <p:nvPr/>
        </p:nvSpPr>
        <p:spPr>
          <a:xfrm>
            <a:off x="5582813" y="5112388"/>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周    伟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183117</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38" name="文本框 37">
            <a:extLst>
              <a:ext uri="{FF2B5EF4-FFF2-40B4-BE49-F238E27FC236}">
                <a16:creationId xmlns:a16="http://schemas.microsoft.com/office/drawing/2014/main" id="{E6156624-9438-42AE-A545-E4BC140AB03B}"/>
              </a:ext>
            </a:extLst>
          </p:cNvPr>
          <p:cNvSpPr txBox="1"/>
          <p:nvPr/>
        </p:nvSpPr>
        <p:spPr>
          <a:xfrm>
            <a:off x="3238266" y="5435553"/>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全民圣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183107</a:t>
            </a:r>
          </a:p>
        </p:txBody>
      </p:sp>
      <p:sp>
        <p:nvSpPr>
          <p:cNvPr id="39" name="文本框 38">
            <a:extLst>
              <a:ext uri="{FF2B5EF4-FFF2-40B4-BE49-F238E27FC236}">
                <a16:creationId xmlns:a16="http://schemas.microsoft.com/office/drawing/2014/main" id="{54D5F65F-3899-4507-A606-7272092D9477}"/>
              </a:ext>
            </a:extLst>
          </p:cNvPr>
          <p:cNvSpPr txBox="1"/>
          <p:nvPr/>
        </p:nvSpPr>
        <p:spPr>
          <a:xfrm>
            <a:off x="5924519" y="5435553"/>
            <a:ext cx="1910699"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余冠一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183114</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40" name="文本框 39">
            <a:extLst>
              <a:ext uri="{FF2B5EF4-FFF2-40B4-BE49-F238E27FC236}">
                <a16:creationId xmlns:a16="http://schemas.microsoft.com/office/drawing/2014/main" id="{AA09BB74-E3BC-42AD-A208-5FF4C8B55E19}"/>
              </a:ext>
            </a:extLst>
          </p:cNvPr>
          <p:cNvSpPr txBox="1"/>
          <p:nvPr/>
        </p:nvSpPr>
        <p:spPr>
          <a:xfrm>
            <a:off x="8176926" y="5112388"/>
            <a:ext cx="1910699"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耿冬冬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183139</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14" name="文本框 13"/>
          <p:cNvSpPr txBox="1"/>
          <p:nvPr/>
        </p:nvSpPr>
        <p:spPr>
          <a:xfrm>
            <a:off x="1274745" y="1155996"/>
            <a:ext cx="308112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服务的概念和特点</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7" name="矩形 26">
            <a:extLst>
              <a:ext uri="{FF2B5EF4-FFF2-40B4-BE49-F238E27FC236}">
                <a16:creationId xmlns:a16="http://schemas.microsoft.com/office/drawing/2014/main" id="{63EB019D-EE31-4EAD-8ED1-88FE044DA74A}"/>
              </a:ext>
            </a:extLst>
          </p:cNvPr>
          <p:cNvSpPr/>
          <p:nvPr/>
        </p:nvSpPr>
        <p:spPr>
          <a:xfrm>
            <a:off x="667073" y="3561804"/>
            <a:ext cx="1735094" cy="707886"/>
          </a:xfrm>
          <a:prstGeom prst="rect">
            <a:avLst/>
          </a:prstGeom>
          <a:ln w="19050">
            <a:solidFill>
              <a:srgbClr val="FF0000"/>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latin typeface="微软雅黑" panose="020B0503020204020204" pitchFamily="34" charset="-122"/>
                <a:ea typeface="微软雅黑" panose="020B0503020204020204" pitchFamily="34" charset="-122"/>
              </a:rPr>
              <a:t>城市轨道交通服务的特点</a:t>
            </a:r>
          </a:p>
        </p:txBody>
      </p:sp>
      <p:sp>
        <p:nvSpPr>
          <p:cNvPr id="3" name="圆角矩形 2"/>
          <p:cNvSpPr/>
          <p:nvPr/>
        </p:nvSpPr>
        <p:spPr>
          <a:xfrm>
            <a:off x="3458266" y="1978092"/>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无形性</a:t>
            </a:r>
          </a:p>
        </p:txBody>
      </p:sp>
      <p:sp>
        <p:nvSpPr>
          <p:cNvPr id="26" name="圆角矩形 25"/>
          <p:cNvSpPr/>
          <p:nvPr/>
        </p:nvSpPr>
        <p:spPr>
          <a:xfrm>
            <a:off x="3458266" y="2661714"/>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易逝性</a:t>
            </a:r>
          </a:p>
        </p:txBody>
      </p:sp>
      <p:sp>
        <p:nvSpPr>
          <p:cNvPr id="28" name="圆角矩形 27"/>
          <p:cNvSpPr/>
          <p:nvPr/>
        </p:nvSpPr>
        <p:spPr>
          <a:xfrm>
            <a:off x="3458266" y="3349690"/>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参与性</a:t>
            </a:r>
          </a:p>
        </p:txBody>
      </p:sp>
      <p:sp>
        <p:nvSpPr>
          <p:cNvPr id="29" name="圆角矩形 28"/>
          <p:cNvSpPr/>
          <p:nvPr/>
        </p:nvSpPr>
        <p:spPr>
          <a:xfrm>
            <a:off x="3458266" y="4037666"/>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即时性</a:t>
            </a:r>
          </a:p>
        </p:txBody>
      </p:sp>
      <p:sp>
        <p:nvSpPr>
          <p:cNvPr id="30" name="圆角矩形 29"/>
          <p:cNvSpPr/>
          <p:nvPr/>
        </p:nvSpPr>
        <p:spPr>
          <a:xfrm>
            <a:off x="3458266" y="4725642"/>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异质性</a:t>
            </a:r>
          </a:p>
        </p:txBody>
      </p:sp>
      <p:sp>
        <p:nvSpPr>
          <p:cNvPr id="32" name="圆角矩形 31"/>
          <p:cNvSpPr/>
          <p:nvPr/>
        </p:nvSpPr>
        <p:spPr>
          <a:xfrm>
            <a:off x="3458266" y="5413618"/>
            <a:ext cx="1234440"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公益性</a:t>
            </a:r>
          </a:p>
        </p:txBody>
      </p:sp>
      <p:sp>
        <p:nvSpPr>
          <p:cNvPr id="12" name="文本框 11"/>
          <p:cNvSpPr txBox="1"/>
          <p:nvPr/>
        </p:nvSpPr>
        <p:spPr>
          <a:xfrm>
            <a:off x="5457372" y="2075190"/>
            <a:ext cx="5489302" cy="369332"/>
          </a:xfrm>
          <a:prstGeom prst="rect">
            <a:avLst/>
          </a:prstGeom>
          <a:noFill/>
          <a:ln w="19050">
            <a:solidFill>
              <a:schemeClr val="tx1"/>
            </a:solidFill>
          </a:ln>
        </p:spPr>
        <p:txBody>
          <a:bodyPr wrap="square" rtlCol="0">
            <a:spAutoFit/>
          </a:bodyPr>
          <a:lstStyle/>
          <a:p>
            <a:r>
              <a:rPr lang="zh-CN" altLang="en-US" b="1" dirty="0">
                <a:solidFill>
                  <a:srgbClr val="000000"/>
                </a:solidFill>
                <a:latin typeface="微软雅黑" panose="020B0503020204020204" pitchFamily="34" charset="-122"/>
                <a:ea typeface="微软雅黑" panose="020B0503020204020204" pitchFamily="34" charset="-122"/>
              </a:rPr>
              <a:t>不能被触摸或品尝，只是使乘客发生空间场所的移动。</a:t>
            </a:r>
            <a:endParaRPr lang="zh-CN" altLang="en-US" b="1" dirty="0">
              <a:latin typeface="微软雅黑" panose="020B0503020204020204" pitchFamily="34" charset="-122"/>
              <a:ea typeface="微软雅黑" panose="020B0503020204020204" pitchFamily="34" charset="-122"/>
            </a:endParaRPr>
          </a:p>
        </p:txBody>
      </p:sp>
      <p:sp>
        <p:nvSpPr>
          <p:cNvPr id="33" name="右箭头 32"/>
          <p:cNvSpPr/>
          <p:nvPr/>
        </p:nvSpPr>
        <p:spPr>
          <a:xfrm>
            <a:off x="4788596" y="2087862"/>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457372" y="2738993"/>
            <a:ext cx="4818742" cy="369332"/>
          </a:xfrm>
          <a:prstGeom prst="rect">
            <a:avLst/>
          </a:prstGeom>
          <a:noFill/>
          <a:ln w="19050">
            <a:solidFill>
              <a:schemeClr val="tx1"/>
            </a:solidFill>
          </a:ln>
        </p:spPr>
        <p:txBody>
          <a:bodyPr wrap="square" rtlCol="0">
            <a:spAutoFit/>
          </a:bodyPr>
          <a:lstStyle/>
          <a:p>
            <a:r>
              <a:rPr lang="zh-CN" altLang="en-US" b="1" dirty="0">
                <a:solidFill>
                  <a:srgbClr val="000000"/>
                </a:solidFill>
                <a:latin typeface="微软雅黑" panose="020B0503020204020204" pitchFamily="34" charset="-122"/>
                <a:ea typeface="微软雅黑" panose="020B0503020204020204" pitchFamily="34" charset="-122"/>
              </a:rPr>
              <a:t>服务产品一旦未被消费，其价值就永远地失去。</a:t>
            </a:r>
            <a:endParaRPr lang="zh-CN" altLang="en-US" b="1" dirty="0">
              <a:latin typeface="微软雅黑" panose="020B0503020204020204" pitchFamily="34" charset="-122"/>
              <a:ea typeface="微软雅黑" panose="020B0503020204020204" pitchFamily="34" charset="-122"/>
            </a:endParaRPr>
          </a:p>
        </p:txBody>
      </p:sp>
      <p:sp>
        <p:nvSpPr>
          <p:cNvPr id="35" name="右箭头 34"/>
          <p:cNvSpPr/>
          <p:nvPr/>
        </p:nvSpPr>
        <p:spPr>
          <a:xfrm>
            <a:off x="4788596" y="2771484"/>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1"/>
          <p:cNvSpPr txBox="1"/>
          <p:nvPr/>
        </p:nvSpPr>
        <p:spPr>
          <a:xfrm>
            <a:off x="5457372" y="3441429"/>
            <a:ext cx="5698308" cy="369332"/>
          </a:xfrm>
          <a:prstGeom prst="rect">
            <a:avLst/>
          </a:prstGeom>
          <a:noFill/>
          <a:ln w="19050">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000000"/>
                </a:solidFill>
                <a:latin typeface="微软雅黑" panose="020B0503020204020204" pitchFamily="34" charset="-122"/>
                <a:ea typeface="微软雅黑" panose="020B0503020204020204" pitchFamily="34" charset="-122"/>
              </a:rPr>
              <a:t>乘客作为参与者出现在交通服务过程中并发挥积极作用</a:t>
            </a:r>
            <a:endParaRPr lang="zh-CN" altLang="en-US" b="1" dirty="0">
              <a:latin typeface="微软雅黑" panose="020B0503020204020204" pitchFamily="34" charset="-122"/>
              <a:ea typeface="微软雅黑" panose="020B0503020204020204" pitchFamily="34" charset="-122"/>
            </a:endParaRPr>
          </a:p>
        </p:txBody>
      </p:sp>
      <p:sp>
        <p:nvSpPr>
          <p:cNvPr id="37" name="右箭头 36"/>
          <p:cNvSpPr/>
          <p:nvPr/>
        </p:nvSpPr>
        <p:spPr>
          <a:xfrm>
            <a:off x="4788596" y="3473920"/>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文本框 11"/>
          <p:cNvSpPr txBox="1"/>
          <p:nvPr/>
        </p:nvSpPr>
        <p:spPr>
          <a:xfrm>
            <a:off x="5457372" y="4162679"/>
            <a:ext cx="3895634" cy="369332"/>
          </a:xfrm>
          <a:prstGeom prst="rect">
            <a:avLst/>
          </a:prstGeom>
          <a:noFill/>
          <a:ln w="19050">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微软雅黑" panose="020B0503020204020204" pitchFamily="34" charset="-122"/>
                <a:ea typeface="微软雅黑" panose="020B0503020204020204" pitchFamily="34" charset="-122"/>
              </a:rPr>
              <a:t>服务的生产过程和消费过程同时进行</a:t>
            </a:r>
          </a:p>
        </p:txBody>
      </p:sp>
      <p:sp>
        <p:nvSpPr>
          <p:cNvPr id="39" name="右箭头 38"/>
          <p:cNvSpPr/>
          <p:nvPr/>
        </p:nvSpPr>
        <p:spPr>
          <a:xfrm>
            <a:off x="4788596" y="4195170"/>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文本框 11"/>
          <p:cNvSpPr txBox="1"/>
          <p:nvPr/>
        </p:nvSpPr>
        <p:spPr>
          <a:xfrm>
            <a:off x="5457372" y="4854546"/>
            <a:ext cx="5132251" cy="369332"/>
          </a:xfrm>
          <a:prstGeom prst="rect">
            <a:avLst/>
          </a:prstGeom>
          <a:noFill/>
          <a:ln w="19050">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000000"/>
                </a:solidFill>
                <a:latin typeface="微软雅黑" panose="020B0503020204020204" pitchFamily="34" charset="-122"/>
                <a:ea typeface="微软雅黑" panose="020B0503020204020204" pitchFamily="34" charset="-122"/>
              </a:rPr>
              <a:t>服务质量因提供者和消费者双方的因素产生波动。</a:t>
            </a:r>
            <a:endParaRPr lang="zh-CN" altLang="en-US" b="1" dirty="0">
              <a:latin typeface="微软雅黑" panose="020B0503020204020204" pitchFamily="34" charset="-122"/>
              <a:ea typeface="微软雅黑" panose="020B0503020204020204" pitchFamily="34" charset="-122"/>
            </a:endParaRPr>
          </a:p>
        </p:txBody>
      </p:sp>
      <p:sp>
        <p:nvSpPr>
          <p:cNvPr id="41" name="右箭头 40"/>
          <p:cNvSpPr/>
          <p:nvPr/>
        </p:nvSpPr>
        <p:spPr>
          <a:xfrm>
            <a:off x="4788596" y="4904314"/>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文本框 11"/>
          <p:cNvSpPr txBox="1"/>
          <p:nvPr/>
        </p:nvSpPr>
        <p:spPr>
          <a:xfrm>
            <a:off x="5457372" y="5580967"/>
            <a:ext cx="5698308" cy="369332"/>
          </a:xfrm>
          <a:prstGeom prst="rect">
            <a:avLst/>
          </a:prstGeom>
          <a:noFill/>
          <a:ln w="19050">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000000"/>
                </a:solidFill>
                <a:latin typeface="微软雅黑" panose="020B0503020204020204" pitchFamily="34" charset="-122"/>
                <a:ea typeface="微软雅黑" panose="020B0503020204020204" pitchFamily="34" charset="-122"/>
              </a:rPr>
              <a:t>为了减轻社会和生活的负担，服务产品的价格不能过高。</a:t>
            </a:r>
          </a:p>
        </p:txBody>
      </p:sp>
      <p:sp>
        <p:nvSpPr>
          <p:cNvPr id="43" name="右箭头 42"/>
          <p:cNvSpPr/>
          <p:nvPr/>
        </p:nvSpPr>
        <p:spPr>
          <a:xfrm>
            <a:off x="4788596" y="5613458"/>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右箭头 45"/>
          <p:cNvSpPr/>
          <p:nvPr/>
        </p:nvSpPr>
        <p:spPr>
          <a:xfrm>
            <a:off x="2558807" y="3716193"/>
            <a:ext cx="704066" cy="399108"/>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55940"/>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14" name="文本框 13"/>
          <p:cNvSpPr txBox="1"/>
          <p:nvPr/>
        </p:nvSpPr>
        <p:spPr>
          <a:xfrm>
            <a:off x="1274745" y="1155996"/>
            <a:ext cx="308112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服务的概念和特点</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7" name="矩形 26">
            <a:extLst>
              <a:ext uri="{FF2B5EF4-FFF2-40B4-BE49-F238E27FC236}">
                <a16:creationId xmlns:a16="http://schemas.microsoft.com/office/drawing/2014/main" id="{63EB019D-EE31-4EAD-8ED1-88FE044DA74A}"/>
              </a:ext>
            </a:extLst>
          </p:cNvPr>
          <p:cNvSpPr/>
          <p:nvPr/>
        </p:nvSpPr>
        <p:spPr>
          <a:xfrm>
            <a:off x="887927" y="3561804"/>
            <a:ext cx="1475236" cy="707886"/>
          </a:xfrm>
          <a:prstGeom prst="rect">
            <a:avLst/>
          </a:prstGeom>
          <a:ln w="19050">
            <a:solidFill>
              <a:srgbClr val="FF0000"/>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latin typeface="微软雅黑" panose="020B0503020204020204" pitchFamily="34" charset="-122"/>
                <a:ea typeface="微软雅黑" panose="020B0503020204020204" pitchFamily="34" charset="-122"/>
              </a:rPr>
              <a:t>城市轨道交通服务分类</a:t>
            </a:r>
          </a:p>
        </p:txBody>
      </p:sp>
      <p:sp>
        <p:nvSpPr>
          <p:cNvPr id="3" name="圆角矩形 2"/>
          <p:cNvSpPr/>
          <p:nvPr/>
        </p:nvSpPr>
        <p:spPr>
          <a:xfrm>
            <a:off x="3458514" y="2207606"/>
            <a:ext cx="1532583" cy="941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按服务时间分</a:t>
            </a:r>
          </a:p>
        </p:txBody>
      </p:sp>
      <p:sp>
        <p:nvSpPr>
          <p:cNvPr id="26" name="圆角矩形 25"/>
          <p:cNvSpPr/>
          <p:nvPr/>
        </p:nvSpPr>
        <p:spPr>
          <a:xfrm>
            <a:off x="3458517" y="3610948"/>
            <a:ext cx="1532582" cy="839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按提供主体分</a:t>
            </a:r>
          </a:p>
        </p:txBody>
      </p:sp>
      <p:sp>
        <p:nvSpPr>
          <p:cNvPr id="28" name="圆角矩形 27"/>
          <p:cNvSpPr/>
          <p:nvPr/>
        </p:nvSpPr>
        <p:spPr>
          <a:xfrm>
            <a:off x="3458514" y="4911648"/>
            <a:ext cx="1532583" cy="806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按是否接触分</a:t>
            </a:r>
          </a:p>
        </p:txBody>
      </p:sp>
      <p:sp>
        <p:nvSpPr>
          <p:cNvPr id="12" name="文本框 11"/>
          <p:cNvSpPr txBox="1"/>
          <p:nvPr/>
        </p:nvSpPr>
        <p:spPr>
          <a:xfrm>
            <a:off x="5755765" y="2241288"/>
            <a:ext cx="5489302" cy="874407"/>
          </a:xfrm>
          <a:prstGeom prst="rect">
            <a:avLst/>
          </a:prstGeom>
          <a:noFill/>
          <a:ln w="19050">
            <a:solidFill>
              <a:schemeClr val="tx1"/>
            </a:solidFill>
          </a:ln>
        </p:spPr>
        <p:txBody>
          <a:bodyPr wrap="square" rtlCol="0">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售前服务：购买车票前所提供的服务。</a:t>
            </a:r>
            <a:endParaRPr lang="en-US" altLang="zh-CN" b="1"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售后服务：购买车票后所提供的服务。</a:t>
            </a:r>
            <a:endParaRPr lang="zh-CN" altLang="en-US" b="1" dirty="0">
              <a:latin typeface="微软雅黑" panose="020B0503020204020204" pitchFamily="34" charset="-122"/>
              <a:ea typeface="微软雅黑" panose="020B0503020204020204" pitchFamily="34" charset="-122"/>
            </a:endParaRPr>
          </a:p>
        </p:txBody>
      </p:sp>
      <p:sp>
        <p:nvSpPr>
          <p:cNvPr id="33" name="右箭头 32"/>
          <p:cNvSpPr/>
          <p:nvPr/>
        </p:nvSpPr>
        <p:spPr>
          <a:xfrm>
            <a:off x="5086989" y="2545255"/>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5086989" y="3878337"/>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5086988" y="5152565"/>
            <a:ext cx="572886" cy="304351"/>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右箭头 45"/>
          <p:cNvSpPr/>
          <p:nvPr/>
        </p:nvSpPr>
        <p:spPr>
          <a:xfrm>
            <a:off x="2558807" y="3716193"/>
            <a:ext cx="704066" cy="399108"/>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755765" y="3561804"/>
            <a:ext cx="5489302" cy="923330"/>
          </a:xfrm>
          <a:prstGeom prst="rect">
            <a:avLst/>
          </a:prstGeom>
          <a:noFill/>
          <a:ln w="19050">
            <a:solidFill>
              <a:schemeClr val="tx1"/>
            </a:solidFill>
          </a:ln>
        </p:spPr>
        <p:txBody>
          <a:bodyPr wrap="square" rtlCol="0">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自助服务：主要通过服务设施设备向顾客提供服务。</a:t>
            </a:r>
            <a:endParaRPr lang="en-US" altLang="zh-CN" b="1"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人工服务：主要靠服务人员向顾客提供服务。</a:t>
            </a:r>
            <a:endParaRPr lang="zh-CN" altLang="en-US" b="1"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5755764" y="4867536"/>
            <a:ext cx="5756967" cy="923330"/>
          </a:xfrm>
          <a:prstGeom prst="rect">
            <a:avLst/>
          </a:prstGeom>
          <a:noFill/>
          <a:ln w="19050">
            <a:solidFill>
              <a:schemeClr val="tx1"/>
            </a:solidFill>
          </a:ln>
        </p:spPr>
        <p:txBody>
          <a:bodyPr wrap="square" rtlCol="0">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前台服务：指直接与乘客接触的服务。</a:t>
            </a:r>
            <a:endParaRPr lang="en-US" altLang="zh-CN" b="1"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后台服务：提供前台服务所必须的技术性和管理性工作。</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409050"/>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14" name="文本框 13"/>
          <p:cNvSpPr txBox="1"/>
          <p:nvPr/>
        </p:nvSpPr>
        <p:spPr>
          <a:xfrm>
            <a:off x="1274745" y="1155996"/>
            <a:ext cx="177875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服务水平</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grpSp>
        <p:nvGrpSpPr>
          <p:cNvPr id="2" name="组合 1">
            <a:extLst>
              <a:ext uri="{FF2B5EF4-FFF2-40B4-BE49-F238E27FC236}">
                <a16:creationId xmlns:a16="http://schemas.microsoft.com/office/drawing/2014/main" id="{8BBA493E-873C-4B60-A06C-9D5220BC69DB}"/>
              </a:ext>
            </a:extLst>
          </p:cNvPr>
          <p:cNvGrpSpPr/>
          <p:nvPr/>
        </p:nvGrpSpPr>
        <p:grpSpPr>
          <a:xfrm>
            <a:off x="1274745" y="2032557"/>
            <a:ext cx="4337866" cy="2878496"/>
            <a:chOff x="969170" y="1981200"/>
            <a:chExt cx="5144802" cy="3505200"/>
          </a:xfrm>
        </p:grpSpPr>
        <p:sp>
          <p:nvSpPr>
            <p:cNvPr id="12" name="矩形 11"/>
            <p:cNvSpPr/>
            <p:nvPr/>
          </p:nvSpPr>
          <p:spPr>
            <a:xfrm>
              <a:off x="969170" y="1981200"/>
              <a:ext cx="5144802" cy="3505200"/>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32F4068-EFD9-4CE6-B9AE-16DCFE3DE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95" y="2173564"/>
              <a:ext cx="4875952" cy="3094722"/>
            </a:xfrm>
            <a:prstGeom prst="rect">
              <a:avLst/>
            </a:prstGeom>
          </p:spPr>
        </p:pic>
      </p:grpSp>
      <p:sp>
        <p:nvSpPr>
          <p:cNvPr id="26" name="矩形 25">
            <a:extLst>
              <a:ext uri="{FF2B5EF4-FFF2-40B4-BE49-F238E27FC236}">
                <a16:creationId xmlns:a16="http://schemas.microsoft.com/office/drawing/2014/main" id="{DF610425-E304-4FB3-8C60-BA5B43AE9631}"/>
              </a:ext>
            </a:extLst>
          </p:cNvPr>
          <p:cNvSpPr/>
          <p:nvPr/>
        </p:nvSpPr>
        <p:spPr>
          <a:xfrm>
            <a:off x="5725952" y="1718187"/>
            <a:ext cx="6245034" cy="336232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2400" b="1" dirty="0">
                <a:solidFill>
                  <a:srgbClr val="FF0000"/>
                </a:solidFill>
                <a:latin typeface="微软雅黑" panose="020B0503020204020204" pitchFamily="34" charset="-122"/>
                <a:ea typeface="微软雅黑" panose="020B0503020204020204" pitchFamily="34" charset="-122"/>
              </a:rPr>
              <a:t>交通服务水平：</a:t>
            </a:r>
            <a:r>
              <a:rPr lang="zh-CN" altLang="en-US" sz="2400" dirty="0">
                <a:solidFill>
                  <a:schemeClr val="tx1"/>
                </a:solidFill>
                <a:latin typeface="微软雅黑" panose="020B0503020204020204" pitchFamily="34" charset="-122"/>
                <a:ea typeface="微软雅黑" panose="020B0503020204020204" pitchFamily="34" charset="-122"/>
              </a:rPr>
              <a:t>描述交通流内的运行条件以及影响驾驶员和乘客感受的一种质量标准。</a:t>
            </a:r>
            <a:endParaRPr lang="en-US" altLang="zh-CN" sz="2400" b="1" dirty="0">
              <a:solidFill>
                <a:srgbClr val="FF000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2400" b="1" dirty="0">
                <a:solidFill>
                  <a:srgbClr val="FF0000"/>
                </a:solidFill>
                <a:latin typeface="微软雅黑" panose="020B0503020204020204" pitchFamily="34" charset="-122"/>
                <a:ea typeface="微软雅黑" panose="020B0503020204020204" pitchFamily="34" charset="-122"/>
              </a:rPr>
              <a:t>服务质量：</a:t>
            </a:r>
            <a:r>
              <a:rPr lang="zh-CN" altLang="en-US" sz="2400" dirty="0">
                <a:solidFill>
                  <a:schemeClr val="tx1"/>
                </a:solidFill>
                <a:latin typeface="微软雅黑" panose="020B0503020204020204" pitchFamily="34" charset="-122"/>
                <a:ea typeface="微软雅黑" panose="020B0503020204020204" pitchFamily="34" charset="-122"/>
              </a:rPr>
              <a:t>从乘客角度体验或感受到的轨道交通服务的程度。</a:t>
            </a:r>
            <a:endParaRPr lang="en-US" altLang="zh-CN" sz="2400" b="1" dirty="0">
              <a:solidFill>
                <a:srgbClr val="FF000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2400" b="1" dirty="0">
                <a:solidFill>
                  <a:srgbClr val="FF0000"/>
                </a:solidFill>
                <a:latin typeface="微软雅黑" panose="020B0503020204020204" pitchFamily="34" charset="-122"/>
                <a:ea typeface="微软雅黑" panose="020B0503020204020204" pitchFamily="34" charset="-122"/>
              </a:rPr>
              <a:t>服务水平：</a:t>
            </a:r>
            <a:r>
              <a:rPr lang="zh-CN" altLang="en-US" sz="2400" dirty="0">
                <a:solidFill>
                  <a:schemeClr val="tx1"/>
                </a:solidFill>
                <a:latin typeface="微软雅黑" panose="020B0503020204020204" pitchFamily="34" charset="-122"/>
                <a:ea typeface="微软雅黑" panose="020B0503020204020204" pitchFamily="34" charset="-122"/>
              </a:rPr>
              <a:t>是指轨道交通企业的运营服务工作在满足乘客出行需求方面所达到的程度。</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D5FF45A-AD63-41EF-94ED-C76224765DD1}"/>
              </a:ext>
            </a:extLst>
          </p:cNvPr>
          <p:cNvSpPr/>
          <p:nvPr/>
        </p:nvSpPr>
        <p:spPr>
          <a:xfrm>
            <a:off x="1388086" y="5484407"/>
            <a:ext cx="9080371" cy="1135054"/>
          </a:xfrm>
          <a:prstGeom prst="rect">
            <a:avLst/>
          </a:prstGeom>
          <a:ln>
            <a:solidFill>
              <a:srgbClr val="3399FF"/>
            </a:solidFill>
          </a:ln>
        </p:spPr>
        <p:txBody>
          <a:bodyPr wrap="square">
            <a:spAutoFit/>
          </a:bodyPr>
          <a:lstStyle/>
          <a:p>
            <a:pPr algn="ctr" eaLnBrk="1" fontAlgn="auto" hangingPunct="1">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服务水平是一个轨道交通产业对城市居民的服务</a:t>
            </a:r>
            <a:r>
              <a:rPr lang="zh-CN" altLang="en-US" sz="2400" b="1" dirty="0">
                <a:solidFill>
                  <a:srgbClr val="FF0000"/>
                </a:solidFill>
                <a:latin typeface="微软雅黑" panose="020B0503020204020204" pitchFamily="34" charset="-122"/>
                <a:ea typeface="微软雅黑" panose="020B0503020204020204" pitchFamily="34" charset="-122"/>
              </a:rPr>
              <a:t>内容</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rPr>
              <a:t>数量</a:t>
            </a:r>
            <a:r>
              <a:rPr lang="zh-CN" altLang="en-US" sz="2400" b="1" dirty="0">
                <a:latin typeface="微软雅黑" panose="020B0503020204020204" pitchFamily="34" charset="-122"/>
                <a:ea typeface="微软雅黑" panose="020B0503020204020204" pitchFamily="34" charset="-122"/>
              </a:rPr>
              <a:t>多少、服务质量</a:t>
            </a:r>
            <a:r>
              <a:rPr lang="zh-CN" altLang="en-US" sz="2400" b="1" dirty="0">
                <a:solidFill>
                  <a:srgbClr val="FF0000"/>
                </a:solidFill>
                <a:latin typeface="微软雅黑" panose="020B0503020204020204" pitchFamily="34" charset="-122"/>
                <a:ea typeface="微软雅黑" panose="020B0503020204020204" pitchFamily="34" charset="-122"/>
              </a:rPr>
              <a:t>好坏程度</a:t>
            </a:r>
            <a:r>
              <a:rPr lang="zh-CN" altLang="en-US" sz="2400" b="1" dirty="0">
                <a:latin typeface="微软雅黑" panose="020B0503020204020204" pitchFamily="34" charset="-122"/>
                <a:ea typeface="微软雅黑" panose="020B0503020204020204" pitchFamily="34" charset="-122"/>
              </a:rPr>
              <a:t>的综合反映。</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8873544"/>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形状 60"/>
          <p:cNvSpPr/>
          <p:nvPr/>
        </p:nvSpPr>
        <p:spPr>
          <a:xfrm flipH="1">
            <a:off x="5187407" y="1524917"/>
            <a:ext cx="1867985" cy="1868267"/>
          </a:xfrm>
          <a:prstGeom prst="leftCircularArrow">
            <a:avLst>
              <a:gd name="adj1" fmla="val 8909"/>
              <a:gd name="adj2" fmla="val 1142322"/>
              <a:gd name="adj3" fmla="val 6293598"/>
              <a:gd name="adj4" fmla="val 21479660"/>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41" name="形状 40"/>
          <p:cNvSpPr/>
          <p:nvPr/>
        </p:nvSpPr>
        <p:spPr>
          <a:xfrm>
            <a:off x="4623305" y="2651353"/>
            <a:ext cx="1867985" cy="1868267"/>
          </a:xfrm>
          <a:prstGeom prst="leftCircularArrow">
            <a:avLst>
              <a:gd name="adj1" fmla="val 8909"/>
              <a:gd name="adj2" fmla="val 1142322"/>
              <a:gd name="adj3" fmla="val 6293598"/>
              <a:gd name="adj4" fmla="val 18385882"/>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5" name="空心弧 54"/>
          <p:cNvSpPr/>
          <p:nvPr/>
        </p:nvSpPr>
        <p:spPr>
          <a:xfrm>
            <a:off x="5293556" y="3873897"/>
            <a:ext cx="1604887" cy="1605530"/>
          </a:xfrm>
          <a:prstGeom prst="blockArc">
            <a:avLst>
              <a:gd name="adj1" fmla="val 14095361"/>
              <a:gd name="adj2" fmla="val 10799997"/>
              <a:gd name="adj3" fmla="val 11504"/>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8" name="等腰三角形 57"/>
          <p:cNvSpPr>
            <a:spLocks noChangeAspect="1" noChangeArrowheads="1"/>
          </p:cNvSpPr>
          <p:nvPr/>
        </p:nvSpPr>
        <p:spPr bwMode="auto">
          <a:xfrm rot="5400000" flipV="1">
            <a:off x="7189533" y="229138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59" name="等腰三角形 58"/>
          <p:cNvSpPr>
            <a:spLocks noChangeAspect="1" noChangeArrowheads="1"/>
          </p:cNvSpPr>
          <p:nvPr/>
        </p:nvSpPr>
        <p:spPr bwMode="auto">
          <a:xfrm rot="5400000" flipV="1">
            <a:off x="7189533" y="4573504"/>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0" name="等腰三角形 59"/>
          <p:cNvSpPr>
            <a:spLocks noChangeAspect="1" noChangeArrowheads="1"/>
          </p:cNvSpPr>
          <p:nvPr/>
        </p:nvSpPr>
        <p:spPr bwMode="auto">
          <a:xfrm rot="16200000" flipH="1" flipV="1">
            <a:off x="4337981" y="348017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3" name="文本框 2"/>
          <p:cNvSpPr txBox="1"/>
          <p:nvPr/>
        </p:nvSpPr>
        <p:spPr>
          <a:xfrm>
            <a:off x="5718589" y="2071378"/>
            <a:ext cx="754822"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01</a:t>
            </a:r>
            <a:endParaRPr lang="zh-CN" altLang="en-US" sz="3600" b="1" dirty="0">
              <a:solidFill>
                <a:srgbClr val="005D9D"/>
              </a:solidFill>
              <a:latin typeface="Broadway" panose="04040905080B02020502" pitchFamily="82" charset="0"/>
            </a:endParaRPr>
          </a:p>
        </p:txBody>
      </p:sp>
      <p:sp>
        <p:nvSpPr>
          <p:cNvPr id="62" name="文本框 61"/>
          <p:cNvSpPr txBox="1"/>
          <p:nvPr/>
        </p:nvSpPr>
        <p:spPr>
          <a:xfrm>
            <a:off x="5077755" y="319842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02</a:t>
            </a:r>
            <a:endParaRPr lang="zh-CN" altLang="en-US" sz="3600" b="1" dirty="0">
              <a:solidFill>
                <a:srgbClr val="005D9D"/>
              </a:solidFill>
              <a:latin typeface="Broadway" panose="04040905080B02020502" pitchFamily="82" charset="0"/>
            </a:endParaRPr>
          </a:p>
        </p:txBody>
      </p:sp>
      <p:sp>
        <p:nvSpPr>
          <p:cNvPr id="63" name="文本框 62"/>
          <p:cNvSpPr txBox="1"/>
          <p:nvPr/>
        </p:nvSpPr>
        <p:spPr>
          <a:xfrm>
            <a:off x="5679972" y="435400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03</a:t>
            </a:r>
            <a:endParaRPr lang="zh-CN" altLang="en-US" sz="3600" b="1" dirty="0">
              <a:solidFill>
                <a:srgbClr val="005D9D"/>
              </a:solidFill>
              <a:latin typeface="Broadway" panose="04040905080B02020502" pitchFamily="82" charset="0"/>
            </a:endParaRPr>
          </a:p>
        </p:txBody>
      </p:sp>
      <p:sp>
        <p:nvSpPr>
          <p:cNvPr id="64" name="文本框 63"/>
          <p:cNvSpPr txBox="1"/>
          <p:nvPr/>
        </p:nvSpPr>
        <p:spPr>
          <a:xfrm>
            <a:off x="7619494" y="1932878"/>
            <a:ext cx="3817257" cy="923330"/>
          </a:xfrm>
          <a:prstGeom prst="rect">
            <a:avLst/>
          </a:prstGeom>
          <a:noFill/>
          <a:ln w="19050">
            <a:solidFill>
              <a:srgbClr val="FF0000"/>
            </a:solidFill>
          </a:ln>
        </p:spPr>
        <p:txBody>
          <a:bodyPr wrap="square" rtlCol="0">
            <a:spAutoFit/>
          </a:bodyPr>
          <a:lstStyle/>
          <a:p>
            <a:r>
              <a:rPr lang="zh-CN" altLang="en-US" b="1" dirty="0">
                <a:solidFill>
                  <a:schemeClr val="tx1">
                    <a:lumMod val="85000"/>
                    <a:lumOff val="15000"/>
                  </a:schemeClr>
                </a:solidFill>
                <a:latin typeface="微软雅黑" pitchFamily="34" charset="-122"/>
                <a:ea typeface="微软雅黑" pitchFamily="34" charset="-122"/>
              </a:rPr>
              <a:t>发现运营过程中的不足，提高服务水平，从而增加客流，缓解交通拥挤的紧张局面。</a:t>
            </a:r>
          </a:p>
        </p:txBody>
      </p:sp>
      <p:sp>
        <p:nvSpPr>
          <p:cNvPr id="65" name="文本框 64"/>
          <p:cNvSpPr txBox="1"/>
          <p:nvPr/>
        </p:nvSpPr>
        <p:spPr>
          <a:xfrm>
            <a:off x="7619494" y="4076496"/>
            <a:ext cx="3817257" cy="1200329"/>
          </a:xfrm>
          <a:prstGeom prst="rect">
            <a:avLst/>
          </a:prstGeom>
          <a:noFill/>
          <a:ln w="19050">
            <a:solidFill>
              <a:srgbClr val="FF0000"/>
            </a:solidFill>
          </a:ln>
        </p:spPr>
        <p:txBody>
          <a:bodyPr wrap="square" rtlCol="0">
            <a:spAutoFit/>
          </a:bodyPr>
          <a:lstStyle/>
          <a:p>
            <a:r>
              <a:rPr lang="zh-CN" altLang="en-US" b="1" dirty="0">
                <a:solidFill>
                  <a:schemeClr val="tx1">
                    <a:lumMod val="85000"/>
                    <a:lumOff val="15000"/>
                  </a:schemeClr>
                </a:solidFill>
                <a:latin typeface="微软雅黑" pitchFamily="34" charset="-122"/>
                <a:ea typeface="微软雅黑" pitchFamily="34" charset="-122"/>
              </a:rPr>
              <a:t>建立服务水平的评价指标体系，可以实现资源的优化配置，完善轨道交通的建设和运营</a:t>
            </a:r>
            <a:r>
              <a:rPr lang="en-US" altLang="zh-CN" b="1" dirty="0">
                <a:solidFill>
                  <a:schemeClr val="tx1">
                    <a:lumMod val="85000"/>
                    <a:lumOff val="15000"/>
                  </a:schemeClr>
                </a:solidFill>
                <a:latin typeface="微软雅黑" pitchFamily="34" charset="-122"/>
                <a:ea typeface="微软雅黑" pitchFamily="34" charset="-122"/>
              </a:rPr>
              <a:t>,</a:t>
            </a:r>
            <a:r>
              <a:rPr lang="zh-CN" altLang="en-US" b="1" dirty="0">
                <a:solidFill>
                  <a:schemeClr val="tx1">
                    <a:lumMod val="85000"/>
                    <a:lumOff val="15000"/>
                  </a:schemeClr>
                </a:solidFill>
                <a:latin typeface="微软雅黑" pitchFamily="34" charset="-122"/>
                <a:ea typeface="微软雅黑" pitchFamily="34" charset="-122"/>
              </a:rPr>
              <a:t>促进轨道交通的良性发展。</a:t>
            </a:r>
            <a:endParaRPr lang="zh-CN" altLang="en-US" b="1" dirty="0"/>
          </a:p>
        </p:txBody>
      </p:sp>
      <p:sp>
        <p:nvSpPr>
          <p:cNvPr id="66" name="文本框 65"/>
          <p:cNvSpPr txBox="1"/>
          <p:nvPr/>
        </p:nvSpPr>
        <p:spPr>
          <a:xfrm>
            <a:off x="540655" y="3121669"/>
            <a:ext cx="3679897" cy="923330"/>
          </a:xfrm>
          <a:prstGeom prst="rect">
            <a:avLst/>
          </a:prstGeom>
          <a:noFill/>
          <a:ln w="19050">
            <a:solidFill>
              <a:srgbClr val="FF0000"/>
            </a:solidFill>
          </a:ln>
        </p:spPr>
        <p:txBody>
          <a:bodyPr wrap="square" rtlCol="0">
            <a:spAutoFit/>
          </a:bodyPr>
          <a:lstStyle/>
          <a:p>
            <a:r>
              <a:rPr lang="zh-CN" altLang="en-US" b="1" dirty="0">
                <a:solidFill>
                  <a:schemeClr val="tx1">
                    <a:lumMod val="85000"/>
                    <a:lumOff val="15000"/>
                  </a:schemeClr>
                </a:solidFill>
                <a:latin typeface="微软雅黑" pitchFamily="34" charset="-122"/>
                <a:ea typeface="微软雅黑" pitchFamily="34" charset="-122"/>
              </a:rPr>
              <a:t>可以为决策者对城市轨道交通的规划、运营，维护、改善提供有效的帮助和支持。</a:t>
            </a:r>
          </a:p>
        </p:txBody>
      </p:sp>
      <p:sp>
        <p:nvSpPr>
          <p:cNvPr id="36" name="文本框 35">
            <a:extLst>
              <a:ext uri="{FF2B5EF4-FFF2-40B4-BE49-F238E27FC236}">
                <a16:creationId xmlns:a16="http://schemas.microsoft.com/office/drawing/2014/main" id="{347540FB-C248-4107-8C19-9F3C9EEF572D}"/>
              </a:ext>
            </a:extLst>
          </p:cNvPr>
          <p:cNvSpPr txBox="1"/>
          <p:nvPr/>
        </p:nvSpPr>
        <p:spPr>
          <a:xfrm>
            <a:off x="1296691" y="1046790"/>
            <a:ext cx="308521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服务水平评价作用</a:t>
            </a:r>
          </a:p>
        </p:txBody>
      </p:sp>
      <p:grpSp>
        <p:nvGrpSpPr>
          <p:cNvPr id="37" name="组合 213">
            <a:extLst>
              <a:ext uri="{FF2B5EF4-FFF2-40B4-BE49-F238E27FC236}">
                <a16:creationId xmlns:a16="http://schemas.microsoft.com/office/drawing/2014/main" id="{76052816-0871-4445-B000-24C7E664811C}"/>
              </a:ext>
            </a:extLst>
          </p:cNvPr>
          <p:cNvGrpSpPr/>
          <p:nvPr/>
        </p:nvGrpSpPr>
        <p:grpSpPr bwMode="auto">
          <a:xfrm>
            <a:off x="492600" y="940850"/>
            <a:ext cx="593723" cy="594598"/>
            <a:chOff x="1754693" y="2521817"/>
            <a:chExt cx="822325" cy="823913"/>
          </a:xfrm>
          <a:solidFill>
            <a:srgbClr val="005D9D"/>
          </a:solidFill>
        </p:grpSpPr>
        <p:sp>
          <p:nvSpPr>
            <p:cNvPr id="38" name="Freeform 42">
              <a:extLst>
                <a:ext uri="{FF2B5EF4-FFF2-40B4-BE49-F238E27FC236}">
                  <a16:creationId xmlns:a16="http://schemas.microsoft.com/office/drawing/2014/main" id="{659A0FA9-85CA-4C4A-800E-8D97777BCDE3}"/>
                </a:ext>
              </a:extLst>
            </p:cNvPr>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Freeform 43">
              <a:extLst>
                <a:ext uri="{FF2B5EF4-FFF2-40B4-BE49-F238E27FC236}">
                  <a16:creationId xmlns:a16="http://schemas.microsoft.com/office/drawing/2014/main" id="{10497F58-BCF7-4448-AEA4-255E44D7D04D}"/>
                </a:ext>
              </a:extLst>
            </p:cNvPr>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0" name="Freeform 44">
              <a:extLst>
                <a:ext uri="{FF2B5EF4-FFF2-40B4-BE49-F238E27FC236}">
                  <a16:creationId xmlns:a16="http://schemas.microsoft.com/office/drawing/2014/main" id="{1A1156E0-BB5A-4073-A6EF-B4764E2DA731}"/>
                </a:ext>
              </a:extLst>
            </p:cNvPr>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2" name="Rectangle 45">
              <a:extLst>
                <a:ext uri="{FF2B5EF4-FFF2-40B4-BE49-F238E27FC236}">
                  <a16:creationId xmlns:a16="http://schemas.microsoft.com/office/drawing/2014/main" id="{46F7D37A-A17B-4CC2-88F2-805F986EE72F}"/>
                </a:ext>
              </a:extLst>
            </p:cNvPr>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3" name="Rectangle 46">
              <a:extLst>
                <a:ext uri="{FF2B5EF4-FFF2-40B4-BE49-F238E27FC236}">
                  <a16:creationId xmlns:a16="http://schemas.microsoft.com/office/drawing/2014/main" id="{5742DFFF-3564-43F6-B32A-4310F7A9B5B3}"/>
                </a:ext>
              </a:extLst>
            </p:cNvPr>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4" name="Rectangle 47">
              <a:extLst>
                <a:ext uri="{FF2B5EF4-FFF2-40B4-BE49-F238E27FC236}">
                  <a16:creationId xmlns:a16="http://schemas.microsoft.com/office/drawing/2014/main" id="{A33AF3B3-1D30-4D4A-99DF-3E36D3345D88}"/>
                </a:ext>
              </a:extLst>
            </p:cNvPr>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5" name="Rectangle 48">
              <a:extLst>
                <a:ext uri="{FF2B5EF4-FFF2-40B4-BE49-F238E27FC236}">
                  <a16:creationId xmlns:a16="http://schemas.microsoft.com/office/drawing/2014/main" id="{FB08586B-784C-4C42-BAA2-9F4841861A1E}"/>
                </a:ext>
              </a:extLst>
            </p:cNvPr>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椭圆 1"/>
          <p:cNvSpPr/>
          <p:nvPr/>
        </p:nvSpPr>
        <p:spPr>
          <a:xfrm>
            <a:off x="334932" y="2688626"/>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010471" y="3220091"/>
            <a:ext cx="4038285" cy="92333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02</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评价指标</a:t>
            </a:r>
          </a:p>
        </p:txBody>
      </p:sp>
      <p:sp>
        <p:nvSpPr>
          <p:cNvPr id="4" name="文本框 3"/>
          <p:cNvSpPr txBox="1"/>
          <p:nvPr/>
        </p:nvSpPr>
        <p:spPr>
          <a:xfrm>
            <a:off x="2119476" y="2719582"/>
            <a:ext cx="3820277"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Evaluation Indicators</a:t>
            </a:r>
            <a:endParaRPr lang="zh-CN" altLang="en-US" sz="2800" b="1" dirty="0">
              <a:solidFill>
                <a:schemeClr val="tx1">
                  <a:lumMod val="85000"/>
                  <a:lumOff val="15000"/>
                </a:schemeClr>
              </a:solidFill>
            </a:endParaRPr>
          </a:p>
        </p:txBody>
      </p:sp>
      <p:grpSp>
        <p:nvGrpSpPr>
          <p:cNvPr id="5" name="组合 221"/>
          <p:cNvGrpSpPr/>
          <p:nvPr/>
        </p:nvGrpSpPr>
        <p:grpSpPr bwMode="auto">
          <a:xfrm>
            <a:off x="615616" y="3116833"/>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6712399" y="3647382"/>
            <a:ext cx="5665459" cy="52322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2.2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评价指标权重量化与定量分析</a:t>
            </a:r>
          </a:p>
        </p:txBody>
      </p:sp>
      <p:sp>
        <p:nvSpPr>
          <p:cNvPr id="14" name="Freeform 20"/>
          <p:cNvSpPr>
            <a:spLocks noEditPoints="1"/>
          </p:cNvSpPr>
          <p:nvPr/>
        </p:nvSpPr>
        <p:spPr bwMode="auto">
          <a:xfrm>
            <a:off x="6159982" y="3549078"/>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 name="文本框 10"/>
          <p:cNvSpPr txBox="1"/>
          <p:nvPr/>
        </p:nvSpPr>
        <p:spPr>
          <a:xfrm>
            <a:off x="6750419" y="2513773"/>
            <a:ext cx="4779947"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2.1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评价指标选取与定性分析</a:t>
            </a:r>
          </a:p>
        </p:txBody>
      </p:sp>
      <p:grpSp>
        <p:nvGrpSpPr>
          <p:cNvPr id="22" name="组合 213"/>
          <p:cNvGrpSpPr/>
          <p:nvPr/>
        </p:nvGrpSpPr>
        <p:grpSpPr bwMode="auto">
          <a:xfrm>
            <a:off x="6159982" y="2408068"/>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extLst>
      <p:ext uri="{BB962C8B-B14F-4D97-AF65-F5344CB8AC3E}">
        <p14:creationId xmlns:p14="http://schemas.microsoft.com/office/powerpoint/2010/main" val="701181128"/>
      </p:ext>
    </p:extLst>
  </p:cSld>
  <p:clrMapOvr>
    <a:overrideClrMapping bg1="lt1" tx1="dk1" bg2="lt2" tx2="dk2" accent1="accent1" accent2="accent2" accent3="accent3" accent4="accent4" accent5="accent5" accent6="accent6" hlink="hlink" folHlink="folHlink"/>
  </p:clrMapOvr>
  <p:transition spd="med">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方正正纤黑简体"/>
        <a:cs typeface=""/>
      </a:majorFont>
      <a:minorFont>
        <a:latin typeface="Arial"/>
        <a:ea typeface="方正正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4458</Words>
  <Application>Microsoft Office PowerPoint</Application>
  <PresentationFormat>宽屏</PresentationFormat>
  <Paragraphs>762</Paragraphs>
  <Slides>46</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7" baseType="lpstr">
      <vt:lpstr>等线</vt:lpstr>
      <vt:lpstr>方正正纤黑简体</vt:lpstr>
      <vt:lpstr>微软雅黑</vt:lpstr>
      <vt:lpstr>Arial</vt:lpstr>
      <vt:lpstr>Broadway</vt:lpstr>
      <vt:lpstr>Calibri</vt:lpstr>
      <vt:lpstr>Cambria Math</vt:lpstr>
      <vt:lpstr>Times New Roman</vt:lpstr>
      <vt:lpstr>Wingdings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好 孩纸</cp:lastModifiedBy>
  <cp:revision>111</cp:revision>
  <dcterms:created xsi:type="dcterms:W3CDTF">2016-04-28T00:01:00Z</dcterms:created>
  <dcterms:modified xsi:type="dcterms:W3CDTF">2019-06-10T03:06:09Z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