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4" r:id="rId5"/>
    <p:sldId id="270" r:id="rId6"/>
    <p:sldId id="273" r:id="rId7"/>
    <p:sldId id="271" r:id="rId8"/>
    <p:sldId id="272" r:id="rId9"/>
    <p:sldId id="260" r:id="rId10"/>
    <p:sldId id="274" r:id="rId11"/>
    <p:sldId id="275" r:id="rId12"/>
    <p:sldId id="281" r:id="rId13"/>
    <p:sldId id="280" r:id="rId14"/>
    <p:sldId id="261" r:id="rId15"/>
    <p:sldId id="265" r:id="rId16"/>
    <p:sldId id="266" r:id="rId17"/>
    <p:sldId id="276" r:id="rId18"/>
    <p:sldId id="262" r:id="rId19"/>
    <p:sldId id="267" r:id="rId20"/>
    <p:sldId id="277" r:id="rId21"/>
    <p:sldId id="278" r:id="rId22"/>
    <p:sldId id="263" r:id="rId23"/>
    <p:sldId id="279" r:id="rId24"/>
    <p:sldId id="268"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589">
          <p15:clr>
            <a:srgbClr val="A4A3A4"/>
          </p15:clr>
        </p15:guide>
        <p15:guide id="3" orient="horz" pos="1049">
          <p15:clr>
            <a:srgbClr val="A4A3A4"/>
          </p15:clr>
        </p15:guide>
        <p15:guide id="4" orient="horz" pos="1570">
          <p15:clr>
            <a:srgbClr val="A4A3A4"/>
          </p15:clr>
        </p15:guide>
        <p15:guide id="5" orient="horz" pos="2455">
          <p15:clr>
            <a:srgbClr val="A4A3A4"/>
          </p15:clr>
        </p15:guide>
        <p15:guide id="6" pos="3817">
          <p15:clr>
            <a:srgbClr val="A4A3A4"/>
          </p15:clr>
        </p15:guide>
        <p15:guide id="7" pos="1255">
          <p15:clr>
            <a:srgbClr val="A4A3A4"/>
          </p15:clr>
        </p15:guide>
        <p15:guide id="8" pos="6425">
          <p15:clr>
            <a:srgbClr val="A4A3A4"/>
          </p15:clr>
        </p15:guide>
        <p15:guide id="9" pos="2842">
          <p15:clr>
            <a:srgbClr val="A4A3A4"/>
          </p15:clr>
        </p15:guide>
        <p15:guide id="10" pos="4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4099" autoAdjust="0"/>
  </p:normalViewPr>
  <p:slideViewPr>
    <p:cSldViewPr snapToGrid="0" showGuides="1">
      <p:cViewPr varScale="1">
        <p:scale>
          <a:sx n="114" d="100"/>
          <a:sy n="114" d="100"/>
        </p:scale>
        <p:origin x="300" y="108"/>
      </p:cViewPr>
      <p:guideLst>
        <p:guide orient="horz" pos="2160"/>
        <p:guide orient="horz" pos="3589"/>
        <p:guide orient="horz" pos="1049"/>
        <p:guide orient="horz" pos="1570"/>
        <p:guide orient="horz" pos="2455"/>
        <p:guide pos="3817"/>
        <p:guide pos="1255"/>
        <p:guide pos="6425"/>
        <p:guide pos="2842"/>
        <p:guide pos="4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a:effectLst>
              <a:innerShdw blurRad="76200">
                <a:prstClr val="black"/>
              </a:innerShdw>
            </a:effectLst>
          </c:spPr>
          <c:dPt>
            <c:idx val="0"/>
            <c:bubble3D val="0"/>
            <c:spPr>
              <a:solidFill>
                <a:srgbClr val="005D9D"/>
              </a:solidFill>
              <a:ln w="19050">
                <a:solidFill>
                  <a:schemeClr val="lt1"/>
                </a:solidFill>
              </a:ln>
              <a:effectLst>
                <a:innerShdw blurRad="76200">
                  <a:prstClr val="black"/>
                </a:innerShdw>
              </a:effectLst>
            </c:spPr>
            <c:extLst>
              <c:ext xmlns:c16="http://schemas.microsoft.com/office/drawing/2014/chart" uri="{C3380CC4-5D6E-409C-BE32-E72D297353CC}">
                <c16:uniqueId val="{00000001-E774-4A75-BEFD-9A78DAF549BA}"/>
              </c:ext>
            </c:extLst>
          </c:dPt>
          <c:dPt>
            <c:idx val="1"/>
            <c:bubble3D val="0"/>
            <c:spPr>
              <a:solidFill>
                <a:schemeClr val="bg1"/>
              </a:solidFill>
              <a:ln w="19050">
                <a:solidFill>
                  <a:schemeClr val="lt1"/>
                </a:solidFill>
              </a:ln>
              <a:effectLst>
                <a:innerShdw blurRad="76200">
                  <a:prstClr val="black"/>
                </a:innerShdw>
              </a:effectLst>
            </c:spPr>
            <c:extLst>
              <c:ext xmlns:c16="http://schemas.microsoft.com/office/drawing/2014/chart" uri="{C3380CC4-5D6E-409C-BE32-E72D297353CC}">
                <c16:uniqueId val="{00000003-E774-4A75-BEFD-9A78DAF549BA}"/>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E774-4A75-BEFD-9A78DAF549BA}"/>
            </c:ext>
          </c:extLst>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5D9D"/>
            </a:solidFill>
            <a:effectLst>
              <a:innerShdw blurRad="76200">
                <a:prstClr val="black"/>
              </a:innerShdw>
            </a:effectLst>
          </c:spPr>
          <c:dPt>
            <c:idx val="0"/>
            <c:bubble3D val="0"/>
            <c:spPr>
              <a:solidFill>
                <a:srgbClr val="005D9D"/>
              </a:solidFill>
              <a:ln w="19050">
                <a:solidFill>
                  <a:schemeClr val="lt1"/>
                </a:solidFill>
              </a:ln>
              <a:effectLst>
                <a:innerShdw blurRad="76200">
                  <a:prstClr val="black"/>
                </a:innerShdw>
              </a:effectLst>
            </c:spPr>
            <c:extLst>
              <c:ext xmlns:c16="http://schemas.microsoft.com/office/drawing/2014/chart" uri="{C3380CC4-5D6E-409C-BE32-E72D297353CC}">
                <c16:uniqueId val="{00000001-107D-4C9B-A2FA-09A93331BF0C}"/>
              </c:ext>
            </c:extLst>
          </c:dPt>
          <c:dPt>
            <c:idx val="1"/>
            <c:bubble3D val="0"/>
            <c:spPr>
              <a:solidFill>
                <a:schemeClr val="bg1"/>
              </a:solidFill>
              <a:ln w="19050">
                <a:solidFill>
                  <a:schemeClr val="lt1"/>
                </a:solidFill>
              </a:ln>
              <a:effectLst>
                <a:innerShdw blurRad="76200">
                  <a:prstClr val="black"/>
                </a:innerShdw>
              </a:effectLst>
            </c:spPr>
            <c:extLst>
              <c:ext xmlns:c16="http://schemas.microsoft.com/office/drawing/2014/chart" uri="{C3380CC4-5D6E-409C-BE32-E72D297353CC}">
                <c16:uniqueId val="{00000003-107D-4C9B-A2FA-09A93331BF0C}"/>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6</c:v>
                </c:pt>
              </c:numCache>
            </c:numRef>
          </c:val>
          <c:extLst>
            <c:ext xmlns:c16="http://schemas.microsoft.com/office/drawing/2014/chart" uri="{C3380CC4-5D6E-409C-BE32-E72D297353CC}">
              <c16:uniqueId val="{00000004-107D-4C9B-A2FA-09A93331BF0C}"/>
            </c:ext>
          </c:extLst>
        </c:ser>
        <c:dLbls>
          <c:showLegendKey val="0"/>
          <c:showVal val="0"/>
          <c:showCatName val="0"/>
          <c:showSerName val="0"/>
          <c:showPercent val="0"/>
          <c:showBubbleSize val="0"/>
          <c:showLeaderLines val="1"/>
        </c:dLbls>
        <c:firstSliceAng val="151"/>
        <c:holeSize val="64"/>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a:effectLst/>
          </c:spPr>
          <c:dPt>
            <c:idx val="0"/>
            <c:bubble3D val="0"/>
            <c:spPr>
              <a:solidFill>
                <a:srgbClr val="005D9D"/>
              </a:solidFill>
              <a:ln w="19050">
                <a:solidFill>
                  <a:schemeClr val="lt1"/>
                </a:solidFill>
              </a:ln>
              <a:effectLst/>
            </c:spPr>
            <c:extLst>
              <c:ext xmlns:c16="http://schemas.microsoft.com/office/drawing/2014/chart" uri="{C3380CC4-5D6E-409C-BE32-E72D297353CC}">
                <c16:uniqueId val="{00000001-A39C-41B2-A001-0E582DF814C3}"/>
              </c:ext>
            </c:extLst>
          </c:dPt>
          <c:dPt>
            <c:idx val="1"/>
            <c:bubble3D val="0"/>
            <c:spPr>
              <a:solidFill>
                <a:schemeClr val="bg1"/>
              </a:solidFill>
              <a:ln w="19050">
                <a:solidFill>
                  <a:schemeClr val="lt1"/>
                </a:solidFill>
              </a:ln>
              <a:effectLst>
                <a:innerShdw blurRad="88900">
                  <a:prstClr val="black"/>
                </a:innerShdw>
              </a:effectLst>
            </c:spPr>
            <c:extLst>
              <c:ext xmlns:c16="http://schemas.microsoft.com/office/drawing/2014/chart" uri="{C3380CC4-5D6E-409C-BE32-E72D297353CC}">
                <c16:uniqueId val="{00000003-A39C-41B2-A001-0E582DF814C3}"/>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7</c:v>
                </c:pt>
              </c:numCache>
            </c:numRef>
          </c:val>
          <c:extLst>
            <c:ext xmlns:c16="http://schemas.microsoft.com/office/drawing/2014/chart" uri="{C3380CC4-5D6E-409C-BE32-E72D297353CC}">
              <c16:uniqueId val="{00000004-A39C-41B2-A001-0E582DF814C3}"/>
            </c:ext>
          </c:extLst>
        </c:ser>
        <c:dLbls>
          <c:showLegendKey val="0"/>
          <c:showVal val="0"/>
          <c:showCatName val="0"/>
          <c:showSerName val="0"/>
          <c:showPercent val="0"/>
          <c:showBubbleSize val="0"/>
          <c:showLeaderLines val="1"/>
        </c:dLbls>
        <c:firstSliceAng val="167"/>
        <c:holeSize val="64"/>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9.jpeg"/></Relationships>
</file>

<file path=ppt/diagrams/_rels/data2.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E287C42-CD8A-42CE-8E3E-73C352BD5920}" type="doc">
      <dgm:prSet loTypeId="urn:microsoft.com/office/officeart/2005/8/layout/bList2#1" loCatId="picture" qsTypeId="urn:microsoft.com/office/officeart/2005/8/quickstyle/simple1#1" qsCatId="simple" csTypeId="urn:microsoft.com/office/officeart/2005/8/colors/colorful5#1" csCatId="colorful" phldr="1"/>
      <dgm:spPr/>
    </dgm:pt>
    <dgm:pt modelId="{7A236058-1BB6-40B9-9348-7BFCF74797F7}">
      <dgm:prSet phldrT="[Text]" custT="1"/>
      <dgm:spPr>
        <a:noFill/>
        <a:ln>
          <a:noFill/>
        </a:ln>
      </dgm:spPr>
      <dgm:t>
        <a:bodyPr/>
        <a:lstStyle/>
        <a:p>
          <a:r>
            <a:rPr lang="en-US" sz="2000" dirty="0">
              <a:latin typeface="+mj-lt"/>
            </a:rPr>
            <a:t> </a:t>
          </a:r>
        </a:p>
      </dgm:t>
    </dgm:pt>
    <dgm:pt modelId="{E137A754-910B-4A5F-944B-024BF7FEDA5B}" type="sibTrans" cxnId="{FD6DD1D8-C034-48BB-8FFA-29BD3E37E4B3}">
      <dgm:prSet/>
      <dgm:spPr/>
      <dgm:t>
        <a:bodyPr/>
        <a:lstStyle/>
        <a:p>
          <a:endParaRPr lang="en-US" sz="1050">
            <a:latin typeface="+mj-lt"/>
          </a:endParaRPr>
        </a:p>
      </dgm:t>
    </dgm:pt>
    <dgm:pt modelId="{724A6807-07F6-4EB7-8D8C-1F3642101DAC}" type="parTrans" cxnId="{FD6DD1D8-C034-48BB-8FFA-29BD3E37E4B3}">
      <dgm:prSet/>
      <dgm:spPr/>
      <dgm:t>
        <a:bodyPr/>
        <a:lstStyle/>
        <a:p>
          <a:endParaRPr lang="en-US" sz="1050">
            <a:latin typeface="+mj-lt"/>
          </a:endParaRPr>
        </a:p>
      </dgm:t>
    </dgm:pt>
    <dgm:pt modelId="{8120550C-BC87-497C-9931-B1A996EE60C0}" type="pres">
      <dgm:prSet presAssocID="{BE287C42-CD8A-42CE-8E3E-73C352BD5920}" presName="diagram" presStyleCnt="0">
        <dgm:presLayoutVars>
          <dgm:dir/>
          <dgm:animLvl val="lvl"/>
          <dgm:resizeHandles val="exact"/>
        </dgm:presLayoutVars>
      </dgm:prSet>
      <dgm:spPr/>
    </dgm:pt>
    <dgm:pt modelId="{DBB6DB41-98F6-46AA-B628-CAF983E62B48}" type="pres">
      <dgm:prSet presAssocID="{7A236058-1BB6-40B9-9348-7BFCF74797F7}" presName="compNode" presStyleCnt="0"/>
      <dgm:spPr/>
    </dgm:pt>
    <dgm:pt modelId="{A523E08F-BB9E-46F9-A45A-A55A85EE4841}" type="pres">
      <dgm:prSet presAssocID="{7A236058-1BB6-40B9-9348-7BFCF74797F7}" presName="childRect" presStyleLbl="bgAcc1" presStyleIdx="0" presStyleCnt="1">
        <dgm:presLayoutVars>
          <dgm:bulletEnabled val="1"/>
        </dgm:presLayoutVars>
      </dgm:prSet>
      <dgm:spPr>
        <a:noFill/>
        <a:ln>
          <a:noFill/>
        </a:ln>
      </dgm:spPr>
    </dgm:pt>
    <dgm:pt modelId="{8341A2DB-1040-453E-BC64-20AB0EC705B0}" type="pres">
      <dgm:prSet presAssocID="{7A236058-1BB6-40B9-9348-7BFCF74797F7}" presName="parentText" presStyleLbl="node1" presStyleIdx="0" presStyleCnt="0">
        <dgm:presLayoutVars>
          <dgm:chMax val="0"/>
          <dgm:bulletEnabled val="1"/>
        </dgm:presLayoutVars>
      </dgm:prSet>
      <dgm:spPr/>
    </dgm:pt>
    <dgm:pt modelId="{E0F6C998-5693-4BDD-9069-AF61DC425B3A}" type="pres">
      <dgm:prSet presAssocID="{7A236058-1BB6-40B9-9348-7BFCF74797F7}" presName="parentRect" presStyleLbl="alignNode1" presStyleIdx="0" presStyleCnt="1"/>
      <dgm:spPr/>
    </dgm:pt>
    <dgm:pt modelId="{B6A09970-208A-49BF-904E-B64EBDB1A8AC}" type="pres">
      <dgm:prSet presAssocID="{7A236058-1BB6-40B9-9348-7BFCF74797F7}" presName="adorn" presStyleLbl="fgAccFollowNode1" presStyleIdx="0" presStyleCnt="1" custScaleX="591251" custScaleY="591653" custLinFactNeighborX="-741" custLinFactNeighborY="4287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a:ln w="19050">
          <a:solidFill>
            <a:schemeClr val="tx1">
              <a:lumMod val="65000"/>
              <a:lumOff val="35000"/>
              <a:alpha val="90000"/>
            </a:schemeClr>
          </a:solidFill>
        </a:ln>
      </dgm:spPr>
    </dgm:pt>
  </dgm:ptLst>
  <dgm:cxnLst>
    <dgm:cxn modelId="{DCA83A05-E140-49F5-8433-3D2D86FE8BC1}" type="presOf" srcId="{BE287C42-CD8A-42CE-8E3E-73C352BD5920}" destId="{8120550C-BC87-497C-9931-B1A996EE60C0}" srcOrd="0" destOrd="0" presId="urn:microsoft.com/office/officeart/2005/8/layout/bList2#1"/>
    <dgm:cxn modelId="{2327DD3B-BA79-4225-AF15-1720B90C9F99}" type="presOf" srcId="{7A236058-1BB6-40B9-9348-7BFCF74797F7}" destId="{E0F6C998-5693-4BDD-9069-AF61DC425B3A}" srcOrd="1" destOrd="0" presId="urn:microsoft.com/office/officeart/2005/8/layout/bList2#1"/>
    <dgm:cxn modelId="{625CA1CD-26A8-4077-A068-A7EBCEEA7B04}" type="presOf" srcId="{7A236058-1BB6-40B9-9348-7BFCF74797F7}" destId="{8341A2DB-1040-453E-BC64-20AB0EC705B0}" srcOrd="0" destOrd="0" presId="urn:microsoft.com/office/officeart/2005/8/layout/bList2#1"/>
    <dgm:cxn modelId="{FD6DD1D8-C034-48BB-8FFA-29BD3E37E4B3}" srcId="{BE287C42-CD8A-42CE-8E3E-73C352BD5920}" destId="{7A236058-1BB6-40B9-9348-7BFCF74797F7}" srcOrd="0" destOrd="0" parTransId="{724A6807-07F6-4EB7-8D8C-1F3642101DAC}" sibTransId="{E137A754-910B-4A5F-944B-024BF7FEDA5B}"/>
    <dgm:cxn modelId="{7F3DD7D6-AE8D-47D7-B3CA-8D6655013CD8}" type="presParOf" srcId="{8120550C-BC87-497C-9931-B1A996EE60C0}" destId="{DBB6DB41-98F6-46AA-B628-CAF983E62B48}" srcOrd="0" destOrd="0" presId="urn:microsoft.com/office/officeart/2005/8/layout/bList2#1"/>
    <dgm:cxn modelId="{E8325CC6-D4A6-489A-9830-171C8D56BE7B}" type="presParOf" srcId="{DBB6DB41-98F6-46AA-B628-CAF983E62B48}" destId="{A523E08F-BB9E-46F9-A45A-A55A85EE4841}" srcOrd="0" destOrd="0" presId="urn:microsoft.com/office/officeart/2005/8/layout/bList2#1"/>
    <dgm:cxn modelId="{424A4E99-44D9-4BC5-9AB1-C10C7CDD56B4}" type="presParOf" srcId="{DBB6DB41-98F6-46AA-B628-CAF983E62B48}" destId="{8341A2DB-1040-453E-BC64-20AB0EC705B0}" srcOrd="1" destOrd="0" presId="urn:microsoft.com/office/officeart/2005/8/layout/bList2#1"/>
    <dgm:cxn modelId="{C8F33CA0-BFEF-41B6-B943-7F8498E11D5A}" type="presParOf" srcId="{DBB6DB41-98F6-46AA-B628-CAF983E62B48}" destId="{E0F6C998-5693-4BDD-9069-AF61DC425B3A}" srcOrd="2" destOrd="0" presId="urn:microsoft.com/office/officeart/2005/8/layout/bList2#1"/>
    <dgm:cxn modelId="{4E4DEC2B-F3E1-413D-B286-3070B7BFE641}" type="presParOf" srcId="{DBB6DB41-98F6-46AA-B628-CAF983E62B48}" destId="{B6A09970-208A-49BF-904E-B64EBDB1A8AC}" srcOrd="3" destOrd="0" presId="urn:microsoft.com/office/officeart/2005/8/layout/b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287C42-CD8A-42CE-8E3E-73C352BD5920}" type="doc">
      <dgm:prSet loTypeId="urn:microsoft.com/office/officeart/2005/8/layout/bList2#1" loCatId="picture" qsTypeId="urn:microsoft.com/office/officeart/2005/8/quickstyle/simple1#2" qsCatId="simple" csTypeId="urn:microsoft.com/office/officeart/2005/8/colors/colorful5#2" csCatId="colorful" phldr="1"/>
      <dgm:spPr/>
    </dgm:pt>
    <dgm:pt modelId="{7A236058-1BB6-40B9-9348-7BFCF74797F7}">
      <dgm:prSet phldrT="[Text]" custT="1"/>
      <dgm:spPr>
        <a:noFill/>
        <a:ln>
          <a:noFill/>
        </a:ln>
      </dgm:spPr>
      <dgm:t>
        <a:bodyPr/>
        <a:lstStyle/>
        <a:p>
          <a:r>
            <a:rPr lang="en-US" sz="2000" dirty="0">
              <a:latin typeface="+mj-lt"/>
            </a:rPr>
            <a:t> </a:t>
          </a:r>
        </a:p>
      </dgm:t>
    </dgm:pt>
    <dgm:pt modelId="{E137A754-910B-4A5F-944B-024BF7FEDA5B}" type="sibTrans" cxnId="{FD6DD1D8-C034-48BB-8FFA-29BD3E37E4B3}">
      <dgm:prSet/>
      <dgm:spPr/>
      <dgm:t>
        <a:bodyPr/>
        <a:lstStyle/>
        <a:p>
          <a:endParaRPr lang="en-US" sz="1050">
            <a:latin typeface="+mj-lt"/>
          </a:endParaRPr>
        </a:p>
      </dgm:t>
    </dgm:pt>
    <dgm:pt modelId="{724A6807-07F6-4EB7-8D8C-1F3642101DAC}" type="parTrans" cxnId="{FD6DD1D8-C034-48BB-8FFA-29BD3E37E4B3}">
      <dgm:prSet/>
      <dgm:spPr/>
      <dgm:t>
        <a:bodyPr/>
        <a:lstStyle/>
        <a:p>
          <a:endParaRPr lang="en-US" sz="1050">
            <a:latin typeface="+mj-lt"/>
          </a:endParaRPr>
        </a:p>
      </dgm:t>
    </dgm:pt>
    <dgm:pt modelId="{8120550C-BC87-497C-9931-B1A996EE60C0}" type="pres">
      <dgm:prSet presAssocID="{BE287C42-CD8A-42CE-8E3E-73C352BD5920}" presName="diagram" presStyleCnt="0">
        <dgm:presLayoutVars>
          <dgm:dir/>
          <dgm:animLvl val="lvl"/>
          <dgm:resizeHandles val="exact"/>
        </dgm:presLayoutVars>
      </dgm:prSet>
      <dgm:spPr/>
    </dgm:pt>
    <dgm:pt modelId="{DBB6DB41-98F6-46AA-B628-CAF983E62B48}" type="pres">
      <dgm:prSet presAssocID="{7A236058-1BB6-40B9-9348-7BFCF74797F7}" presName="compNode" presStyleCnt="0"/>
      <dgm:spPr/>
    </dgm:pt>
    <dgm:pt modelId="{A523E08F-BB9E-46F9-A45A-A55A85EE4841}" type="pres">
      <dgm:prSet presAssocID="{7A236058-1BB6-40B9-9348-7BFCF74797F7}" presName="childRect" presStyleLbl="bgAcc1" presStyleIdx="0" presStyleCnt="1">
        <dgm:presLayoutVars>
          <dgm:bulletEnabled val="1"/>
        </dgm:presLayoutVars>
      </dgm:prSet>
      <dgm:spPr>
        <a:noFill/>
        <a:ln>
          <a:noFill/>
        </a:ln>
      </dgm:spPr>
    </dgm:pt>
    <dgm:pt modelId="{8341A2DB-1040-453E-BC64-20AB0EC705B0}" type="pres">
      <dgm:prSet presAssocID="{7A236058-1BB6-40B9-9348-7BFCF74797F7}" presName="parentText" presStyleLbl="node1" presStyleIdx="0" presStyleCnt="0">
        <dgm:presLayoutVars>
          <dgm:chMax val="0"/>
          <dgm:bulletEnabled val="1"/>
        </dgm:presLayoutVars>
      </dgm:prSet>
      <dgm:spPr/>
    </dgm:pt>
    <dgm:pt modelId="{E0F6C998-5693-4BDD-9069-AF61DC425B3A}" type="pres">
      <dgm:prSet presAssocID="{7A236058-1BB6-40B9-9348-7BFCF74797F7}" presName="parentRect" presStyleLbl="alignNode1" presStyleIdx="0" presStyleCnt="1"/>
      <dgm:spPr/>
    </dgm:pt>
    <dgm:pt modelId="{B6A09970-208A-49BF-904E-B64EBDB1A8AC}" type="pres">
      <dgm:prSet presAssocID="{7A236058-1BB6-40B9-9348-7BFCF74797F7}" presName="adorn" presStyleLbl="fgAccFollowNode1" presStyleIdx="0" presStyleCnt="1" custScaleX="591251" custScaleY="591653" custLinFactNeighborX="-741" custLinFactNeighborY="42878"/>
      <dgm:spPr>
        <a:blipFill>
          <a:blip xmlns:r="http://schemas.openxmlformats.org/officeDocument/2006/relationships" r:embed="rId1"/>
          <a:srcRect/>
          <a:stretch>
            <a:fillRect l="-25000" r="-25000"/>
          </a:stretch>
        </a:blipFill>
        <a:ln w="19050">
          <a:solidFill>
            <a:schemeClr val="tx1">
              <a:lumMod val="65000"/>
              <a:lumOff val="35000"/>
              <a:alpha val="90000"/>
            </a:schemeClr>
          </a:solidFill>
        </a:ln>
      </dgm:spPr>
    </dgm:pt>
  </dgm:ptLst>
  <dgm:cxnLst>
    <dgm:cxn modelId="{983DE53E-D24D-4CF9-B5B6-6F9FAEB9A7E4}" type="presOf" srcId="{BE287C42-CD8A-42CE-8E3E-73C352BD5920}" destId="{8120550C-BC87-497C-9931-B1A996EE60C0}" srcOrd="0" destOrd="0" presId="urn:microsoft.com/office/officeart/2005/8/layout/bList2#1"/>
    <dgm:cxn modelId="{3283E7AD-7754-4D29-9148-1553378CDC36}" type="presOf" srcId="{7A236058-1BB6-40B9-9348-7BFCF74797F7}" destId="{8341A2DB-1040-453E-BC64-20AB0EC705B0}" srcOrd="0" destOrd="0" presId="urn:microsoft.com/office/officeart/2005/8/layout/bList2#1"/>
    <dgm:cxn modelId="{4CF785AF-7729-4D32-A8EB-C5846C4703ED}" type="presOf" srcId="{7A236058-1BB6-40B9-9348-7BFCF74797F7}" destId="{E0F6C998-5693-4BDD-9069-AF61DC425B3A}" srcOrd="1" destOrd="0" presId="urn:microsoft.com/office/officeart/2005/8/layout/bList2#1"/>
    <dgm:cxn modelId="{FD6DD1D8-C034-48BB-8FFA-29BD3E37E4B3}" srcId="{BE287C42-CD8A-42CE-8E3E-73C352BD5920}" destId="{7A236058-1BB6-40B9-9348-7BFCF74797F7}" srcOrd="0" destOrd="0" parTransId="{724A6807-07F6-4EB7-8D8C-1F3642101DAC}" sibTransId="{E137A754-910B-4A5F-944B-024BF7FEDA5B}"/>
    <dgm:cxn modelId="{F486CBEF-0687-47A0-A8DD-78B97B14F050}" type="presParOf" srcId="{8120550C-BC87-497C-9931-B1A996EE60C0}" destId="{DBB6DB41-98F6-46AA-B628-CAF983E62B48}" srcOrd="0" destOrd="0" presId="urn:microsoft.com/office/officeart/2005/8/layout/bList2#1"/>
    <dgm:cxn modelId="{0E2E2800-4D8C-42EB-97B8-324E2F7CDF6F}" type="presParOf" srcId="{DBB6DB41-98F6-46AA-B628-CAF983E62B48}" destId="{A523E08F-BB9E-46F9-A45A-A55A85EE4841}" srcOrd="0" destOrd="0" presId="urn:microsoft.com/office/officeart/2005/8/layout/bList2#1"/>
    <dgm:cxn modelId="{F1D655C4-57A4-4077-B9EF-21F7815FD09A}" type="presParOf" srcId="{DBB6DB41-98F6-46AA-B628-CAF983E62B48}" destId="{8341A2DB-1040-453E-BC64-20AB0EC705B0}" srcOrd="1" destOrd="0" presId="urn:microsoft.com/office/officeart/2005/8/layout/bList2#1"/>
    <dgm:cxn modelId="{0150260C-0DBF-4DB1-B524-71C8CF8E37D3}" type="presParOf" srcId="{DBB6DB41-98F6-46AA-B628-CAF983E62B48}" destId="{E0F6C998-5693-4BDD-9069-AF61DC425B3A}" srcOrd="2" destOrd="0" presId="urn:microsoft.com/office/officeart/2005/8/layout/bList2#1"/>
    <dgm:cxn modelId="{337F016E-3669-4494-86AC-EA136564BF08}" type="presParOf" srcId="{DBB6DB41-98F6-46AA-B628-CAF983E62B48}" destId="{B6A09970-208A-49BF-904E-B64EBDB1A8AC}" srcOrd="3" destOrd="0" presId="urn:microsoft.com/office/officeart/2005/8/layout/bList2#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3E08F-BB9E-46F9-A45A-A55A85EE4841}">
      <dsp:nvSpPr>
        <dsp:cNvPr id="0" name=""/>
        <dsp:cNvSpPr/>
      </dsp:nvSpPr>
      <dsp:spPr>
        <a:xfrm>
          <a:off x="100095" y="49996"/>
          <a:ext cx="771342" cy="575790"/>
        </a:xfrm>
        <a:prstGeom prst="round2SameRect">
          <a:avLst>
            <a:gd name="adj1" fmla="val 8000"/>
            <a:gd name="adj2" fmla="val 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0F6C998-5693-4BDD-9069-AF61DC425B3A}">
      <dsp:nvSpPr>
        <dsp:cNvPr id="0" name=""/>
        <dsp:cNvSpPr/>
      </dsp:nvSpPr>
      <dsp:spPr>
        <a:xfrm>
          <a:off x="100095" y="625787"/>
          <a:ext cx="771342" cy="24759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 </a:t>
          </a:r>
        </a:p>
      </dsp:txBody>
      <dsp:txXfrm>
        <a:off x="100095" y="625787"/>
        <a:ext cx="543199" cy="247590"/>
      </dsp:txXfrm>
    </dsp:sp>
    <dsp:sp modelId="{B6A09970-208A-49BF-904E-B64EBDB1A8AC}">
      <dsp:nvSpPr>
        <dsp:cNvPr id="0" name=""/>
        <dsp:cNvSpPr/>
      </dsp:nvSpPr>
      <dsp:spPr>
        <a:xfrm>
          <a:off x="0" y="2914"/>
          <a:ext cx="1596199" cy="159728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a:ln w="19050" cap="flat" cmpd="sng" algn="ctr">
          <a:solidFill>
            <a:schemeClr val="tx1">
              <a:lumMod val="65000"/>
              <a:lumOff val="35000"/>
              <a:alpha val="9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3E08F-BB9E-46F9-A45A-A55A85EE4841}">
      <dsp:nvSpPr>
        <dsp:cNvPr id="0" name=""/>
        <dsp:cNvSpPr/>
      </dsp:nvSpPr>
      <dsp:spPr>
        <a:xfrm>
          <a:off x="100095" y="49996"/>
          <a:ext cx="771342" cy="575790"/>
        </a:xfrm>
        <a:prstGeom prst="round2SameRect">
          <a:avLst>
            <a:gd name="adj1" fmla="val 8000"/>
            <a:gd name="adj2" fmla="val 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0F6C998-5693-4BDD-9069-AF61DC425B3A}">
      <dsp:nvSpPr>
        <dsp:cNvPr id="0" name=""/>
        <dsp:cNvSpPr/>
      </dsp:nvSpPr>
      <dsp:spPr>
        <a:xfrm>
          <a:off x="100095" y="625787"/>
          <a:ext cx="771342" cy="24759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 </a:t>
          </a:r>
        </a:p>
      </dsp:txBody>
      <dsp:txXfrm>
        <a:off x="100095" y="625787"/>
        <a:ext cx="543199" cy="247590"/>
      </dsp:txXfrm>
    </dsp:sp>
    <dsp:sp modelId="{B6A09970-208A-49BF-904E-B64EBDB1A8AC}">
      <dsp:nvSpPr>
        <dsp:cNvPr id="0" name=""/>
        <dsp:cNvSpPr/>
      </dsp:nvSpPr>
      <dsp:spPr>
        <a:xfrm>
          <a:off x="0" y="2914"/>
          <a:ext cx="1596199" cy="1597285"/>
        </a:xfrm>
        <a:prstGeom prst="ellipse">
          <a:avLst/>
        </a:prstGeom>
        <a:blipFill>
          <a:blip xmlns:r="http://schemas.openxmlformats.org/officeDocument/2006/relationships" r:embed="rId1"/>
          <a:srcRect/>
          <a:stretch>
            <a:fillRect l="-25000" r="-25000"/>
          </a:stretch>
        </a:blipFill>
        <a:ln w="19050" cap="flat" cmpd="sng" algn="ctr">
          <a:solidFill>
            <a:schemeClr val="tx1">
              <a:lumMod val="65000"/>
              <a:lumOff val="35000"/>
              <a:alpha val="9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2019/6/8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extLst>
      <p:ext uri="{BB962C8B-B14F-4D97-AF65-F5344CB8AC3E}">
        <p14:creationId xmlns:p14="http://schemas.microsoft.com/office/powerpoint/2010/main" val="187309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http://publicdomainarchive.com/wp-content/uploads/2015/03/public-domain-images-free-stock-photos-apple-fruits-iphone.jpg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http://colorlisa.com/pictures/83_1.jpg</a:t>
            </a:r>
          </a:p>
          <a:p>
            <a:r>
              <a:rPr lang="en-US" altLang="zh-CN" dirty="0"/>
              <a:t>http://www.lifeofpix.com/wp-content/uploads/2016/04/Life-of-Pix-free-stock-desk-newspaper-light-LEEROY.jpg</a:t>
            </a:r>
          </a:p>
          <a:p>
            <a:r>
              <a:rPr lang="en-US" altLang="zh-CN" dirty="0"/>
              <a:t>http://publicdomainarchive.com/wp-content/uploads/2014/04/public-domain-images-free-stock-photos-down-town-chicago-blue-sky-5-1000x666.jpg</a:t>
            </a:r>
          </a:p>
          <a:p>
            <a:r>
              <a:rPr lang="en-US" altLang="zh-CN" dirty="0"/>
              <a:t>http://publicdomainarchive.com/wp-content/uploads/2014/12/public-domain-images-free-stock-photos-high-quality-resolution-downloads-public-domain-archive-3-1000x750.jpg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https://pixabay.com/static/uploads/photo/2014/08/26/19/21/document-428335_960_720.jpg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https://pixabay.com/static/uploads/photo/2016/03/02/10/32/allrounder-1232059_960_720.jpg</a:t>
            </a:r>
          </a:p>
          <a:p>
            <a:r>
              <a:rPr lang="en-US" altLang="zh-CN" dirty="0"/>
              <a:t>https://pixabay.com/static/uploads/photo/2015/08/11/11/13/armin-883896_960_720.jpg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t>2019/6/8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68576" y="2805600"/>
            <a:ext cx="13259628" cy="1323439"/>
          </a:xfrm>
          <a:prstGeom prst="rect">
            <a:avLst/>
          </a:prstGeom>
        </p:spPr>
        <p:txBody>
          <a:bodyPr wrap="square">
            <a:spAutoFit/>
          </a:bodyPr>
          <a:lstStyle/>
          <a:p>
            <a:pPr algn="ctr"/>
            <a:r>
              <a:rPr lang="zh-CN" altLang="en-US" sz="40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轨道交通服务水平的评价指标</a:t>
            </a:r>
            <a:endParaRPr lang="en-US" altLang="zh-CN" sz="40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a:p>
            <a:pPr algn="ctr"/>
            <a:r>
              <a:rPr lang="zh-CN" altLang="en-US" sz="40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以及提高服务水平的措施</a:t>
            </a:r>
          </a:p>
        </p:txBody>
      </p:sp>
      <p:sp>
        <p:nvSpPr>
          <p:cNvPr id="22" name="文本框 21"/>
          <p:cNvSpPr txBox="1"/>
          <p:nvPr/>
        </p:nvSpPr>
        <p:spPr>
          <a:xfrm>
            <a:off x="2832164" y="5008184"/>
            <a:ext cx="3475383" cy="646331"/>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小组成员：全民圣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183XXX</a:t>
            </a:r>
          </a:p>
          <a:p>
            <a:pPr algn="ctr"/>
            <a:endParaRPr lang="en-US" altLang="zh-CN" b="1" dirty="0">
              <a:solidFill>
                <a:schemeClr val="tx1">
                  <a:lumMod val="85000"/>
                  <a:lumOff val="15000"/>
                </a:schemeClr>
              </a:solidFill>
              <a:cs typeface="+mn-ea"/>
              <a:sym typeface="+mn-lt"/>
            </a:endParaRPr>
          </a:p>
        </p:txBody>
      </p:sp>
      <p:sp>
        <p:nvSpPr>
          <p:cNvPr id="47" name="文本框 46"/>
          <p:cNvSpPr txBox="1"/>
          <p:nvPr/>
        </p:nvSpPr>
        <p:spPr>
          <a:xfrm>
            <a:off x="2896106" y="4545909"/>
            <a:ext cx="2974855"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指导老师：张宁 副教授</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cxnSp>
        <p:nvCxnSpPr>
          <p:cNvPr id="56" name="直接连接符 55"/>
          <p:cNvCxnSpPr/>
          <p:nvPr/>
        </p:nvCxnSpPr>
        <p:spPr>
          <a:xfrm>
            <a:off x="1992313" y="4278315"/>
            <a:ext cx="8449689" cy="0"/>
          </a:xfrm>
          <a:prstGeom prst="line">
            <a:avLst/>
          </a:prstGeom>
          <a:ln w="38100">
            <a:solidFill>
              <a:srgbClr val="005D9D"/>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009627" y="857778"/>
            <a:ext cx="2180122" cy="1530952"/>
          </a:xfrm>
          <a:prstGeom prst="rect">
            <a:avLst/>
          </a:prstGeom>
          <a:noFill/>
        </p:spPr>
        <p:txBody>
          <a:bodyPr wrap="none" rtlCol="0">
            <a:prstTxWarp prst="textArchDown">
              <a:avLst/>
            </a:prstTxWarp>
            <a:spAutoFit/>
          </a:bodyPr>
          <a:lstStyle/>
          <a:p>
            <a:pPr algn="ctr"/>
            <a:r>
              <a:rPr lang="zh-CN" altLang="en-US" sz="1600" b="1" dirty="0">
                <a:cs typeface="+mn-ea"/>
                <a:sym typeface="+mn-lt"/>
              </a:rPr>
              <a:t>东南大学   交通学院</a:t>
            </a:r>
          </a:p>
        </p:txBody>
      </p:sp>
      <p:cxnSp>
        <p:nvCxnSpPr>
          <p:cNvPr id="55" name="直接连接符 54"/>
          <p:cNvCxnSpPr>
            <a:cxnSpLocks/>
          </p:cNvCxnSpPr>
          <p:nvPr/>
        </p:nvCxnSpPr>
        <p:spPr>
          <a:xfrm>
            <a:off x="6789616" y="1438797"/>
            <a:ext cx="3662484" cy="0"/>
          </a:xfrm>
          <a:prstGeom prst="line">
            <a:avLst/>
          </a:prstGeom>
          <a:ln w="38100">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a:off x="1992313" y="1438797"/>
            <a:ext cx="3417447" cy="0"/>
          </a:xfrm>
          <a:prstGeom prst="line">
            <a:avLst/>
          </a:prstGeom>
          <a:ln w="38100">
            <a:solidFill>
              <a:srgbClr val="005D9D"/>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EA68183-9C0F-42BF-9DAF-9536E57A87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299" r="14299"/>
          <a:stretch/>
        </p:blipFill>
        <p:spPr>
          <a:xfrm>
            <a:off x="5351959" y="705060"/>
            <a:ext cx="1488082" cy="1530953"/>
          </a:xfrm>
          <a:prstGeom prst="ellipse">
            <a:avLst/>
          </a:prstGeom>
        </p:spPr>
      </p:pic>
      <p:sp>
        <p:nvSpPr>
          <p:cNvPr id="6" name="文本框 5">
            <a:extLst>
              <a:ext uri="{FF2B5EF4-FFF2-40B4-BE49-F238E27FC236}">
                <a16:creationId xmlns:a16="http://schemas.microsoft.com/office/drawing/2014/main" id="{4B3926E2-63F7-4C83-9E9F-78D363EA34F0}"/>
              </a:ext>
            </a:extLst>
          </p:cNvPr>
          <p:cNvSpPr txBox="1"/>
          <p:nvPr/>
        </p:nvSpPr>
        <p:spPr>
          <a:xfrm>
            <a:off x="6395102" y="5008184"/>
            <a:ext cx="2594113"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耿冬冬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183XXX</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11" name="文本框 10">
            <a:extLst>
              <a:ext uri="{FF2B5EF4-FFF2-40B4-BE49-F238E27FC236}">
                <a16:creationId xmlns:a16="http://schemas.microsoft.com/office/drawing/2014/main" id="{6D77E966-D0D2-470E-BACC-119BA88EAED6}"/>
              </a:ext>
            </a:extLst>
          </p:cNvPr>
          <p:cNvSpPr txBox="1"/>
          <p:nvPr/>
        </p:nvSpPr>
        <p:spPr>
          <a:xfrm>
            <a:off x="3864123" y="5331349"/>
            <a:ext cx="2594113"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吴冠一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183XXX</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12" name="文本框 11">
            <a:extLst>
              <a:ext uri="{FF2B5EF4-FFF2-40B4-BE49-F238E27FC236}">
                <a16:creationId xmlns:a16="http://schemas.microsoft.com/office/drawing/2014/main" id="{73C629BA-7299-4ECF-9653-DD3B1C7E5F78}"/>
              </a:ext>
            </a:extLst>
          </p:cNvPr>
          <p:cNvSpPr txBox="1"/>
          <p:nvPr/>
        </p:nvSpPr>
        <p:spPr>
          <a:xfrm>
            <a:off x="6736808" y="5331349"/>
            <a:ext cx="1910699"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谢再春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183110</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13" name="文本框 12">
            <a:extLst>
              <a:ext uri="{FF2B5EF4-FFF2-40B4-BE49-F238E27FC236}">
                <a16:creationId xmlns:a16="http://schemas.microsoft.com/office/drawing/2014/main" id="{FE3550DD-1EDB-4FF2-B748-2B90A5872F9C}"/>
              </a:ext>
            </a:extLst>
          </p:cNvPr>
          <p:cNvSpPr txBox="1"/>
          <p:nvPr/>
        </p:nvSpPr>
        <p:spPr>
          <a:xfrm>
            <a:off x="4798943" y="5968274"/>
            <a:ext cx="2594113" cy="369332"/>
          </a:xfrm>
          <a:prstGeom prst="rect">
            <a:avLst/>
          </a:prstGeom>
          <a:noFill/>
        </p:spPr>
        <p:txBody>
          <a:bodyPr wrap="square" rtlCol="0">
            <a:spAutoFit/>
          </a:bodyPr>
          <a:lstStyle/>
          <a:p>
            <a:pPr algn="ct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2019</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6</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月</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rPr>
              <a:t>10</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rPr>
              <a:t>日</a:t>
            </a:r>
          </a:p>
        </p:txBody>
      </p:sp>
    </p:spTree>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研究综述</a:t>
            </a:r>
          </a:p>
        </p:txBody>
      </p:sp>
      <p:grpSp>
        <p:nvGrpSpPr>
          <p:cNvPr id="2" name="组合 1"/>
          <p:cNvGrpSpPr/>
          <p:nvPr/>
        </p:nvGrpSpPr>
        <p:grpSpPr>
          <a:xfrm>
            <a:off x="4183138" y="1714156"/>
            <a:ext cx="3867768" cy="3345465"/>
            <a:chOff x="4260661" y="2446617"/>
            <a:chExt cx="3705225" cy="3204872"/>
          </a:xfrm>
        </p:grpSpPr>
        <p:sp>
          <p:nvSpPr>
            <p:cNvPr id="13" name="Freeform 60"/>
            <p:cNvSpPr/>
            <p:nvPr/>
          </p:nvSpPr>
          <p:spPr bwMode="auto">
            <a:xfrm>
              <a:off x="5256023" y="2446617"/>
              <a:ext cx="1712913" cy="1482725"/>
            </a:xfrm>
            <a:custGeom>
              <a:avLst/>
              <a:gdLst>
                <a:gd name="T0" fmla="*/ 768176 w 127"/>
                <a:gd name="T1" fmla="*/ 67396 h 110"/>
                <a:gd name="T2" fmla="*/ 929898 w 127"/>
                <a:gd name="T3" fmla="*/ 67396 h 110"/>
                <a:gd name="T4" fmla="*/ 1212910 w 127"/>
                <a:gd name="T5" fmla="*/ 579608 h 110"/>
                <a:gd name="T6" fmla="*/ 1374632 w 127"/>
                <a:gd name="T7" fmla="*/ 835714 h 110"/>
                <a:gd name="T8" fmla="*/ 1671121 w 127"/>
                <a:gd name="T9" fmla="*/ 1347925 h 110"/>
                <a:gd name="T10" fmla="*/ 1590260 w 127"/>
                <a:gd name="T11" fmla="*/ 1482718 h 110"/>
                <a:gd name="T12" fmla="*/ 1010758 w 127"/>
                <a:gd name="T13" fmla="*/ 1482718 h 110"/>
                <a:gd name="T14" fmla="*/ 700793 w 127"/>
                <a:gd name="T15" fmla="*/ 1482718 h 110"/>
                <a:gd name="T16" fmla="*/ 107814 w 127"/>
                <a:gd name="T17" fmla="*/ 1482718 h 110"/>
                <a:gd name="T18" fmla="*/ 40430 w 127"/>
                <a:gd name="T19" fmla="*/ 1347925 h 110"/>
                <a:gd name="T20" fmla="*/ 323443 w 127"/>
                <a:gd name="T21" fmla="*/ 835714 h 110"/>
                <a:gd name="T22" fmla="*/ 485164 w 127"/>
                <a:gd name="T23" fmla="*/ 579608 h 110"/>
                <a:gd name="T24" fmla="*/ 768176 w 127"/>
                <a:gd name="T25" fmla="*/ 67396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10">
                  <a:moveTo>
                    <a:pt x="57" y="5"/>
                  </a:moveTo>
                  <a:cubicBezTo>
                    <a:pt x="61" y="0"/>
                    <a:pt x="66" y="0"/>
                    <a:pt x="69" y="5"/>
                  </a:cubicBezTo>
                  <a:cubicBezTo>
                    <a:pt x="90" y="43"/>
                    <a:pt x="90" y="43"/>
                    <a:pt x="90" y="43"/>
                  </a:cubicBezTo>
                  <a:cubicBezTo>
                    <a:pt x="94" y="48"/>
                    <a:pt x="99" y="57"/>
                    <a:pt x="102" y="62"/>
                  </a:cubicBezTo>
                  <a:cubicBezTo>
                    <a:pt x="124" y="100"/>
                    <a:pt x="124" y="100"/>
                    <a:pt x="124" y="100"/>
                  </a:cubicBezTo>
                  <a:cubicBezTo>
                    <a:pt x="127" y="105"/>
                    <a:pt x="124" y="110"/>
                    <a:pt x="118" y="110"/>
                  </a:cubicBezTo>
                  <a:cubicBezTo>
                    <a:pt x="75" y="110"/>
                    <a:pt x="75" y="110"/>
                    <a:pt x="75" y="110"/>
                  </a:cubicBezTo>
                  <a:cubicBezTo>
                    <a:pt x="68" y="110"/>
                    <a:pt x="58" y="110"/>
                    <a:pt x="52" y="110"/>
                  </a:cubicBezTo>
                  <a:cubicBezTo>
                    <a:pt x="8" y="110"/>
                    <a:pt x="8" y="110"/>
                    <a:pt x="8" y="110"/>
                  </a:cubicBezTo>
                  <a:cubicBezTo>
                    <a:pt x="2" y="110"/>
                    <a:pt x="0" y="105"/>
                    <a:pt x="3" y="100"/>
                  </a:cubicBezTo>
                  <a:cubicBezTo>
                    <a:pt x="24" y="62"/>
                    <a:pt x="24" y="62"/>
                    <a:pt x="24" y="62"/>
                  </a:cubicBezTo>
                  <a:cubicBezTo>
                    <a:pt x="28" y="57"/>
                    <a:pt x="33" y="48"/>
                    <a:pt x="36" y="43"/>
                  </a:cubicBezTo>
                  <a:lnTo>
                    <a:pt x="57" y="5"/>
                  </a:lnTo>
                  <a:close/>
                </a:path>
              </a:pathLst>
            </a:custGeom>
            <a:solidFill>
              <a:schemeClr val="bg1"/>
            </a:solidFill>
            <a:ln>
              <a:noFill/>
            </a:ln>
            <a:effectLst>
              <a:innerShdw blurRad="88900">
                <a:prstClr val="black"/>
              </a:innerShdw>
            </a:effectLst>
          </p:spPr>
          <p:txBody>
            <a:bodyPr/>
            <a:lstStyle/>
            <a:p>
              <a:endParaRPr lang="zh-CN" altLang="en-US"/>
            </a:p>
          </p:txBody>
        </p:sp>
        <p:sp>
          <p:nvSpPr>
            <p:cNvPr id="14" name="Freeform 62"/>
            <p:cNvSpPr/>
            <p:nvPr/>
          </p:nvSpPr>
          <p:spPr bwMode="auto">
            <a:xfrm>
              <a:off x="5256023" y="4007130"/>
              <a:ext cx="1712913" cy="1482725"/>
            </a:xfrm>
            <a:custGeom>
              <a:avLst/>
              <a:gdLst>
                <a:gd name="T0" fmla="*/ 768176 w 127"/>
                <a:gd name="T1" fmla="*/ 1415322 h 110"/>
                <a:gd name="T2" fmla="*/ 929898 w 127"/>
                <a:gd name="T3" fmla="*/ 1415322 h 110"/>
                <a:gd name="T4" fmla="*/ 1212910 w 127"/>
                <a:gd name="T5" fmla="*/ 903110 h 110"/>
                <a:gd name="T6" fmla="*/ 1374632 w 127"/>
                <a:gd name="T7" fmla="*/ 633525 h 110"/>
                <a:gd name="T8" fmla="*/ 1671121 w 127"/>
                <a:gd name="T9" fmla="*/ 134793 h 110"/>
                <a:gd name="T10" fmla="*/ 1590260 w 127"/>
                <a:gd name="T11" fmla="*/ 0 h 110"/>
                <a:gd name="T12" fmla="*/ 1010758 w 127"/>
                <a:gd name="T13" fmla="*/ 0 h 110"/>
                <a:gd name="T14" fmla="*/ 700793 w 127"/>
                <a:gd name="T15" fmla="*/ 0 h 110"/>
                <a:gd name="T16" fmla="*/ 107814 w 127"/>
                <a:gd name="T17" fmla="*/ 0 h 110"/>
                <a:gd name="T18" fmla="*/ 40430 w 127"/>
                <a:gd name="T19" fmla="*/ 134793 h 110"/>
                <a:gd name="T20" fmla="*/ 323443 w 127"/>
                <a:gd name="T21" fmla="*/ 633525 h 110"/>
                <a:gd name="T22" fmla="*/ 485164 w 127"/>
                <a:gd name="T23" fmla="*/ 903110 h 110"/>
                <a:gd name="T24" fmla="*/ 768176 w 127"/>
                <a:gd name="T25" fmla="*/ 1415322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10">
                  <a:moveTo>
                    <a:pt x="57" y="105"/>
                  </a:moveTo>
                  <a:cubicBezTo>
                    <a:pt x="61" y="110"/>
                    <a:pt x="66" y="110"/>
                    <a:pt x="69" y="105"/>
                  </a:cubicBezTo>
                  <a:cubicBezTo>
                    <a:pt x="90" y="67"/>
                    <a:pt x="90" y="67"/>
                    <a:pt x="90" y="67"/>
                  </a:cubicBezTo>
                  <a:cubicBezTo>
                    <a:pt x="94" y="62"/>
                    <a:pt x="99" y="53"/>
                    <a:pt x="102" y="47"/>
                  </a:cubicBezTo>
                  <a:cubicBezTo>
                    <a:pt x="124" y="10"/>
                    <a:pt x="124" y="10"/>
                    <a:pt x="124" y="10"/>
                  </a:cubicBezTo>
                  <a:cubicBezTo>
                    <a:pt x="127" y="4"/>
                    <a:pt x="124" y="0"/>
                    <a:pt x="118" y="0"/>
                  </a:cubicBezTo>
                  <a:cubicBezTo>
                    <a:pt x="75" y="0"/>
                    <a:pt x="75" y="0"/>
                    <a:pt x="75" y="0"/>
                  </a:cubicBezTo>
                  <a:cubicBezTo>
                    <a:pt x="68" y="0"/>
                    <a:pt x="58" y="0"/>
                    <a:pt x="52" y="0"/>
                  </a:cubicBezTo>
                  <a:cubicBezTo>
                    <a:pt x="8" y="0"/>
                    <a:pt x="8" y="0"/>
                    <a:pt x="8" y="0"/>
                  </a:cubicBezTo>
                  <a:cubicBezTo>
                    <a:pt x="2" y="0"/>
                    <a:pt x="0" y="4"/>
                    <a:pt x="3" y="10"/>
                  </a:cubicBezTo>
                  <a:cubicBezTo>
                    <a:pt x="24" y="47"/>
                    <a:pt x="24" y="47"/>
                    <a:pt x="24" y="47"/>
                  </a:cubicBezTo>
                  <a:cubicBezTo>
                    <a:pt x="28" y="53"/>
                    <a:pt x="33" y="62"/>
                    <a:pt x="36" y="67"/>
                  </a:cubicBezTo>
                  <a:lnTo>
                    <a:pt x="57" y="105"/>
                  </a:lnTo>
                  <a:close/>
                </a:path>
              </a:pathLst>
            </a:custGeom>
            <a:solidFill>
              <a:srgbClr val="005D9D"/>
            </a:solidFill>
            <a:ln>
              <a:noFill/>
            </a:ln>
          </p:spPr>
          <p:txBody>
            <a:bodyPr/>
            <a:lstStyle/>
            <a:p>
              <a:endParaRPr lang="zh-CN" altLang="en-US"/>
            </a:p>
          </p:txBody>
        </p:sp>
        <p:sp>
          <p:nvSpPr>
            <p:cNvPr id="15" name="Freeform 64"/>
            <p:cNvSpPr/>
            <p:nvPr/>
          </p:nvSpPr>
          <p:spPr bwMode="auto">
            <a:xfrm>
              <a:off x="6252973" y="4086505"/>
              <a:ext cx="1712913" cy="1482725"/>
            </a:xfrm>
            <a:custGeom>
              <a:avLst/>
              <a:gdLst>
                <a:gd name="T0" fmla="*/ 768176 w 127"/>
                <a:gd name="T1" fmla="*/ 67396 h 110"/>
                <a:gd name="T2" fmla="*/ 929898 w 127"/>
                <a:gd name="T3" fmla="*/ 67396 h 110"/>
                <a:gd name="T4" fmla="*/ 1212910 w 127"/>
                <a:gd name="T5" fmla="*/ 579608 h 110"/>
                <a:gd name="T6" fmla="*/ 1374632 w 127"/>
                <a:gd name="T7" fmla="*/ 849193 h 110"/>
                <a:gd name="T8" fmla="*/ 1657644 w 127"/>
                <a:gd name="T9" fmla="*/ 1347925 h 110"/>
                <a:gd name="T10" fmla="*/ 1590260 w 127"/>
                <a:gd name="T11" fmla="*/ 1482718 h 110"/>
                <a:gd name="T12" fmla="*/ 997282 w 127"/>
                <a:gd name="T13" fmla="*/ 1482718 h 110"/>
                <a:gd name="T14" fmla="*/ 700793 w 127"/>
                <a:gd name="T15" fmla="*/ 1482718 h 110"/>
                <a:gd name="T16" fmla="*/ 107814 w 127"/>
                <a:gd name="T17" fmla="*/ 1482718 h 110"/>
                <a:gd name="T18" fmla="*/ 40430 w 127"/>
                <a:gd name="T19" fmla="*/ 1347925 h 110"/>
                <a:gd name="T20" fmla="*/ 323443 w 127"/>
                <a:gd name="T21" fmla="*/ 849193 h 110"/>
                <a:gd name="T22" fmla="*/ 485164 w 127"/>
                <a:gd name="T23" fmla="*/ 579608 h 110"/>
                <a:gd name="T24" fmla="*/ 768176 w 127"/>
                <a:gd name="T25" fmla="*/ 67396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10">
                  <a:moveTo>
                    <a:pt x="57" y="5"/>
                  </a:moveTo>
                  <a:cubicBezTo>
                    <a:pt x="61" y="0"/>
                    <a:pt x="66" y="0"/>
                    <a:pt x="69" y="5"/>
                  </a:cubicBezTo>
                  <a:cubicBezTo>
                    <a:pt x="90" y="43"/>
                    <a:pt x="90" y="43"/>
                    <a:pt x="90" y="43"/>
                  </a:cubicBezTo>
                  <a:cubicBezTo>
                    <a:pt x="94" y="48"/>
                    <a:pt x="99" y="57"/>
                    <a:pt x="102" y="63"/>
                  </a:cubicBezTo>
                  <a:cubicBezTo>
                    <a:pt x="123" y="100"/>
                    <a:pt x="123" y="100"/>
                    <a:pt x="123" y="100"/>
                  </a:cubicBezTo>
                  <a:cubicBezTo>
                    <a:pt x="127" y="105"/>
                    <a:pt x="124" y="110"/>
                    <a:pt x="118" y="110"/>
                  </a:cubicBezTo>
                  <a:cubicBezTo>
                    <a:pt x="74" y="110"/>
                    <a:pt x="74" y="110"/>
                    <a:pt x="74" y="110"/>
                  </a:cubicBezTo>
                  <a:cubicBezTo>
                    <a:pt x="68" y="110"/>
                    <a:pt x="58" y="110"/>
                    <a:pt x="52" y="110"/>
                  </a:cubicBezTo>
                  <a:cubicBezTo>
                    <a:pt x="8" y="110"/>
                    <a:pt x="8" y="110"/>
                    <a:pt x="8" y="110"/>
                  </a:cubicBezTo>
                  <a:cubicBezTo>
                    <a:pt x="2" y="110"/>
                    <a:pt x="0" y="105"/>
                    <a:pt x="3" y="100"/>
                  </a:cubicBezTo>
                  <a:cubicBezTo>
                    <a:pt x="24" y="63"/>
                    <a:pt x="24" y="63"/>
                    <a:pt x="24" y="63"/>
                  </a:cubicBezTo>
                  <a:cubicBezTo>
                    <a:pt x="28" y="57"/>
                    <a:pt x="33" y="48"/>
                    <a:pt x="36" y="43"/>
                  </a:cubicBezTo>
                  <a:lnTo>
                    <a:pt x="57" y="5"/>
                  </a:lnTo>
                  <a:close/>
                </a:path>
              </a:pathLst>
            </a:custGeom>
            <a:solidFill>
              <a:schemeClr val="bg1"/>
            </a:solidFill>
            <a:ln>
              <a:noFill/>
            </a:ln>
            <a:effectLst>
              <a:innerShdw blurRad="88900">
                <a:prstClr val="black"/>
              </a:innerShdw>
            </a:effectLst>
          </p:spPr>
          <p:txBody>
            <a:bodyPr/>
            <a:lstStyle/>
            <a:p>
              <a:endParaRPr lang="zh-CN" altLang="en-US"/>
            </a:p>
          </p:txBody>
        </p:sp>
        <p:sp>
          <p:nvSpPr>
            <p:cNvPr id="16" name="Freeform 66"/>
            <p:cNvSpPr/>
            <p:nvPr/>
          </p:nvSpPr>
          <p:spPr bwMode="auto">
            <a:xfrm>
              <a:off x="4260661" y="4070630"/>
              <a:ext cx="1711325" cy="1482725"/>
            </a:xfrm>
            <a:custGeom>
              <a:avLst/>
              <a:gdLst>
                <a:gd name="T0" fmla="*/ 781653 w 127"/>
                <a:gd name="T1" fmla="*/ 67396 h 110"/>
                <a:gd name="T2" fmla="*/ 929898 w 127"/>
                <a:gd name="T3" fmla="*/ 67396 h 110"/>
                <a:gd name="T4" fmla="*/ 1226387 w 127"/>
                <a:gd name="T5" fmla="*/ 579608 h 110"/>
                <a:gd name="T6" fmla="*/ 1374632 w 127"/>
                <a:gd name="T7" fmla="*/ 849193 h 110"/>
                <a:gd name="T8" fmla="*/ 1671121 w 127"/>
                <a:gd name="T9" fmla="*/ 1347925 h 110"/>
                <a:gd name="T10" fmla="*/ 1590260 w 127"/>
                <a:gd name="T11" fmla="*/ 1482718 h 110"/>
                <a:gd name="T12" fmla="*/ 1010758 w 127"/>
                <a:gd name="T13" fmla="*/ 1482718 h 110"/>
                <a:gd name="T14" fmla="*/ 700793 w 127"/>
                <a:gd name="T15" fmla="*/ 1482718 h 110"/>
                <a:gd name="T16" fmla="*/ 121291 w 127"/>
                <a:gd name="T17" fmla="*/ 1482718 h 110"/>
                <a:gd name="T18" fmla="*/ 40430 w 127"/>
                <a:gd name="T19" fmla="*/ 1347925 h 110"/>
                <a:gd name="T20" fmla="*/ 336919 w 127"/>
                <a:gd name="T21" fmla="*/ 849193 h 110"/>
                <a:gd name="T22" fmla="*/ 485164 w 127"/>
                <a:gd name="T23" fmla="*/ 579608 h 110"/>
                <a:gd name="T24" fmla="*/ 781653 w 127"/>
                <a:gd name="T25" fmla="*/ 67396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10">
                  <a:moveTo>
                    <a:pt x="58" y="5"/>
                  </a:moveTo>
                  <a:cubicBezTo>
                    <a:pt x="61" y="0"/>
                    <a:pt x="66" y="0"/>
                    <a:pt x="69" y="5"/>
                  </a:cubicBezTo>
                  <a:cubicBezTo>
                    <a:pt x="91" y="43"/>
                    <a:pt x="91" y="43"/>
                    <a:pt x="91" y="43"/>
                  </a:cubicBezTo>
                  <a:cubicBezTo>
                    <a:pt x="94" y="48"/>
                    <a:pt x="99" y="57"/>
                    <a:pt x="102" y="63"/>
                  </a:cubicBezTo>
                  <a:cubicBezTo>
                    <a:pt x="124" y="100"/>
                    <a:pt x="124" y="100"/>
                    <a:pt x="124" y="100"/>
                  </a:cubicBezTo>
                  <a:cubicBezTo>
                    <a:pt x="127" y="105"/>
                    <a:pt x="124" y="110"/>
                    <a:pt x="118" y="110"/>
                  </a:cubicBezTo>
                  <a:cubicBezTo>
                    <a:pt x="75" y="110"/>
                    <a:pt x="75" y="110"/>
                    <a:pt x="75" y="110"/>
                  </a:cubicBezTo>
                  <a:cubicBezTo>
                    <a:pt x="68" y="110"/>
                    <a:pt x="58" y="110"/>
                    <a:pt x="52" y="110"/>
                  </a:cubicBezTo>
                  <a:cubicBezTo>
                    <a:pt x="9" y="110"/>
                    <a:pt x="9" y="110"/>
                    <a:pt x="9" y="110"/>
                  </a:cubicBezTo>
                  <a:cubicBezTo>
                    <a:pt x="2" y="110"/>
                    <a:pt x="0" y="105"/>
                    <a:pt x="3" y="100"/>
                  </a:cubicBezTo>
                  <a:cubicBezTo>
                    <a:pt x="25" y="63"/>
                    <a:pt x="25" y="63"/>
                    <a:pt x="25" y="63"/>
                  </a:cubicBezTo>
                  <a:cubicBezTo>
                    <a:pt x="28" y="57"/>
                    <a:pt x="33" y="48"/>
                    <a:pt x="36" y="43"/>
                  </a:cubicBezTo>
                  <a:lnTo>
                    <a:pt x="58" y="5"/>
                  </a:lnTo>
                  <a:close/>
                </a:path>
              </a:pathLst>
            </a:custGeom>
            <a:solidFill>
              <a:schemeClr val="bg1"/>
            </a:solidFill>
            <a:ln>
              <a:noFill/>
            </a:ln>
            <a:effectLst>
              <a:innerShdw blurRad="88900">
                <a:prstClr val="black"/>
              </a:innerShdw>
            </a:effectLst>
          </p:spPr>
          <p:txBody>
            <a:bodyPr/>
            <a:lstStyle/>
            <a:p>
              <a:endParaRPr lang="zh-CN" altLang="en-US"/>
            </a:p>
          </p:txBody>
        </p:sp>
        <p:sp>
          <p:nvSpPr>
            <p:cNvPr id="17" name="TextBox 15"/>
            <p:cNvSpPr txBox="1"/>
            <p:nvPr/>
          </p:nvSpPr>
          <p:spPr>
            <a:xfrm>
              <a:off x="5420994" y="3524319"/>
              <a:ext cx="1346471" cy="406883"/>
            </a:xfrm>
            <a:prstGeom prst="rect">
              <a:avLst/>
            </a:prstGeom>
            <a:noFill/>
          </p:spPr>
          <p:txBody>
            <a:bodyPr wrap="square">
              <a:spAutoFit/>
            </a:bodyPr>
            <a:lstStyle/>
            <a:p>
              <a:pPr algn="ctr">
                <a:lnSpc>
                  <a:spcPct val="120000"/>
                </a:lnSpc>
              </a:pPr>
              <a:r>
                <a:rPr lang="zh-CN" altLang="en-US" dirty="0">
                  <a:solidFill>
                    <a:srgbClr val="005D9D"/>
                  </a:solidFill>
                  <a:effectLst>
                    <a:outerShdw blurRad="63500" sx="101000" sy="101000" algn="ctr" rotWithShape="0">
                      <a:prstClr val="black">
                        <a:alpha val="40000"/>
                      </a:prstClr>
                    </a:outerShdw>
                  </a:effectLst>
                  <a:latin typeface="+mn-ea"/>
                </a:rPr>
                <a:t>创生性研究</a:t>
              </a:r>
            </a:p>
          </p:txBody>
        </p:sp>
        <p:sp>
          <p:nvSpPr>
            <p:cNvPr id="18" name="TextBox 16"/>
            <p:cNvSpPr txBox="1"/>
            <p:nvPr/>
          </p:nvSpPr>
          <p:spPr>
            <a:xfrm rot="17989429">
              <a:off x="6133113" y="4724000"/>
              <a:ext cx="1436546" cy="406883"/>
            </a:xfrm>
            <a:prstGeom prst="rect">
              <a:avLst/>
            </a:prstGeom>
            <a:noFill/>
          </p:spPr>
          <p:txBody>
            <a:bodyPr wrap="square">
              <a:spAutoFit/>
            </a:bodyPr>
            <a:lstStyle/>
            <a:p>
              <a:pPr algn="ctr">
                <a:lnSpc>
                  <a:spcPct val="120000"/>
                </a:lnSpc>
              </a:pPr>
              <a:r>
                <a:rPr lang="zh-CN" altLang="en-US" dirty="0">
                  <a:solidFill>
                    <a:srgbClr val="005D9D"/>
                  </a:solidFill>
                  <a:effectLst>
                    <a:outerShdw blurRad="63500" sx="101000" sy="101000" algn="ctr" rotWithShape="0">
                      <a:prstClr val="black">
                        <a:alpha val="40000"/>
                      </a:prstClr>
                    </a:outerShdw>
                  </a:effectLst>
                  <a:latin typeface="+mn-ea"/>
                </a:rPr>
                <a:t>描述性研究</a:t>
              </a:r>
            </a:p>
          </p:txBody>
        </p:sp>
        <p:sp>
          <p:nvSpPr>
            <p:cNvPr id="19" name="TextBox 17"/>
            <p:cNvSpPr txBox="1"/>
            <p:nvPr/>
          </p:nvSpPr>
          <p:spPr>
            <a:xfrm rot="3602277">
              <a:off x="4676016" y="4803185"/>
              <a:ext cx="1342796" cy="353811"/>
            </a:xfrm>
            <a:prstGeom prst="rect">
              <a:avLst/>
            </a:prstGeom>
            <a:noFill/>
          </p:spPr>
          <p:txBody>
            <a:bodyPr wrap="square">
              <a:spAutoFit/>
            </a:bodyPr>
            <a:lstStyle/>
            <a:p>
              <a:pPr fontAlgn="auto">
                <a:spcBef>
                  <a:spcPts val="0"/>
                </a:spcBef>
                <a:spcAft>
                  <a:spcPts val="0"/>
                </a:spcAft>
                <a:defRPr/>
              </a:pPr>
              <a:r>
                <a:rPr lang="zh-CN" altLang="en-US" dirty="0">
                  <a:solidFill>
                    <a:srgbClr val="005D9D"/>
                  </a:solidFill>
                  <a:effectLst>
                    <a:outerShdw blurRad="63500" sx="101000" sy="101000" algn="ctr" rotWithShape="0">
                      <a:prstClr val="black">
                        <a:alpha val="40000"/>
                      </a:prstClr>
                    </a:outerShdw>
                  </a:effectLst>
                  <a:latin typeface="+mj-lt"/>
                  <a:cs typeface="+mn-cs"/>
                </a:rPr>
                <a:t>关联性研究</a:t>
              </a:r>
              <a:endParaRPr lang="en-US" dirty="0">
                <a:solidFill>
                  <a:srgbClr val="005D9D"/>
                </a:solidFill>
                <a:effectLst>
                  <a:outerShdw blurRad="63500" sx="101000" sy="101000" algn="ctr" rotWithShape="0">
                    <a:prstClr val="black">
                      <a:alpha val="40000"/>
                    </a:prstClr>
                  </a:outerShdw>
                </a:effectLst>
                <a:latin typeface="+mj-lt"/>
                <a:cs typeface="+mn-cs"/>
              </a:endParaRPr>
            </a:p>
          </p:txBody>
        </p:sp>
        <p:grpSp>
          <p:nvGrpSpPr>
            <p:cNvPr id="23" name="Group 21"/>
            <p:cNvGrpSpPr/>
            <p:nvPr/>
          </p:nvGrpSpPr>
          <p:grpSpPr>
            <a:xfrm>
              <a:off x="5931392" y="3149848"/>
              <a:ext cx="362263" cy="329220"/>
              <a:chOff x="5191125" y="2239963"/>
              <a:chExt cx="487363" cy="442912"/>
            </a:xfrm>
            <a:solidFill>
              <a:srgbClr val="005D9D"/>
            </a:solidFill>
          </p:grpSpPr>
          <p:sp>
            <p:nvSpPr>
              <p:cNvPr id="24" name="Freeform 22"/>
              <p:cNvSpPr>
                <a:spLocks noEditPoints="1"/>
              </p:cNvSpPr>
              <p:nvPr/>
            </p:nvSpPr>
            <p:spPr bwMode="auto">
              <a:xfrm>
                <a:off x="5191125" y="2622550"/>
                <a:ext cx="487363" cy="60325"/>
              </a:xfrm>
              <a:custGeom>
                <a:avLst/>
                <a:gdLst>
                  <a:gd name="T0" fmla="*/ 130 w 130"/>
                  <a:gd name="T1" fmla="*/ 8 h 16"/>
                  <a:gd name="T2" fmla="*/ 122 w 130"/>
                  <a:gd name="T3" fmla="*/ 16 h 16"/>
                  <a:gd name="T4" fmla="*/ 9 w 130"/>
                  <a:gd name="T5" fmla="*/ 16 h 16"/>
                  <a:gd name="T6" fmla="*/ 0 w 130"/>
                  <a:gd name="T7" fmla="*/ 8 h 16"/>
                  <a:gd name="T8" fmla="*/ 0 w 130"/>
                  <a:gd name="T9" fmla="*/ 8 h 16"/>
                  <a:gd name="T10" fmla="*/ 9 w 130"/>
                  <a:gd name="T11" fmla="*/ 0 h 16"/>
                  <a:gd name="T12" fmla="*/ 122 w 130"/>
                  <a:gd name="T13" fmla="*/ 0 h 16"/>
                  <a:gd name="T14" fmla="*/ 130 w 130"/>
                  <a:gd name="T15" fmla="*/ 8 h 16"/>
                  <a:gd name="T16" fmla="*/ 81 w 130"/>
                  <a:gd name="T17" fmla="*/ 8 h 16"/>
                  <a:gd name="T18" fmla="*/ 77 w 130"/>
                  <a:gd name="T19" fmla="*/ 4 h 16"/>
                  <a:gd name="T20" fmla="*/ 53 w 130"/>
                  <a:gd name="T21" fmla="*/ 4 h 16"/>
                  <a:gd name="T22" fmla="*/ 49 w 130"/>
                  <a:gd name="T23" fmla="*/ 8 h 16"/>
                  <a:gd name="T24" fmla="*/ 49 w 130"/>
                  <a:gd name="T25" fmla="*/ 8 h 16"/>
                  <a:gd name="T26" fmla="*/ 53 w 130"/>
                  <a:gd name="T27" fmla="*/ 12 h 16"/>
                  <a:gd name="T28" fmla="*/ 77 w 130"/>
                  <a:gd name="T29" fmla="*/ 12 h 16"/>
                  <a:gd name="T30" fmla="*/ 81 w 130"/>
                  <a:gd name="T3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16">
                    <a:moveTo>
                      <a:pt x="130" y="8"/>
                    </a:moveTo>
                    <a:cubicBezTo>
                      <a:pt x="130" y="13"/>
                      <a:pt x="127" y="16"/>
                      <a:pt x="122" y="16"/>
                    </a:cubicBezTo>
                    <a:cubicBezTo>
                      <a:pt x="9" y="16"/>
                      <a:pt x="9" y="16"/>
                      <a:pt x="9" y="16"/>
                    </a:cubicBezTo>
                    <a:cubicBezTo>
                      <a:pt x="4" y="16"/>
                      <a:pt x="0" y="13"/>
                      <a:pt x="0" y="8"/>
                    </a:cubicBezTo>
                    <a:cubicBezTo>
                      <a:pt x="0" y="8"/>
                      <a:pt x="0" y="8"/>
                      <a:pt x="0" y="8"/>
                    </a:cubicBezTo>
                    <a:cubicBezTo>
                      <a:pt x="0" y="4"/>
                      <a:pt x="4" y="0"/>
                      <a:pt x="9" y="0"/>
                    </a:cubicBezTo>
                    <a:cubicBezTo>
                      <a:pt x="122" y="0"/>
                      <a:pt x="122" y="0"/>
                      <a:pt x="122" y="0"/>
                    </a:cubicBezTo>
                    <a:cubicBezTo>
                      <a:pt x="127" y="0"/>
                      <a:pt x="130" y="4"/>
                      <a:pt x="130" y="8"/>
                    </a:cubicBezTo>
                    <a:close/>
                    <a:moveTo>
                      <a:pt x="81" y="8"/>
                    </a:moveTo>
                    <a:cubicBezTo>
                      <a:pt x="81" y="6"/>
                      <a:pt x="80" y="4"/>
                      <a:pt x="77" y="4"/>
                    </a:cubicBezTo>
                    <a:cubicBezTo>
                      <a:pt x="53" y="4"/>
                      <a:pt x="53" y="4"/>
                      <a:pt x="53" y="4"/>
                    </a:cubicBezTo>
                    <a:cubicBezTo>
                      <a:pt x="51" y="4"/>
                      <a:pt x="49" y="6"/>
                      <a:pt x="49" y="8"/>
                    </a:cubicBezTo>
                    <a:cubicBezTo>
                      <a:pt x="49" y="8"/>
                      <a:pt x="49" y="8"/>
                      <a:pt x="49" y="8"/>
                    </a:cubicBezTo>
                    <a:cubicBezTo>
                      <a:pt x="49" y="11"/>
                      <a:pt x="51" y="12"/>
                      <a:pt x="53" y="12"/>
                    </a:cubicBezTo>
                    <a:cubicBezTo>
                      <a:pt x="77" y="12"/>
                      <a:pt x="77" y="12"/>
                      <a:pt x="77" y="12"/>
                    </a:cubicBezTo>
                    <a:cubicBezTo>
                      <a:pt x="80" y="12"/>
                      <a:pt x="81" y="11"/>
                      <a:pt x="8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5" name="Freeform 23"/>
              <p:cNvSpPr>
                <a:spLocks noEditPoints="1"/>
              </p:cNvSpPr>
              <p:nvPr/>
            </p:nvSpPr>
            <p:spPr bwMode="auto">
              <a:xfrm>
                <a:off x="5199063" y="2239963"/>
                <a:ext cx="473075" cy="349250"/>
              </a:xfrm>
              <a:custGeom>
                <a:avLst/>
                <a:gdLst>
                  <a:gd name="T0" fmla="*/ 99 w 126"/>
                  <a:gd name="T1" fmla="*/ 93 h 93"/>
                  <a:gd name="T2" fmla="*/ 27 w 126"/>
                  <a:gd name="T3" fmla="*/ 93 h 93"/>
                  <a:gd name="T4" fmla="*/ 0 w 126"/>
                  <a:gd name="T5" fmla="*/ 66 h 93"/>
                  <a:gd name="T6" fmla="*/ 0 w 126"/>
                  <a:gd name="T7" fmla="*/ 27 h 93"/>
                  <a:gd name="T8" fmla="*/ 27 w 126"/>
                  <a:gd name="T9" fmla="*/ 0 h 93"/>
                  <a:gd name="T10" fmla="*/ 99 w 126"/>
                  <a:gd name="T11" fmla="*/ 0 h 93"/>
                  <a:gd name="T12" fmla="*/ 126 w 126"/>
                  <a:gd name="T13" fmla="*/ 27 h 93"/>
                  <a:gd name="T14" fmla="*/ 126 w 126"/>
                  <a:gd name="T15" fmla="*/ 66 h 93"/>
                  <a:gd name="T16" fmla="*/ 99 w 126"/>
                  <a:gd name="T17" fmla="*/ 93 h 93"/>
                  <a:gd name="T18" fmla="*/ 27 w 126"/>
                  <a:gd name="T19" fmla="*/ 11 h 93"/>
                  <a:gd name="T20" fmla="*/ 10 w 126"/>
                  <a:gd name="T21" fmla="*/ 27 h 93"/>
                  <a:gd name="T22" fmla="*/ 10 w 126"/>
                  <a:gd name="T23" fmla="*/ 66 h 93"/>
                  <a:gd name="T24" fmla="*/ 27 w 126"/>
                  <a:gd name="T25" fmla="*/ 83 h 93"/>
                  <a:gd name="T26" fmla="*/ 99 w 126"/>
                  <a:gd name="T27" fmla="*/ 83 h 93"/>
                  <a:gd name="T28" fmla="*/ 116 w 126"/>
                  <a:gd name="T29" fmla="*/ 66 h 93"/>
                  <a:gd name="T30" fmla="*/ 116 w 126"/>
                  <a:gd name="T31" fmla="*/ 27 h 93"/>
                  <a:gd name="T32" fmla="*/ 99 w 126"/>
                  <a:gd name="T33" fmla="*/ 11 h 93"/>
                  <a:gd name="T34" fmla="*/ 27 w 126"/>
                  <a:gd name="T35"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93">
                    <a:moveTo>
                      <a:pt x="99" y="93"/>
                    </a:moveTo>
                    <a:cubicBezTo>
                      <a:pt x="27" y="93"/>
                      <a:pt x="27" y="93"/>
                      <a:pt x="27" y="93"/>
                    </a:cubicBezTo>
                    <a:cubicBezTo>
                      <a:pt x="12" y="93"/>
                      <a:pt x="0" y="81"/>
                      <a:pt x="0" y="66"/>
                    </a:cubicBezTo>
                    <a:cubicBezTo>
                      <a:pt x="0" y="27"/>
                      <a:pt x="0" y="27"/>
                      <a:pt x="0" y="27"/>
                    </a:cubicBezTo>
                    <a:cubicBezTo>
                      <a:pt x="0" y="12"/>
                      <a:pt x="12" y="0"/>
                      <a:pt x="27" y="0"/>
                    </a:cubicBezTo>
                    <a:cubicBezTo>
                      <a:pt x="99" y="0"/>
                      <a:pt x="99" y="0"/>
                      <a:pt x="99" y="0"/>
                    </a:cubicBezTo>
                    <a:cubicBezTo>
                      <a:pt x="114" y="0"/>
                      <a:pt x="126" y="12"/>
                      <a:pt x="126" y="27"/>
                    </a:cubicBezTo>
                    <a:cubicBezTo>
                      <a:pt x="126" y="66"/>
                      <a:pt x="126" y="66"/>
                      <a:pt x="126" y="66"/>
                    </a:cubicBezTo>
                    <a:cubicBezTo>
                      <a:pt x="126" y="81"/>
                      <a:pt x="114" y="93"/>
                      <a:pt x="99" y="93"/>
                    </a:cubicBezTo>
                    <a:close/>
                    <a:moveTo>
                      <a:pt x="27" y="11"/>
                    </a:moveTo>
                    <a:cubicBezTo>
                      <a:pt x="18" y="11"/>
                      <a:pt x="10" y="18"/>
                      <a:pt x="10" y="27"/>
                    </a:cubicBezTo>
                    <a:cubicBezTo>
                      <a:pt x="10" y="66"/>
                      <a:pt x="10" y="66"/>
                      <a:pt x="10" y="66"/>
                    </a:cubicBezTo>
                    <a:cubicBezTo>
                      <a:pt x="10" y="76"/>
                      <a:pt x="18" y="83"/>
                      <a:pt x="27" y="83"/>
                    </a:cubicBezTo>
                    <a:cubicBezTo>
                      <a:pt x="99" y="83"/>
                      <a:pt x="99" y="83"/>
                      <a:pt x="99" y="83"/>
                    </a:cubicBezTo>
                    <a:cubicBezTo>
                      <a:pt x="109" y="83"/>
                      <a:pt x="116" y="76"/>
                      <a:pt x="116" y="66"/>
                    </a:cubicBezTo>
                    <a:cubicBezTo>
                      <a:pt x="116" y="27"/>
                      <a:pt x="116" y="27"/>
                      <a:pt x="116" y="27"/>
                    </a:cubicBezTo>
                    <a:cubicBezTo>
                      <a:pt x="116" y="18"/>
                      <a:pt x="109" y="11"/>
                      <a:pt x="99" y="11"/>
                    </a:cubicBezTo>
                    <a:lnTo>
                      <a:pt x="2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6" name="Freeform 24"/>
              <p:cNvSpPr/>
              <p:nvPr/>
            </p:nvSpPr>
            <p:spPr bwMode="auto">
              <a:xfrm>
                <a:off x="5416550" y="2360613"/>
                <a:ext cx="131763" cy="127000"/>
              </a:xfrm>
              <a:custGeom>
                <a:avLst/>
                <a:gdLst>
                  <a:gd name="T0" fmla="*/ 29 w 35"/>
                  <a:gd name="T1" fmla="*/ 6 h 34"/>
                  <a:gd name="T2" fmla="*/ 2 w 35"/>
                  <a:gd name="T3" fmla="*/ 0 h 34"/>
                  <a:gd name="T4" fmla="*/ 0 w 35"/>
                  <a:gd name="T5" fmla="*/ 2 h 34"/>
                  <a:gd name="T6" fmla="*/ 6 w 35"/>
                  <a:gd name="T7" fmla="*/ 29 h 34"/>
                  <a:gd name="T8" fmla="*/ 9 w 35"/>
                  <a:gd name="T9" fmla="*/ 31 h 34"/>
                  <a:gd name="T10" fmla="*/ 15 w 35"/>
                  <a:gd name="T11" fmla="*/ 25 h 34"/>
                  <a:gd name="T12" fmla="*/ 25 w 35"/>
                  <a:gd name="T13" fmla="*/ 34 h 34"/>
                  <a:gd name="T14" fmla="*/ 35 w 35"/>
                  <a:gd name="T15" fmla="*/ 25 h 34"/>
                  <a:gd name="T16" fmla="*/ 25 w 35"/>
                  <a:gd name="T17" fmla="*/ 15 h 34"/>
                  <a:gd name="T18" fmla="*/ 31 w 35"/>
                  <a:gd name="T19" fmla="*/ 9 h 34"/>
                  <a:gd name="T20" fmla="*/ 29 w 35"/>
                  <a:gd name="T21"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4">
                    <a:moveTo>
                      <a:pt x="29" y="6"/>
                    </a:moveTo>
                    <a:cubicBezTo>
                      <a:pt x="2" y="0"/>
                      <a:pt x="2" y="0"/>
                      <a:pt x="2" y="0"/>
                    </a:cubicBezTo>
                    <a:cubicBezTo>
                      <a:pt x="1" y="0"/>
                      <a:pt x="0" y="1"/>
                      <a:pt x="0" y="2"/>
                    </a:cubicBezTo>
                    <a:cubicBezTo>
                      <a:pt x="6" y="29"/>
                      <a:pt x="6" y="29"/>
                      <a:pt x="6" y="29"/>
                    </a:cubicBezTo>
                    <a:cubicBezTo>
                      <a:pt x="6" y="31"/>
                      <a:pt x="8" y="32"/>
                      <a:pt x="9" y="31"/>
                    </a:cubicBezTo>
                    <a:cubicBezTo>
                      <a:pt x="15" y="25"/>
                      <a:pt x="15" y="25"/>
                      <a:pt x="15" y="25"/>
                    </a:cubicBezTo>
                    <a:cubicBezTo>
                      <a:pt x="25" y="34"/>
                      <a:pt x="25" y="34"/>
                      <a:pt x="25" y="34"/>
                    </a:cubicBezTo>
                    <a:cubicBezTo>
                      <a:pt x="35" y="25"/>
                      <a:pt x="35" y="25"/>
                      <a:pt x="35" y="25"/>
                    </a:cubicBezTo>
                    <a:cubicBezTo>
                      <a:pt x="25" y="15"/>
                      <a:pt x="25" y="15"/>
                      <a:pt x="25" y="15"/>
                    </a:cubicBezTo>
                    <a:cubicBezTo>
                      <a:pt x="31" y="9"/>
                      <a:pt x="31" y="9"/>
                      <a:pt x="31" y="9"/>
                    </a:cubicBezTo>
                    <a:cubicBezTo>
                      <a:pt x="32" y="8"/>
                      <a:pt x="31" y="6"/>
                      <a:pt x="2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27" name="Group 25"/>
            <p:cNvGrpSpPr/>
            <p:nvPr/>
          </p:nvGrpSpPr>
          <p:grpSpPr>
            <a:xfrm>
              <a:off x="7132411" y="4958850"/>
              <a:ext cx="303263" cy="306803"/>
              <a:chOff x="7578725" y="3176587"/>
              <a:chExt cx="407988" cy="412751"/>
            </a:xfrm>
            <a:solidFill>
              <a:srgbClr val="005D9D"/>
            </a:solidFill>
          </p:grpSpPr>
          <p:sp>
            <p:nvSpPr>
              <p:cNvPr id="28" name="Freeform 26"/>
              <p:cNvSpPr>
                <a:spLocks noEditPoints="1"/>
              </p:cNvSpPr>
              <p:nvPr/>
            </p:nvSpPr>
            <p:spPr bwMode="auto">
              <a:xfrm>
                <a:off x="7578725" y="3214688"/>
                <a:ext cx="407988" cy="374650"/>
              </a:xfrm>
              <a:custGeom>
                <a:avLst/>
                <a:gdLst>
                  <a:gd name="T0" fmla="*/ 99 w 109"/>
                  <a:gd name="T1" fmla="*/ 36 h 100"/>
                  <a:gd name="T2" fmla="*/ 40 w 109"/>
                  <a:gd name="T3" fmla="*/ 2 h 100"/>
                  <a:gd name="T4" fmla="*/ 31 w 109"/>
                  <a:gd name="T5" fmla="*/ 4 h 100"/>
                  <a:gd name="T6" fmla="*/ 33 w 109"/>
                  <a:gd name="T7" fmla="*/ 14 h 100"/>
                  <a:gd name="T8" fmla="*/ 69 w 109"/>
                  <a:gd name="T9" fmla="*/ 34 h 100"/>
                  <a:gd name="T10" fmla="*/ 18 w 109"/>
                  <a:gd name="T11" fmla="*/ 34 h 100"/>
                  <a:gd name="T12" fmla="*/ 0 w 109"/>
                  <a:gd name="T13" fmla="*/ 52 h 100"/>
                  <a:gd name="T14" fmla="*/ 0 w 109"/>
                  <a:gd name="T15" fmla="*/ 82 h 100"/>
                  <a:gd name="T16" fmla="*/ 18 w 109"/>
                  <a:gd name="T17" fmla="*/ 100 h 100"/>
                  <a:gd name="T18" fmla="*/ 91 w 109"/>
                  <a:gd name="T19" fmla="*/ 100 h 100"/>
                  <a:gd name="T20" fmla="*/ 109 w 109"/>
                  <a:gd name="T21" fmla="*/ 82 h 100"/>
                  <a:gd name="T22" fmla="*/ 109 w 109"/>
                  <a:gd name="T23" fmla="*/ 52 h 100"/>
                  <a:gd name="T24" fmla="*/ 99 w 109"/>
                  <a:gd name="T25" fmla="*/ 36 h 100"/>
                  <a:gd name="T26" fmla="*/ 34 w 109"/>
                  <a:gd name="T27" fmla="*/ 87 h 100"/>
                  <a:gd name="T28" fmla="*/ 14 w 109"/>
                  <a:gd name="T29" fmla="*/ 67 h 100"/>
                  <a:gd name="T30" fmla="*/ 34 w 109"/>
                  <a:gd name="T31" fmla="*/ 46 h 100"/>
                  <a:gd name="T32" fmla="*/ 55 w 109"/>
                  <a:gd name="T33" fmla="*/ 67 h 100"/>
                  <a:gd name="T34" fmla="*/ 34 w 109"/>
                  <a:gd name="T35" fmla="*/ 87 h 100"/>
                  <a:gd name="T36" fmla="*/ 96 w 109"/>
                  <a:gd name="T37" fmla="*/ 80 h 100"/>
                  <a:gd name="T38" fmla="*/ 89 w 109"/>
                  <a:gd name="T39" fmla="*/ 87 h 100"/>
                  <a:gd name="T40" fmla="*/ 82 w 109"/>
                  <a:gd name="T41" fmla="*/ 80 h 100"/>
                  <a:gd name="T42" fmla="*/ 82 w 109"/>
                  <a:gd name="T43" fmla="*/ 79 h 100"/>
                  <a:gd name="T44" fmla="*/ 86 w 109"/>
                  <a:gd name="T45" fmla="*/ 79 h 100"/>
                  <a:gd name="T46" fmla="*/ 89 w 109"/>
                  <a:gd name="T47" fmla="*/ 76 h 100"/>
                  <a:gd name="T48" fmla="*/ 86 w 109"/>
                  <a:gd name="T49" fmla="*/ 72 h 100"/>
                  <a:gd name="T50" fmla="*/ 82 w 109"/>
                  <a:gd name="T51" fmla="*/ 72 h 100"/>
                  <a:gd name="T52" fmla="*/ 82 w 109"/>
                  <a:gd name="T53" fmla="*/ 53 h 100"/>
                  <a:gd name="T54" fmla="*/ 89 w 109"/>
                  <a:gd name="T55" fmla="*/ 46 h 100"/>
                  <a:gd name="T56" fmla="*/ 96 w 109"/>
                  <a:gd name="T57" fmla="*/ 53 h 100"/>
                  <a:gd name="T58" fmla="*/ 96 w 109"/>
                  <a:gd name="T5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 h="100">
                    <a:moveTo>
                      <a:pt x="99" y="36"/>
                    </a:moveTo>
                    <a:cubicBezTo>
                      <a:pt x="40" y="2"/>
                      <a:pt x="40" y="2"/>
                      <a:pt x="40" y="2"/>
                    </a:cubicBezTo>
                    <a:cubicBezTo>
                      <a:pt x="37" y="0"/>
                      <a:pt x="33" y="1"/>
                      <a:pt x="31" y="4"/>
                    </a:cubicBezTo>
                    <a:cubicBezTo>
                      <a:pt x="29" y="8"/>
                      <a:pt x="30" y="12"/>
                      <a:pt x="33" y="14"/>
                    </a:cubicBezTo>
                    <a:cubicBezTo>
                      <a:pt x="69" y="34"/>
                      <a:pt x="69" y="34"/>
                      <a:pt x="69" y="34"/>
                    </a:cubicBezTo>
                    <a:cubicBezTo>
                      <a:pt x="18" y="34"/>
                      <a:pt x="18" y="34"/>
                      <a:pt x="18" y="34"/>
                    </a:cubicBezTo>
                    <a:cubicBezTo>
                      <a:pt x="8" y="34"/>
                      <a:pt x="0" y="42"/>
                      <a:pt x="0" y="52"/>
                    </a:cubicBezTo>
                    <a:cubicBezTo>
                      <a:pt x="0" y="82"/>
                      <a:pt x="0" y="82"/>
                      <a:pt x="0" y="82"/>
                    </a:cubicBezTo>
                    <a:cubicBezTo>
                      <a:pt x="0" y="92"/>
                      <a:pt x="8" y="100"/>
                      <a:pt x="18" y="100"/>
                    </a:cubicBezTo>
                    <a:cubicBezTo>
                      <a:pt x="91" y="100"/>
                      <a:pt x="91" y="100"/>
                      <a:pt x="91" y="100"/>
                    </a:cubicBezTo>
                    <a:cubicBezTo>
                      <a:pt x="101" y="100"/>
                      <a:pt x="109" y="92"/>
                      <a:pt x="109" y="82"/>
                    </a:cubicBezTo>
                    <a:cubicBezTo>
                      <a:pt x="109" y="52"/>
                      <a:pt x="109" y="52"/>
                      <a:pt x="109" y="52"/>
                    </a:cubicBezTo>
                    <a:cubicBezTo>
                      <a:pt x="109" y="45"/>
                      <a:pt x="105" y="39"/>
                      <a:pt x="99" y="36"/>
                    </a:cubicBezTo>
                    <a:close/>
                    <a:moveTo>
                      <a:pt x="34" y="87"/>
                    </a:moveTo>
                    <a:cubicBezTo>
                      <a:pt x="23" y="87"/>
                      <a:pt x="14" y="78"/>
                      <a:pt x="14" y="67"/>
                    </a:cubicBezTo>
                    <a:cubicBezTo>
                      <a:pt x="14" y="56"/>
                      <a:pt x="23" y="46"/>
                      <a:pt x="34" y="46"/>
                    </a:cubicBezTo>
                    <a:cubicBezTo>
                      <a:pt x="46" y="46"/>
                      <a:pt x="55" y="56"/>
                      <a:pt x="55" y="67"/>
                    </a:cubicBezTo>
                    <a:cubicBezTo>
                      <a:pt x="55" y="78"/>
                      <a:pt x="46" y="87"/>
                      <a:pt x="34" y="87"/>
                    </a:cubicBezTo>
                    <a:close/>
                    <a:moveTo>
                      <a:pt x="96" y="80"/>
                    </a:moveTo>
                    <a:cubicBezTo>
                      <a:pt x="96" y="84"/>
                      <a:pt x="93" y="87"/>
                      <a:pt x="89" y="87"/>
                    </a:cubicBezTo>
                    <a:cubicBezTo>
                      <a:pt x="85" y="87"/>
                      <a:pt x="82" y="84"/>
                      <a:pt x="82" y="80"/>
                    </a:cubicBezTo>
                    <a:cubicBezTo>
                      <a:pt x="82" y="79"/>
                      <a:pt x="82" y="79"/>
                      <a:pt x="82" y="79"/>
                    </a:cubicBezTo>
                    <a:cubicBezTo>
                      <a:pt x="86" y="79"/>
                      <a:pt x="86" y="79"/>
                      <a:pt x="86" y="79"/>
                    </a:cubicBezTo>
                    <a:cubicBezTo>
                      <a:pt x="87" y="79"/>
                      <a:pt x="89" y="78"/>
                      <a:pt x="89" y="76"/>
                    </a:cubicBezTo>
                    <a:cubicBezTo>
                      <a:pt x="89" y="74"/>
                      <a:pt x="87" y="72"/>
                      <a:pt x="86" y="72"/>
                    </a:cubicBezTo>
                    <a:cubicBezTo>
                      <a:pt x="82" y="72"/>
                      <a:pt x="82" y="72"/>
                      <a:pt x="82" y="72"/>
                    </a:cubicBezTo>
                    <a:cubicBezTo>
                      <a:pt x="82" y="53"/>
                      <a:pt x="82" y="53"/>
                      <a:pt x="82" y="53"/>
                    </a:cubicBezTo>
                    <a:cubicBezTo>
                      <a:pt x="82" y="50"/>
                      <a:pt x="85" y="46"/>
                      <a:pt x="89" y="46"/>
                    </a:cubicBezTo>
                    <a:cubicBezTo>
                      <a:pt x="93" y="46"/>
                      <a:pt x="96" y="50"/>
                      <a:pt x="96" y="53"/>
                    </a:cubicBezTo>
                    <a:lnTo>
                      <a:pt x="96"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9" name="Freeform 27"/>
              <p:cNvSpPr/>
              <p:nvPr/>
            </p:nvSpPr>
            <p:spPr bwMode="auto">
              <a:xfrm>
                <a:off x="7620000" y="3176587"/>
                <a:ext cx="58738" cy="57150"/>
              </a:xfrm>
              <a:custGeom>
                <a:avLst/>
                <a:gdLst>
                  <a:gd name="T0" fmla="*/ 5 w 16"/>
                  <a:gd name="T1" fmla="*/ 13 h 15"/>
                  <a:gd name="T2" fmla="*/ 14 w 16"/>
                  <a:gd name="T3" fmla="*/ 11 h 15"/>
                  <a:gd name="T4" fmla="*/ 11 w 16"/>
                  <a:gd name="T5" fmla="*/ 2 h 15"/>
                  <a:gd name="T6" fmla="*/ 2 w 16"/>
                  <a:gd name="T7" fmla="*/ 4 h 15"/>
                  <a:gd name="T8" fmla="*/ 5 w 16"/>
                  <a:gd name="T9" fmla="*/ 13 h 15"/>
                </a:gdLst>
                <a:ahLst/>
                <a:cxnLst>
                  <a:cxn ang="0">
                    <a:pos x="T0" y="T1"/>
                  </a:cxn>
                  <a:cxn ang="0">
                    <a:pos x="T2" y="T3"/>
                  </a:cxn>
                  <a:cxn ang="0">
                    <a:pos x="T4" y="T5"/>
                  </a:cxn>
                  <a:cxn ang="0">
                    <a:pos x="T6" y="T7"/>
                  </a:cxn>
                  <a:cxn ang="0">
                    <a:pos x="T8" y="T9"/>
                  </a:cxn>
                </a:cxnLst>
                <a:rect l="0" t="0" r="r" b="b"/>
                <a:pathLst>
                  <a:path w="16" h="15">
                    <a:moveTo>
                      <a:pt x="5" y="13"/>
                    </a:moveTo>
                    <a:cubicBezTo>
                      <a:pt x="8" y="15"/>
                      <a:pt x="12" y="14"/>
                      <a:pt x="14" y="11"/>
                    </a:cubicBezTo>
                    <a:cubicBezTo>
                      <a:pt x="16" y="8"/>
                      <a:pt x="15" y="3"/>
                      <a:pt x="11" y="2"/>
                    </a:cubicBezTo>
                    <a:cubicBezTo>
                      <a:pt x="8" y="0"/>
                      <a:pt x="4" y="1"/>
                      <a:pt x="2" y="4"/>
                    </a:cubicBezTo>
                    <a:cubicBezTo>
                      <a:pt x="0" y="7"/>
                      <a:pt x="1" y="12"/>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30" name="Group 28"/>
            <p:cNvGrpSpPr/>
            <p:nvPr/>
          </p:nvGrpSpPr>
          <p:grpSpPr>
            <a:xfrm>
              <a:off x="4789458" y="4969913"/>
              <a:ext cx="339376" cy="357188"/>
              <a:chOff x="6523038" y="4214813"/>
              <a:chExt cx="517525" cy="520700"/>
            </a:xfrm>
            <a:solidFill>
              <a:srgbClr val="005D9D"/>
            </a:solidFill>
          </p:grpSpPr>
          <p:sp>
            <p:nvSpPr>
              <p:cNvPr id="31" name="Freeform 29"/>
              <p:cNvSpPr>
                <a:spLocks noEditPoints="1"/>
              </p:cNvSpPr>
              <p:nvPr/>
            </p:nvSpPr>
            <p:spPr bwMode="auto">
              <a:xfrm>
                <a:off x="6672263" y="4368801"/>
                <a:ext cx="323850" cy="322263"/>
              </a:xfrm>
              <a:custGeom>
                <a:avLst/>
                <a:gdLst>
                  <a:gd name="T0" fmla="*/ 83 w 86"/>
                  <a:gd name="T1" fmla="*/ 69 h 86"/>
                  <a:gd name="T2" fmla="*/ 55 w 86"/>
                  <a:gd name="T3" fmla="*/ 41 h 86"/>
                  <a:gd name="T4" fmla="*/ 58 w 86"/>
                  <a:gd name="T5" fmla="*/ 29 h 86"/>
                  <a:gd name="T6" fmla="*/ 29 w 86"/>
                  <a:gd name="T7" fmla="*/ 0 h 86"/>
                  <a:gd name="T8" fmla="*/ 21 w 86"/>
                  <a:gd name="T9" fmla="*/ 1 h 86"/>
                  <a:gd name="T10" fmla="*/ 34 w 86"/>
                  <a:gd name="T11" fmla="*/ 13 h 86"/>
                  <a:gd name="T12" fmla="*/ 33 w 86"/>
                  <a:gd name="T13" fmla="*/ 32 h 86"/>
                  <a:gd name="T14" fmla="*/ 13 w 86"/>
                  <a:gd name="T15" fmla="*/ 33 h 86"/>
                  <a:gd name="T16" fmla="*/ 1 w 86"/>
                  <a:gd name="T17" fmla="*/ 21 h 86"/>
                  <a:gd name="T18" fmla="*/ 0 w 86"/>
                  <a:gd name="T19" fmla="*/ 29 h 86"/>
                  <a:gd name="T20" fmla="*/ 29 w 86"/>
                  <a:gd name="T21" fmla="*/ 58 h 86"/>
                  <a:gd name="T22" fmla="*/ 41 w 86"/>
                  <a:gd name="T23" fmla="*/ 55 h 86"/>
                  <a:gd name="T24" fmla="*/ 69 w 86"/>
                  <a:gd name="T25" fmla="*/ 82 h 86"/>
                  <a:gd name="T26" fmla="*/ 82 w 86"/>
                  <a:gd name="T27" fmla="*/ 82 h 86"/>
                  <a:gd name="T28" fmla="*/ 83 w 86"/>
                  <a:gd name="T29" fmla="*/ 69 h 86"/>
                  <a:gd name="T30" fmla="*/ 75 w 86"/>
                  <a:gd name="T31" fmla="*/ 80 h 86"/>
                  <a:gd name="T32" fmla="*/ 70 w 86"/>
                  <a:gd name="T33" fmla="*/ 75 h 86"/>
                  <a:gd name="T34" fmla="*/ 75 w 86"/>
                  <a:gd name="T35" fmla="*/ 70 h 86"/>
                  <a:gd name="T36" fmla="*/ 80 w 86"/>
                  <a:gd name="T37" fmla="*/ 75 h 86"/>
                  <a:gd name="T38" fmla="*/ 75 w 86"/>
                  <a:gd name="T39"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86">
                    <a:moveTo>
                      <a:pt x="83" y="69"/>
                    </a:moveTo>
                    <a:cubicBezTo>
                      <a:pt x="55" y="41"/>
                      <a:pt x="55" y="41"/>
                      <a:pt x="55" y="41"/>
                    </a:cubicBezTo>
                    <a:cubicBezTo>
                      <a:pt x="57" y="37"/>
                      <a:pt x="58" y="33"/>
                      <a:pt x="58" y="29"/>
                    </a:cubicBezTo>
                    <a:cubicBezTo>
                      <a:pt x="58" y="13"/>
                      <a:pt x="45" y="0"/>
                      <a:pt x="29" y="0"/>
                    </a:cubicBezTo>
                    <a:cubicBezTo>
                      <a:pt x="26" y="0"/>
                      <a:pt x="24" y="0"/>
                      <a:pt x="21" y="1"/>
                    </a:cubicBezTo>
                    <a:cubicBezTo>
                      <a:pt x="34" y="13"/>
                      <a:pt x="34" y="13"/>
                      <a:pt x="34" y="13"/>
                    </a:cubicBezTo>
                    <a:cubicBezTo>
                      <a:pt x="39" y="18"/>
                      <a:pt x="38" y="27"/>
                      <a:pt x="33" y="32"/>
                    </a:cubicBezTo>
                    <a:cubicBezTo>
                      <a:pt x="27" y="38"/>
                      <a:pt x="19" y="38"/>
                      <a:pt x="13" y="33"/>
                    </a:cubicBezTo>
                    <a:cubicBezTo>
                      <a:pt x="1" y="21"/>
                      <a:pt x="1" y="21"/>
                      <a:pt x="1" y="21"/>
                    </a:cubicBezTo>
                    <a:cubicBezTo>
                      <a:pt x="0" y="23"/>
                      <a:pt x="0" y="26"/>
                      <a:pt x="0" y="29"/>
                    </a:cubicBezTo>
                    <a:cubicBezTo>
                      <a:pt x="0" y="45"/>
                      <a:pt x="13" y="58"/>
                      <a:pt x="29" y="58"/>
                    </a:cubicBezTo>
                    <a:cubicBezTo>
                      <a:pt x="33" y="58"/>
                      <a:pt x="38" y="57"/>
                      <a:pt x="41" y="55"/>
                    </a:cubicBezTo>
                    <a:cubicBezTo>
                      <a:pt x="69" y="82"/>
                      <a:pt x="69" y="82"/>
                      <a:pt x="69" y="82"/>
                    </a:cubicBezTo>
                    <a:cubicBezTo>
                      <a:pt x="73" y="86"/>
                      <a:pt x="79" y="86"/>
                      <a:pt x="82" y="82"/>
                    </a:cubicBezTo>
                    <a:cubicBezTo>
                      <a:pt x="86" y="78"/>
                      <a:pt x="86" y="72"/>
                      <a:pt x="83" y="69"/>
                    </a:cubicBezTo>
                    <a:close/>
                    <a:moveTo>
                      <a:pt x="75" y="80"/>
                    </a:moveTo>
                    <a:cubicBezTo>
                      <a:pt x="73" y="80"/>
                      <a:pt x="70" y="78"/>
                      <a:pt x="70" y="75"/>
                    </a:cubicBezTo>
                    <a:cubicBezTo>
                      <a:pt x="70" y="72"/>
                      <a:pt x="73" y="70"/>
                      <a:pt x="75" y="70"/>
                    </a:cubicBezTo>
                    <a:cubicBezTo>
                      <a:pt x="78" y="70"/>
                      <a:pt x="80" y="72"/>
                      <a:pt x="80" y="75"/>
                    </a:cubicBezTo>
                    <a:cubicBezTo>
                      <a:pt x="80" y="78"/>
                      <a:pt x="78" y="80"/>
                      <a:pt x="75"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2" name="Freeform 30"/>
              <p:cNvSpPr/>
              <p:nvPr/>
            </p:nvSpPr>
            <p:spPr bwMode="auto">
              <a:xfrm>
                <a:off x="6523038" y="4214813"/>
                <a:ext cx="517525" cy="520700"/>
              </a:xfrm>
              <a:custGeom>
                <a:avLst/>
                <a:gdLst>
                  <a:gd name="T0" fmla="*/ 120 w 138"/>
                  <a:gd name="T1" fmla="*/ 57 h 139"/>
                  <a:gd name="T2" fmla="*/ 116 w 138"/>
                  <a:gd name="T3" fmla="*/ 55 h 139"/>
                  <a:gd name="T4" fmla="*/ 114 w 138"/>
                  <a:gd name="T5" fmla="*/ 43 h 139"/>
                  <a:gd name="T6" fmla="*/ 121 w 138"/>
                  <a:gd name="T7" fmla="*/ 36 h 139"/>
                  <a:gd name="T8" fmla="*/ 103 w 138"/>
                  <a:gd name="T9" fmla="*/ 18 h 139"/>
                  <a:gd name="T10" fmla="*/ 96 w 138"/>
                  <a:gd name="T11" fmla="*/ 24 h 139"/>
                  <a:gd name="T12" fmla="*/ 84 w 138"/>
                  <a:gd name="T13" fmla="*/ 24 h 139"/>
                  <a:gd name="T14" fmla="*/ 82 w 138"/>
                  <a:gd name="T15" fmla="*/ 12 h 139"/>
                  <a:gd name="T16" fmla="*/ 65 w 138"/>
                  <a:gd name="T17" fmla="*/ 0 h 139"/>
                  <a:gd name="T18" fmla="*/ 56 w 138"/>
                  <a:gd name="T19" fmla="*/ 16 h 139"/>
                  <a:gd name="T20" fmla="*/ 56 w 138"/>
                  <a:gd name="T21" fmla="*/ 18 h 139"/>
                  <a:gd name="T22" fmla="*/ 56 w 138"/>
                  <a:gd name="T23" fmla="*/ 20 h 139"/>
                  <a:gd name="T24" fmla="*/ 55 w 138"/>
                  <a:gd name="T25" fmla="*/ 21 h 139"/>
                  <a:gd name="T26" fmla="*/ 53 w 138"/>
                  <a:gd name="T27" fmla="*/ 24 h 139"/>
                  <a:gd name="T28" fmla="*/ 41 w 138"/>
                  <a:gd name="T29" fmla="*/ 23 h 139"/>
                  <a:gd name="T30" fmla="*/ 23 w 138"/>
                  <a:gd name="T31" fmla="*/ 18 h 139"/>
                  <a:gd name="T32" fmla="*/ 19 w 138"/>
                  <a:gd name="T33" fmla="*/ 38 h 139"/>
                  <a:gd name="T34" fmla="*/ 24 w 138"/>
                  <a:gd name="T35" fmla="*/ 43 h 139"/>
                  <a:gd name="T36" fmla="*/ 24 w 138"/>
                  <a:gd name="T37" fmla="*/ 44 h 139"/>
                  <a:gd name="T38" fmla="*/ 25 w 138"/>
                  <a:gd name="T39" fmla="*/ 45 h 139"/>
                  <a:gd name="T40" fmla="*/ 25 w 138"/>
                  <a:gd name="T41" fmla="*/ 46 h 139"/>
                  <a:gd name="T42" fmla="*/ 23 w 138"/>
                  <a:gd name="T43" fmla="*/ 54 h 139"/>
                  <a:gd name="T44" fmla="*/ 16 w 138"/>
                  <a:gd name="T45" fmla="*/ 56 h 139"/>
                  <a:gd name="T46" fmla="*/ 0 w 138"/>
                  <a:gd name="T47" fmla="*/ 65 h 139"/>
                  <a:gd name="T48" fmla="*/ 11 w 138"/>
                  <a:gd name="T49" fmla="*/ 82 h 139"/>
                  <a:gd name="T50" fmla="*/ 19 w 138"/>
                  <a:gd name="T51" fmla="*/ 83 h 139"/>
                  <a:gd name="T52" fmla="*/ 25 w 138"/>
                  <a:gd name="T53" fmla="*/ 91 h 139"/>
                  <a:gd name="T54" fmla="*/ 22 w 138"/>
                  <a:gd name="T55" fmla="*/ 98 h 139"/>
                  <a:gd name="T56" fmla="*/ 17 w 138"/>
                  <a:gd name="T57" fmla="*/ 116 h 139"/>
                  <a:gd name="T58" fmla="*/ 37 w 138"/>
                  <a:gd name="T59" fmla="*/ 120 h 139"/>
                  <a:gd name="T60" fmla="*/ 42 w 138"/>
                  <a:gd name="T61" fmla="*/ 115 h 139"/>
                  <a:gd name="T62" fmla="*/ 43 w 138"/>
                  <a:gd name="T63" fmla="*/ 114 h 139"/>
                  <a:gd name="T64" fmla="*/ 45 w 138"/>
                  <a:gd name="T65" fmla="*/ 114 h 139"/>
                  <a:gd name="T66" fmla="*/ 45 w 138"/>
                  <a:gd name="T67" fmla="*/ 113 h 139"/>
                  <a:gd name="T68" fmla="*/ 46 w 138"/>
                  <a:gd name="T69" fmla="*/ 113 h 139"/>
                  <a:gd name="T70" fmla="*/ 56 w 138"/>
                  <a:gd name="T71" fmla="*/ 121 h 139"/>
                  <a:gd name="T72" fmla="*/ 56 w 138"/>
                  <a:gd name="T73" fmla="*/ 130 h 139"/>
                  <a:gd name="T74" fmla="*/ 82 w 138"/>
                  <a:gd name="T75" fmla="*/ 130 h 139"/>
                  <a:gd name="T76" fmla="*/ 82 w 138"/>
                  <a:gd name="T77" fmla="*/ 121 h 139"/>
                  <a:gd name="T78" fmla="*/ 84 w 138"/>
                  <a:gd name="T79" fmla="*/ 116 h 139"/>
                  <a:gd name="T80" fmla="*/ 86 w 138"/>
                  <a:gd name="T81" fmla="*/ 115 h 139"/>
                  <a:gd name="T82" fmla="*/ 87 w 138"/>
                  <a:gd name="T83" fmla="*/ 114 h 139"/>
                  <a:gd name="T84" fmla="*/ 79 w 138"/>
                  <a:gd name="T85" fmla="*/ 106 h 139"/>
                  <a:gd name="T86" fmla="*/ 69 w 138"/>
                  <a:gd name="T87" fmla="*/ 32 h 139"/>
                  <a:gd name="T88" fmla="*/ 113 w 138"/>
                  <a:gd name="T89" fmla="*/ 88 h 139"/>
                  <a:gd name="T90" fmla="*/ 120 w 138"/>
                  <a:gd name="T91" fmla="*/ 83 h 139"/>
                  <a:gd name="T92" fmla="*/ 130 w 138"/>
                  <a:gd name="T93" fmla="*/ 83 h 139"/>
                  <a:gd name="T94" fmla="*/ 130 w 138"/>
                  <a:gd name="T95" fmla="*/ 5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139">
                    <a:moveTo>
                      <a:pt x="130" y="57"/>
                    </a:moveTo>
                    <a:cubicBezTo>
                      <a:pt x="127" y="57"/>
                      <a:pt x="127" y="57"/>
                      <a:pt x="127" y="57"/>
                    </a:cubicBezTo>
                    <a:cubicBezTo>
                      <a:pt x="120" y="57"/>
                      <a:pt x="120" y="57"/>
                      <a:pt x="120" y="57"/>
                    </a:cubicBezTo>
                    <a:cubicBezTo>
                      <a:pt x="120" y="57"/>
                      <a:pt x="120" y="57"/>
                      <a:pt x="120" y="57"/>
                    </a:cubicBezTo>
                    <a:cubicBezTo>
                      <a:pt x="119" y="57"/>
                      <a:pt x="118" y="56"/>
                      <a:pt x="116" y="55"/>
                    </a:cubicBezTo>
                    <a:cubicBezTo>
                      <a:pt x="116" y="55"/>
                      <a:pt x="116" y="55"/>
                      <a:pt x="116" y="55"/>
                    </a:cubicBezTo>
                    <a:cubicBezTo>
                      <a:pt x="114" y="54"/>
                      <a:pt x="112" y="51"/>
                      <a:pt x="112" y="48"/>
                    </a:cubicBezTo>
                    <a:cubicBezTo>
                      <a:pt x="112" y="47"/>
                      <a:pt x="113" y="46"/>
                      <a:pt x="113" y="45"/>
                    </a:cubicBezTo>
                    <a:cubicBezTo>
                      <a:pt x="113" y="44"/>
                      <a:pt x="114" y="44"/>
                      <a:pt x="114" y="43"/>
                    </a:cubicBezTo>
                    <a:cubicBezTo>
                      <a:pt x="116" y="41"/>
                      <a:pt x="116" y="41"/>
                      <a:pt x="116" y="41"/>
                    </a:cubicBezTo>
                    <a:cubicBezTo>
                      <a:pt x="119" y="38"/>
                      <a:pt x="119" y="38"/>
                      <a:pt x="119" y="38"/>
                    </a:cubicBezTo>
                    <a:cubicBezTo>
                      <a:pt x="121" y="36"/>
                      <a:pt x="121" y="36"/>
                      <a:pt x="121" y="36"/>
                    </a:cubicBezTo>
                    <a:cubicBezTo>
                      <a:pt x="124" y="32"/>
                      <a:pt x="124" y="27"/>
                      <a:pt x="121" y="24"/>
                    </a:cubicBezTo>
                    <a:cubicBezTo>
                      <a:pt x="115" y="18"/>
                      <a:pt x="115" y="18"/>
                      <a:pt x="115" y="18"/>
                    </a:cubicBezTo>
                    <a:cubicBezTo>
                      <a:pt x="112" y="15"/>
                      <a:pt x="106" y="15"/>
                      <a:pt x="103" y="18"/>
                    </a:cubicBezTo>
                    <a:cubicBezTo>
                      <a:pt x="101" y="20"/>
                      <a:pt x="101" y="20"/>
                      <a:pt x="101" y="20"/>
                    </a:cubicBezTo>
                    <a:cubicBezTo>
                      <a:pt x="96" y="24"/>
                      <a:pt x="96" y="24"/>
                      <a:pt x="96" y="24"/>
                    </a:cubicBezTo>
                    <a:cubicBezTo>
                      <a:pt x="96" y="24"/>
                      <a:pt x="96" y="24"/>
                      <a:pt x="96" y="24"/>
                    </a:cubicBezTo>
                    <a:cubicBezTo>
                      <a:pt x="96" y="24"/>
                      <a:pt x="96" y="24"/>
                      <a:pt x="96" y="24"/>
                    </a:cubicBezTo>
                    <a:cubicBezTo>
                      <a:pt x="93" y="26"/>
                      <a:pt x="90" y="27"/>
                      <a:pt x="87" y="25"/>
                    </a:cubicBezTo>
                    <a:cubicBezTo>
                      <a:pt x="86" y="25"/>
                      <a:pt x="85" y="24"/>
                      <a:pt x="84" y="24"/>
                    </a:cubicBezTo>
                    <a:cubicBezTo>
                      <a:pt x="83" y="22"/>
                      <a:pt x="82" y="20"/>
                      <a:pt x="82" y="19"/>
                    </a:cubicBezTo>
                    <a:cubicBezTo>
                      <a:pt x="82" y="16"/>
                      <a:pt x="82" y="16"/>
                      <a:pt x="82" y="16"/>
                    </a:cubicBezTo>
                    <a:cubicBezTo>
                      <a:pt x="82" y="12"/>
                      <a:pt x="82" y="12"/>
                      <a:pt x="82" y="12"/>
                    </a:cubicBezTo>
                    <a:cubicBezTo>
                      <a:pt x="82" y="9"/>
                      <a:pt x="82" y="9"/>
                      <a:pt x="82" y="9"/>
                    </a:cubicBezTo>
                    <a:cubicBezTo>
                      <a:pt x="81" y="4"/>
                      <a:pt x="78" y="1"/>
                      <a:pt x="73" y="0"/>
                    </a:cubicBezTo>
                    <a:cubicBezTo>
                      <a:pt x="65" y="0"/>
                      <a:pt x="65" y="0"/>
                      <a:pt x="65" y="0"/>
                    </a:cubicBezTo>
                    <a:cubicBezTo>
                      <a:pt x="60" y="1"/>
                      <a:pt x="57" y="4"/>
                      <a:pt x="56" y="9"/>
                    </a:cubicBezTo>
                    <a:cubicBezTo>
                      <a:pt x="56" y="12"/>
                      <a:pt x="56" y="12"/>
                      <a:pt x="56" y="12"/>
                    </a:cubicBezTo>
                    <a:cubicBezTo>
                      <a:pt x="56" y="16"/>
                      <a:pt x="56" y="16"/>
                      <a:pt x="56" y="16"/>
                    </a:cubicBezTo>
                    <a:cubicBezTo>
                      <a:pt x="56" y="18"/>
                      <a:pt x="56" y="18"/>
                      <a:pt x="56" y="18"/>
                    </a:cubicBezTo>
                    <a:cubicBezTo>
                      <a:pt x="56" y="18"/>
                      <a:pt x="56" y="18"/>
                      <a:pt x="56" y="18"/>
                    </a:cubicBezTo>
                    <a:cubicBezTo>
                      <a:pt x="56" y="18"/>
                      <a:pt x="56" y="18"/>
                      <a:pt x="56" y="18"/>
                    </a:cubicBezTo>
                    <a:cubicBezTo>
                      <a:pt x="56" y="19"/>
                      <a:pt x="56" y="19"/>
                      <a:pt x="56" y="19"/>
                    </a:cubicBezTo>
                    <a:cubicBezTo>
                      <a:pt x="56" y="19"/>
                      <a:pt x="56" y="19"/>
                      <a:pt x="56" y="19"/>
                    </a:cubicBezTo>
                    <a:cubicBezTo>
                      <a:pt x="56" y="19"/>
                      <a:pt x="56" y="20"/>
                      <a:pt x="56" y="20"/>
                    </a:cubicBezTo>
                    <a:cubicBezTo>
                      <a:pt x="56" y="20"/>
                      <a:pt x="56" y="20"/>
                      <a:pt x="56" y="20"/>
                    </a:cubicBezTo>
                    <a:cubicBezTo>
                      <a:pt x="56" y="20"/>
                      <a:pt x="56" y="20"/>
                      <a:pt x="55" y="21"/>
                    </a:cubicBezTo>
                    <a:cubicBezTo>
                      <a:pt x="55" y="21"/>
                      <a:pt x="55" y="21"/>
                      <a:pt x="55" y="21"/>
                    </a:cubicBezTo>
                    <a:cubicBezTo>
                      <a:pt x="55" y="21"/>
                      <a:pt x="55" y="21"/>
                      <a:pt x="55" y="21"/>
                    </a:cubicBezTo>
                    <a:cubicBezTo>
                      <a:pt x="55" y="21"/>
                      <a:pt x="55" y="21"/>
                      <a:pt x="55" y="21"/>
                    </a:cubicBezTo>
                    <a:cubicBezTo>
                      <a:pt x="55" y="22"/>
                      <a:pt x="54" y="23"/>
                      <a:pt x="53" y="24"/>
                    </a:cubicBezTo>
                    <a:cubicBezTo>
                      <a:pt x="52" y="25"/>
                      <a:pt x="50" y="26"/>
                      <a:pt x="47" y="26"/>
                    </a:cubicBezTo>
                    <a:cubicBezTo>
                      <a:pt x="45" y="26"/>
                      <a:pt x="44" y="25"/>
                      <a:pt x="42" y="24"/>
                    </a:cubicBezTo>
                    <a:cubicBezTo>
                      <a:pt x="41" y="23"/>
                      <a:pt x="41" y="23"/>
                      <a:pt x="41" y="23"/>
                    </a:cubicBezTo>
                    <a:cubicBezTo>
                      <a:pt x="37" y="19"/>
                      <a:pt x="37" y="19"/>
                      <a:pt x="37" y="19"/>
                    </a:cubicBezTo>
                    <a:cubicBezTo>
                      <a:pt x="35" y="17"/>
                      <a:pt x="35" y="17"/>
                      <a:pt x="35" y="17"/>
                    </a:cubicBezTo>
                    <a:cubicBezTo>
                      <a:pt x="32" y="15"/>
                      <a:pt x="27" y="15"/>
                      <a:pt x="23" y="18"/>
                    </a:cubicBezTo>
                    <a:cubicBezTo>
                      <a:pt x="17" y="23"/>
                      <a:pt x="17" y="23"/>
                      <a:pt x="17" y="23"/>
                    </a:cubicBezTo>
                    <a:cubicBezTo>
                      <a:pt x="14" y="27"/>
                      <a:pt x="14" y="32"/>
                      <a:pt x="17" y="36"/>
                    </a:cubicBezTo>
                    <a:cubicBezTo>
                      <a:pt x="19" y="38"/>
                      <a:pt x="19" y="38"/>
                      <a:pt x="19" y="38"/>
                    </a:cubicBezTo>
                    <a:cubicBezTo>
                      <a:pt x="24" y="42"/>
                      <a:pt x="24" y="42"/>
                      <a:pt x="24" y="42"/>
                    </a:cubicBezTo>
                    <a:cubicBezTo>
                      <a:pt x="24" y="42"/>
                      <a:pt x="24" y="42"/>
                      <a:pt x="24" y="42"/>
                    </a:cubicBezTo>
                    <a:cubicBezTo>
                      <a:pt x="24" y="43"/>
                      <a:pt x="24" y="43"/>
                      <a:pt x="24" y="43"/>
                    </a:cubicBezTo>
                    <a:cubicBezTo>
                      <a:pt x="24" y="43"/>
                      <a:pt x="24" y="43"/>
                      <a:pt x="24" y="43"/>
                    </a:cubicBezTo>
                    <a:cubicBezTo>
                      <a:pt x="24" y="43"/>
                      <a:pt x="24" y="43"/>
                      <a:pt x="24" y="44"/>
                    </a:cubicBezTo>
                    <a:cubicBezTo>
                      <a:pt x="24" y="44"/>
                      <a:pt x="24" y="44"/>
                      <a:pt x="24" y="44"/>
                    </a:cubicBezTo>
                    <a:cubicBezTo>
                      <a:pt x="24" y="44"/>
                      <a:pt x="25" y="44"/>
                      <a:pt x="25" y="44"/>
                    </a:cubicBezTo>
                    <a:cubicBezTo>
                      <a:pt x="25" y="44"/>
                      <a:pt x="25" y="44"/>
                      <a:pt x="25" y="45"/>
                    </a:cubicBezTo>
                    <a:cubicBezTo>
                      <a:pt x="25" y="45"/>
                      <a:pt x="25" y="45"/>
                      <a:pt x="25" y="45"/>
                    </a:cubicBezTo>
                    <a:cubicBezTo>
                      <a:pt x="25" y="45"/>
                      <a:pt x="25" y="45"/>
                      <a:pt x="25" y="45"/>
                    </a:cubicBezTo>
                    <a:cubicBezTo>
                      <a:pt x="25" y="46"/>
                      <a:pt x="25" y="46"/>
                      <a:pt x="25" y="46"/>
                    </a:cubicBezTo>
                    <a:cubicBezTo>
                      <a:pt x="25" y="46"/>
                      <a:pt x="25" y="46"/>
                      <a:pt x="25" y="46"/>
                    </a:cubicBezTo>
                    <a:cubicBezTo>
                      <a:pt x="25" y="46"/>
                      <a:pt x="25" y="47"/>
                      <a:pt x="25" y="47"/>
                    </a:cubicBezTo>
                    <a:cubicBezTo>
                      <a:pt x="25" y="47"/>
                      <a:pt x="25" y="47"/>
                      <a:pt x="25" y="47"/>
                    </a:cubicBezTo>
                    <a:cubicBezTo>
                      <a:pt x="26" y="49"/>
                      <a:pt x="25" y="52"/>
                      <a:pt x="23" y="54"/>
                    </a:cubicBezTo>
                    <a:cubicBezTo>
                      <a:pt x="23" y="54"/>
                      <a:pt x="23" y="54"/>
                      <a:pt x="23" y="54"/>
                    </a:cubicBezTo>
                    <a:cubicBezTo>
                      <a:pt x="21" y="55"/>
                      <a:pt x="20" y="56"/>
                      <a:pt x="18" y="56"/>
                    </a:cubicBezTo>
                    <a:cubicBezTo>
                      <a:pt x="16" y="56"/>
                      <a:pt x="16" y="56"/>
                      <a:pt x="16" y="56"/>
                    </a:cubicBezTo>
                    <a:cubicBezTo>
                      <a:pt x="11" y="56"/>
                      <a:pt x="11" y="56"/>
                      <a:pt x="11" y="56"/>
                    </a:cubicBezTo>
                    <a:cubicBezTo>
                      <a:pt x="8" y="56"/>
                      <a:pt x="8" y="56"/>
                      <a:pt x="8" y="56"/>
                    </a:cubicBezTo>
                    <a:cubicBezTo>
                      <a:pt x="4" y="57"/>
                      <a:pt x="0" y="61"/>
                      <a:pt x="0" y="65"/>
                    </a:cubicBezTo>
                    <a:cubicBezTo>
                      <a:pt x="0" y="74"/>
                      <a:pt x="0" y="74"/>
                      <a:pt x="0" y="74"/>
                    </a:cubicBezTo>
                    <a:cubicBezTo>
                      <a:pt x="0" y="78"/>
                      <a:pt x="4" y="82"/>
                      <a:pt x="8" y="82"/>
                    </a:cubicBezTo>
                    <a:cubicBezTo>
                      <a:pt x="11" y="82"/>
                      <a:pt x="11" y="82"/>
                      <a:pt x="11" y="82"/>
                    </a:cubicBezTo>
                    <a:cubicBezTo>
                      <a:pt x="18" y="83"/>
                      <a:pt x="18" y="83"/>
                      <a:pt x="18" y="83"/>
                    </a:cubicBezTo>
                    <a:cubicBezTo>
                      <a:pt x="18" y="83"/>
                      <a:pt x="18" y="83"/>
                      <a:pt x="18" y="83"/>
                    </a:cubicBezTo>
                    <a:cubicBezTo>
                      <a:pt x="19" y="83"/>
                      <a:pt x="19" y="83"/>
                      <a:pt x="19" y="83"/>
                    </a:cubicBezTo>
                    <a:cubicBezTo>
                      <a:pt x="19" y="83"/>
                      <a:pt x="19" y="83"/>
                      <a:pt x="19" y="83"/>
                    </a:cubicBezTo>
                    <a:cubicBezTo>
                      <a:pt x="23" y="84"/>
                      <a:pt x="25" y="87"/>
                      <a:pt x="25" y="91"/>
                    </a:cubicBezTo>
                    <a:cubicBezTo>
                      <a:pt x="25" y="91"/>
                      <a:pt x="25" y="91"/>
                      <a:pt x="25" y="91"/>
                    </a:cubicBezTo>
                    <a:cubicBezTo>
                      <a:pt x="25" y="93"/>
                      <a:pt x="25" y="95"/>
                      <a:pt x="23" y="97"/>
                    </a:cubicBezTo>
                    <a:cubicBezTo>
                      <a:pt x="22" y="98"/>
                      <a:pt x="22" y="98"/>
                      <a:pt x="22" y="98"/>
                    </a:cubicBezTo>
                    <a:cubicBezTo>
                      <a:pt x="22" y="98"/>
                      <a:pt x="22" y="98"/>
                      <a:pt x="22" y="98"/>
                    </a:cubicBezTo>
                    <a:cubicBezTo>
                      <a:pt x="19" y="101"/>
                      <a:pt x="19" y="101"/>
                      <a:pt x="19" y="101"/>
                    </a:cubicBezTo>
                    <a:cubicBezTo>
                      <a:pt x="17" y="103"/>
                      <a:pt x="17" y="103"/>
                      <a:pt x="17" y="103"/>
                    </a:cubicBezTo>
                    <a:cubicBezTo>
                      <a:pt x="14" y="107"/>
                      <a:pt x="14" y="112"/>
                      <a:pt x="17" y="116"/>
                    </a:cubicBezTo>
                    <a:cubicBezTo>
                      <a:pt x="23" y="121"/>
                      <a:pt x="23" y="121"/>
                      <a:pt x="23" y="121"/>
                    </a:cubicBezTo>
                    <a:cubicBezTo>
                      <a:pt x="26" y="124"/>
                      <a:pt x="31" y="124"/>
                      <a:pt x="35" y="122"/>
                    </a:cubicBezTo>
                    <a:cubicBezTo>
                      <a:pt x="37" y="120"/>
                      <a:pt x="37" y="120"/>
                      <a:pt x="37" y="120"/>
                    </a:cubicBezTo>
                    <a:cubicBezTo>
                      <a:pt x="42" y="115"/>
                      <a:pt x="42" y="115"/>
                      <a:pt x="42" y="115"/>
                    </a:cubicBezTo>
                    <a:cubicBezTo>
                      <a:pt x="42" y="115"/>
                      <a:pt x="42" y="115"/>
                      <a:pt x="42" y="115"/>
                    </a:cubicBezTo>
                    <a:cubicBezTo>
                      <a:pt x="42" y="115"/>
                      <a:pt x="42" y="115"/>
                      <a:pt x="42" y="115"/>
                    </a:cubicBezTo>
                    <a:cubicBezTo>
                      <a:pt x="42" y="115"/>
                      <a:pt x="42" y="115"/>
                      <a:pt x="42" y="115"/>
                    </a:cubicBezTo>
                    <a:cubicBezTo>
                      <a:pt x="43" y="114"/>
                      <a:pt x="43" y="114"/>
                      <a:pt x="43" y="114"/>
                    </a:cubicBezTo>
                    <a:cubicBezTo>
                      <a:pt x="43" y="114"/>
                      <a:pt x="43" y="114"/>
                      <a:pt x="43" y="114"/>
                    </a:cubicBezTo>
                    <a:cubicBezTo>
                      <a:pt x="43" y="114"/>
                      <a:pt x="43" y="114"/>
                      <a:pt x="44" y="114"/>
                    </a:cubicBezTo>
                    <a:cubicBezTo>
                      <a:pt x="44" y="114"/>
                      <a:pt x="44" y="114"/>
                      <a:pt x="44" y="114"/>
                    </a:cubicBezTo>
                    <a:cubicBezTo>
                      <a:pt x="44" y="114"/>
                      <a:pt x="44" y="114"/>
                      <a:pt x="45" y="114"/>
                    </a:cubicBezTo>
                    <a:cubicBezTo>
                      <a:pt x="45" y="114"/>
                      <a:pt x="45" y="114"/>
                      <a:pt x="45" y="114"/>
                    </a:cubicBezTo>
                    <a:cubicBezTo>
                      <a:pt x="45" y="114"/>
                      <a:pt x="45" y="114"/>
                      <a:pt x="45" y="114"/>
                    </a:cubicBezTo>
                    <a:cubicBezTo>
                      <a:pt x="45" y="113"/>
                      <a:pt x="45" y="113"/>
                      <a:pt x="45" y="113"/>
                    </a:cubicBezTo>
                    <a:cubicBezTo>
                      <a:pt x="45" y="113"/>
                      <a:pt x="45" y="113"/>
                      <a:pt x="45" y="113"/>
                    </a:cubicBezTo>
                    <a:cubicBezTo>
                      <a:pt x="46" y="113"/>
                      <a:pt x="46" y="113"/>
                      <a:pt x="46" y="113"/>
                    </a:cubicBezTo>
                    <a:cubicBezTo>
                      <a:pt x="46" y="113"/>
                      <a:pt x="46" y="113"/>
                      <a:pt x="46" y="113"/>
                    </a:cubicBezTo>
                    <a:cubicBezTo>
                      <a:pt x="46" y="113"/>
                      <a:pt x="47" y="113"/>
                      <a:pt x="47" y="113"/>
                    </a:cubicBezTo>
                    <a:cubicBezTo>
                      <a:pt x="49" y="113"/>
                      <a:pt x="52" y="114"/>
                      <a:pt x="53" y="116"/>
                    </a:cubicBezTo>
                    <a:cubicBezTo>
                      <a:pt x="55" y="117"/>
                      <a:pt x="56" y="119"/>
                      <a:pt x="56" y="121"/>
                    </a:cubicBezTo>
                    <a:cubicBezTo>
                      <a:pt x="56" y="123"/>
                      <a:pt x="56" y="123"/>
                      <a:pt x="56" y="123"/>
                    </a:cubicBezTo>
                    <a:cubicBezTo>
                      <a:pt x="56" y="127"/>
                      <a:pt x="56" y="127"/>
                      <a:pt x="56" y="127"/>
                    </a:cubicBezTo>
                    <a:cubicBezTo>
                      <a:pt x="56" y="130"/>
                      <a:pt x="56" y="130"/>
                      <a:pt x="56" y="130"/>
                    </a:cubicBezTo>
                    <a:cubicBezTo>
                      <a:pt x="56" y="135"/>
                      <a:pt x="60" y="139"/>
                      <a:pt x="65" y="139"/>
                    </a:cubicBezTo>
                    <a:cubicBezTo>
                      <a:pt x="73" y="139"/>
                      <a:pt x="73" y="139"/>
                      <a:pt x="73" y="139"/>
                    </a:cubicBezTo>
                    <a:cubicBezTo>
                      <a:pt x="77" y="139"/>
                      <a:pt x="81" y="135"/>
                      <a:pt x="82" y="130"/>
                    </a:cubicBezTo>
                    <a:cubicBezTo>
                      <a:pt x="82" y="128"/>
                      <a:pt x="82" y="128"/>
                      <a:pt x="82" y="128"/>
                    </a:cubicBezTo>
                    <a:cubicBezTo>
                      <a:pt x="82" y="123"/>
                      <a:pt x="82" y="123"/>
                      <a:pt x="82" y="123"/>
                    </a:cubicBezTo>
                    <a:cubicBezTo>
                      <a:pt x="82" y="121"/>
                      <a:pt x="82" y="121"/>
                      <a:pt x="82" y="121"/>
                    </a:cubicBezTo>
                    <a:cubicBezTo>
                      <a:pt x="82" y="121"/>
                      <a:pt x="82" y="121"/>
                      <a:pt x="82" y="121"/>
                    </a:cubicBezTo>
                    <a:cubicBezTo>
                      <a:pt x="82" y="119"/>
                      <a:pt x="83" y="118"/>
                      <a:pt x="84" y="117"/>
                    </a:cubicBezTo>
                    <a:cubicBezTo>
                      <a:pt x="84" y="116"/>
                      <a:pt x="84" y="116"/>
                      <a:pt x="84" y="116"/>
                    </a:cubicBezTo>
                    <a:cubicBezTo>
                      <a:pt x="84" y="116"/>
                      <a:pt x="84" y="116"/>
                      <a:pt x="84" y="116"/>
                    </a:cubicBezTo>
                    <a:cubicBezTo>
                      <a:pt x="85" y="115"/>
                      <a:pt x="85" y="115"/>
                      <a:pt x="86" y="115"/>
                    </a:cubicBezTo>
                    <a:cubicBezTo>
                      <a:pt x="86" y="115"/>
                      <a:pt x="86" y="115"/>
                      <a:pt x="86" y="115"/>
                    </a:cubicBezTo>
                    <a:cubicBezTo>
                      <a:pt x="86" y="114"/>
                      <a:pt x="86" y="114"/>
                      <a:pt x="86" y="114"/>
                    </a:cubicBezTo>
                    <a:cubicBezTo>
                      <a:pt x="86" y="114"/>
                      <a:pt x="86" y="114"/>
                      <a:pt x="87" y="114"/>
                    </a:cubicBezTo>
                    <a:cubicBezTo>
                      <a:pt x="87" y="114"/>
                      <a:pt x="87" y="114"/>
                      <a:pt x="87" y="114"/>
                    </a:cubicBezTo>
                    <a:cubicBezTo>
                      <a:pt x="87" y="114"/>
                      <a:pt x="87" y="114"/>
                      <a:pt x="87" y="114"/>
                    </a:cubicBezTo>
                    <a:cubicBezTo>
                      <a:pt x="87" y="114"/>
                      <a:pt x="87" y="114"/>
                      <a:pt x="87" y="114"/>
                    </a:cubicBezTo>
                    <a:cubicBezTo>
                      <a:pt x="79" y="106"/>
                      <a:pt x="79" y="106"/>
                      <a:pt x="79" y="106"/>
                    </a:cubicBezTo>
                    <a:cubicBezTo>
                      <a:pt x="76" y="107"/>
                      <a:pt x="72" y="108"/>
                      <a:pt x="69" y="108"/>
                    </a:cubicBezTo>
                    <a:cubicBezTo>
                      <a:pt x="48" y="108"/>
                      <a:pt x="31" y="91"/>
                      <a:pt x="31" y="70"/>
                    </a:cubicBezTo>
                    <a:cubicBezTo>
                      <a:pt x="31" y="49"/>
                      <a:pt x="48" y="32"/>
                      <a:pt x="69" y="32"/>
                    </a:cubicBezTo>
                    <a:cubicBezTo>
                      <a:pt x="90" y="32"/>
                      <a:pt x="107" y="49"/>
                      <a:pt x="107" y="70"/>
                    </a:cubicBezTo>
                    <a:cubicBezTo>
                      <a:pt x="107" y="73"/>
                      <a:pt x="106" y="77"/>
                      <a:pt x="105" y="80"/>
                    </a:cubicBezTo>
                    <a:cubicBezTo>
                      <a:pt x="113" y="88"/>
                      <a:pt x="113" y="88"/>
                      <a:pt x="113" y="88"/>
                    </a:cubicBezTo>
                    <a:cubicBezTo>
                      <a:pt x="114" y="87"/>
                      <a:pt x="114" y="86"/>
                      <a:pt x="115" y="85"/>
                    </a:cubicBezTo>
                    <a:cubicBezTo>
                      <a:pt x="116" y="84"/>
                      <a:pt x="117" y="84"/>
                      <a:pt x="118" y="83"/>
                    </a:cubicBezTo>
                    <a:cubicBezTo>
                      <a:pt x="119" y="83"/>
                      <a:pt x="119" y="83"/>
                      <a:pt x="120" y="83"/>
                    </a:cubicBezTo>
                    <a:cubicBezTo>
                      <a:pt x="122" y="83"/>
                      <a:pt x="122" y="83"/>
                      <a:pt x="122" y="83"/>
                    </a:cubicBezTo>
                    <a:cubicBezTo>
                      <a:pt x="127" y="83"/>
                      <a:pt x="127" y="83"/>
                      <a:pt x="127" y="83"/>
                    </a:cubicBezTo>
                    <a:cubicBezTo>
                      <a:pt x="130" y="83"/>
                      <a:pt x="130" y="83"/>
                      <a:pt x="130" y="83"/>
                    </a:cubicBezTo>
                    <a:cubicBezTo>
                      <a:pt x="134" y="82"/>
                      <a:pt x="138" y="79"/>
                      <a:pt x="138" y="74"/>
                    </a:cubicBezTo>
                    <a:cubicBezTo>
                      <a:pt x="138" y="66"/>
                      <a:pt x="138" y="66"/>
                      <a:pt x="138" y="66"/>
                    </a:cubicBezTo>
                    <a:cubicBezTo>
                      <a:pt x="138" y="61"/>
                      <a:pt x="134" y="57"/>
                      <a:pt x="13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sp>
        <p:nvSpPr>
          <p:cNvPr id="3" name="弧形 2"/>
          <p:cNvSpPr/>
          <p:nvPr/>
        </p:nvSpPr>
        <p:spPr>
          <a:xfrm>
            <a:off x="5660556" y="2427187"/>
            <a:ext cx="2101607" cy="2101607"/>
          </a:xfrm>
          <a:prstGeom prst="arc">
            <a:avLst>
              <a:gd name="adj1" fmla="val 16006418"/>
              <a:gd name="adj2" fmla="val 1903954"/>
            </a:avLst>
          </a:prstGeom>
          <a:ln w="3175">
            <a:solidFill>
              <a:schemeClr val="tx1">
                <a:lumMod val="75000"/>
                <a:lumOff val="25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flipH="1">
            <a:off x="4426844" y="2409902"/>
            <a:ext cx="2101607" cy="2101607"/>
          </a:xfrm>
          <a:prstGeom prst="arc">
            <a:avLst>
              <a:gd name="adj1" fmla="val 16006418"/>
              <a:gd name="adj2" fmla="val 1903954"/>
            </a:avLst>
          </a:prstGeom>
          <a:ln w="3175">
            <a:solidFill>
              <a:schemeClr val="tx1">
                <a:lumMod val="75000"/>
                <a:lumOff val="25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rot="14421675" flipH="1">
            <a:off x="5095400" y="3483769"/>
            <a:ext cx="2101607" cy="2101607"/>
          </a:xfrm>
          <a:prstGeom prst="arc">
            <a:avLst>
              <a:gd name="adj1" fmla="val 16006418"/>
              <a:gd name="adj2" fmla="val 1949056"/>
            </a:avLst>
          </a:prstGeom>
          <a:ln w="3175">
            <a:solidFill>
              <a:schemeClr val="tx1">
                <a:lumMod val="75000"/>
                <a:lumOff val="25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7803157" y="2728077"/>
            <a:ext cx="3817257" cy="830997"/>
          </a:xfrm>
          <a:prstGeom prst="rect">
            <a:avLst/>
          </a:prstGeom>
          <a:noFill/>
        </p:spPr>
        <p:txBody>
          <a:bodyPr wrap="square" rtlCol="0">
            <a:spAutoFit/>
          </a:bodyPr>
          <a:lstStyle/>
          <a:p>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CN" altLang="en-US" sz="1600" dirty="0"/>
          </a:p>
        </p:txBody>
      </p:sp>
      <p:sp>
        <p:nvSpPr>
          <p:cNvPr id="36" name="文本框 35"/>
          <p:cNvSpPr txBox="1"/>
          <p:nvPr/>
        </p:nvSpPr>
        <p:spPr>
          <a:xfrm>
            <a:off x="7772662" y="2312727"/>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37" name="文本框 36"/>
          <p:cNvSpPr txBox="1"/>
          <p:nvPr/>
        </p:nvSpPr>
        <p:spPr>
          <a:xfrm>
            <a:off x="519554" y="2745092"/>
            <a:ext cx="3817257" cy="830997"/>
          </a:xfrm>
          <a:prstGeom prst="rect">
            <a:avLst/>
          </a:prstGeom>
          <a:noFill/>
        </p:spPr>
        <p:txBody>
          <a:bodyPr wrap="square" rtlCol="0">
            <a:spAutoFit/>
          </a:bodyPr>
          <a:lstStyle/>
          <a:p>
            <a:pPr algn="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CN" altLang="en-US" sz="1600" dirty="0"/>
          </a:p>
        </p:txBody>
      </p:sp>
      <p:sp>
        <p:nvSpPr>
          <p:cNvPr id="38" name="文本框 37"/>
          <p:cNvSpPr txBox="1"/>
          <p:nvPr/>
        </p:nvSpPr>
        <p:spPr>
          <a:xfrm>
            <a:off x="2420110" y="2329742"/>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39" name="椭圆 38"/>
          <p:cNvSpPr/>
          <p:nvPr/>
        </p:nvSpPr>
        <p:spPr>
          <a:xfrm>
            <a:off x="6056101" y="5539887"/>
            <a:ext cx="85415" cy="85415"/>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041982" y="5524008"/>
            <a:ext cx="111211" cy="111211"/>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0" idx="4"/>
          </p:cNvCxnSpPr>
          <p:nvPr/>
        </p:nvCxnSpPr>
        <p:spPr>
          <a:xfrm>
            <a:off x="6097588" y="5635219"/>
            <a:ext cx="165262" cy="184556"/>
          </a:xfrm>
          <a:prstGeom prst="line">
            <a:avLst/>
          </a:prstGeom>
          <a:ln w="3175">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62850" y="5820298"/>
            <a:ext cx="995620" cy="0"/>
          </a:xfrm>
          <a:prstGeom prst="line">
            <a:avLst/>
          </a:prstGeom>
          <a:ln w="3175">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308039" y="5596802"/>
            <a:ext cx="4525521" cy="830997"/>
          </a:xfrm>
          <a:prstGeom prst="rect">
            <a:avLst/>
          </a:prstGeom>
          <a:noFill/>
        </p:spPr>
        <p:txBody>
          <a:bodyPr wrap="square" rtlCol="0">
            <a:spAutoFit/>
          </a:bodyPr>
          <a:lstStyle/>
          <a:p>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CN" altLang="en-US" sz="1600" dirty="0"/>
          </a:p>
        </p:txBody>
      </p:sp>
      <p:sp>
        <p:nvSpPr>
          <p:cNvPr id="50" name="文本框 49"/>
          <p:cNvSpPr txBox="1"/>
          <p:nvPr/>
        </p:nvSpPr>
        <p:spPr>
          <a:xfrm>
            <a:off x="7278370" y="5243278"/>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12" name="文本框 11"/>
          <p:cNvSpPr txBox="1"/>
          <p:nvPr/>
        </p:nvSpPr>
        <p:spPr>
          <a:xfrm>
            <a:off x="5697034" y="3507893"/>
            <a:ext cx="800219" cy="830997"/>
          </a:xfrm>
          <a:prstGeom prst="rect">
            <a:avLst/>
          </a:prstGeom>
          <a:noFill/>
        </p:spPr>
        <p:txBody>
          <a:bodyPr wrap="none" rtlCol="0">
            <a:spAutoFit/>
          </a:bodyPr>
          <a:lstStyle/>
          <a:p>
            <a:pPr algn="ctr"/>
            <a:r>
              <a:rPr lang="zh-CN" altLang="en-US" sz="2400" dirty="0">
                <a:solidFill>
                  <a:schemeClr val="bg1"/>
                </a:solidFill>
                <a:effectLst>
                  <a:outerShdw blurRad="38100" sx="101000" sy="101000" algn="ctr" rotWithShape="0">
                    <a:prstClr val="black">
                      <a:alpha val="40000"/>
                    </a:prstClr>
                  </a:outerShdw>
                </a:effectLst>
              </a:rPr>
              <a:t>文献</a:t>
            </a:r>
            <a:endParaRPr lang="en-US" altLang="zh-CN" sz="2400" dirty="0">
              <a:solidFill>
                <a:schemeClr val="bg1"/>
              </a:solidFill>
              <a:effectLst>
                <a:outerShdw blurRad="38100" sx="101000" sy="101000" algn="ctr" rotWithShape="0">
                  <a:prstClr val="black">
                    <a:alpha val="40000"/>
                  </a:prstClr>
                </a:outerShdw>
              </a:effectLst>
            </a:endParaRPr>
          </a:p>
          <a:p>
            <a:pPr algn="ctr"/>
            <a:r>
              <a:rPr lang="zh-CN" altLang="en-US" sz="2400" dirty="0">
                <a:solidFill>
                  <a:schemeClr val="bg1"/>
                </a:solidFill>
                <a:effectLst>
                  <a:outerShdw blurRad="38100" sx="101000" sy="101000" algn="ctr" rotWithShape="0">
                    <a:prstClr val="black">
                      <a:alpha val="40000"/>
                    </a:prstClr>
                  </a:outerShdw>
                </a:effectLst>
              </a:rPr>
              <a:t>综述</a:t>
            </a:r>
          </a:p>
        </p:txBody>
      </p:sp>
    </p:spTree>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研究综述</a:t>
            </a:r>
          </a:p>
        </p:txBody>
      </p:sp>
      <p:sp>
        <p:nvSpPr>
          <p:cNvPr id="41" name="文本框 40"/>
          <p:cNvSpPr txBox="1"/>
          <p:nvPr/>
        </p:nvSpPr>
        <p:spPr>
          <a:xfrm>
            <a:off x="5550186" y="2672784"/>
            <a:ext cx="5875493" cy="3416320"/>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进一步</a:t>
            </a:r>
            <a:r>
              <a:rPr lang="zh-CN" altLang="zh-CN" sz="1600" b="1" dirty="0">
                <a:solidFill>
                  <a:srgbClr val="005D9D"/>
                </a:solidFill>
                <a:latin typeface="+mn-ea"/>
                <a:cs typeface="Times New Roman" pitchFamily="18" charset="0"/>
              </a:rPr>
              <a:t>提出</a:t>
            </a:r>
            <a:r>
              <a:rPr lang="zh-CN" altLang="en-US" sz="1600" b="1" dirty="0">
                <a:solidFill>
                  <a:srgbClr val="005D9D"/>
                </a:solidFill>
                <a:latin typeface="+mn-ea"/>
                <a:cs typeface="Times New Roman" pitchFamily="18" charset="0"/>
              </a:rPr>
              <a:t>新时代挖掘机产业转型的必要性</a:t>
            </a:r>
            <a:r>
              <a:rPr lang="zh-CN" altLang="zh-CN" sz="1600" dirty="0">
                <a:solidFill>
                  <a:schemeClr val="tx1">
                    <a:lumMod val="75000"/>
                    <a:lumOff val="25000"/>
                  </a:schemeClr>
                </a:solidFill>
                <a:latin typeface="+mn-ea"/>
                <a:cs typeface="Times New Roman" pitchFamily="18" charset="0"/>
              </a:rPr>
              <a:t>，剖析模型的构成要素、动力机制和保障机制，引导学习者利用</a:t>
            </a:r>
            <a:r>
              <a:rPr lang="zh-CN" altLang="en-US" sz="1600" dirty="0">
                <a:solidFill>
                  <a:schemeClr val="tx1">
                    <a:lumMod val="75000"/>
                    <a:lumOff val="25000"/>
                  </a:schemeClr>
                </a:solidFill>
                <a:latin typeface="+mn-ea"/>
                <a:cs typeface="Times New Roman" pitchFamily="18" charset="0"/>
              </a:rPr>
              <a:t>国家创新政策支持</a:t>
            </a:r>
            <a:r>
              <a:rPr lang="zh-CN" altLang="zh-CN" sz="1600" dirty="0">
                <a:solidFill>
                  <a:schemeClr val="tx1">
                    <a:lumMod val="75000"/>
                    <a:lumOff val="25000"/>
                  </a:schemeClr>
                </a:solidFill>
                <a:latin typeface="+mn-ea"/>
                <a:cs typeface="Times New Roman" pitchFamily="18" charset="0"/>
              </a:rPr>
              <a:t>开展</a:t>
            </a:r>
            <a:r>
              <a:rPr lang="zh-CN" altLang="en-US" sz="1600" dirty="0">
                <a:solidFill>
                  <a:schemeClr val="tx1">
                    <a:lumMod val="75000"/>
                    <a:lumOff val="25000"/>
                  </a:schemeClr>
                </a:solidFill>
                <a:latin typeface="+mn-ea"/>
                <a:cs typeface="Times New Roman" pitchFamily="18" charset="0"/>
              </a:rPr>
              <a:t>改革</a:t>
            </a:r>
            <a:r>
              <a:rPr lang="zh-CN" altLang="zh-CN" sz="1600" dirty="0">
                <a:solidFill>
                  <a:schemeClr val="tx1">
                    <a:lumMod val="75000"/>
                    <a:lumOff val="25000"/>
                  </a:schemeClr>
                </a:solidFill>
                <a:latin typeface="+mn-ea"/>
                <a:cs typeface="Times New Roman" pitchFamily="18" charset="0"/>
              </a:rPr>
              <a:t>，满足</a:t>
            </a:r>
            <a:r>
              <a:rPr lang="zh-CN" altLang="en-US" sz="1600" dirty="0">
                <a:solidFill>
                  <a:schemeClr val="tx1">
                    <a:lumMod val="75000"/>
                    <a:lumOff val="25000"/>
                  </a:schemeClr>
                </a:solidFill>
                <a:latin typeface="+mn-ea"/>
                <a:cs typeface="Times New Roman" pitchFamily="18" charset="0"/>
              </a:rPr>
              <a:t>时代发展和产业转型的需求</a:t>
            </a:r>
            <a:r>
              <a:rPr lang="zh-CN" altLang="zh-CN"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a:t>
            </a:r>
            <a:r>
              <a:rPr lang="zh-CN" altLang="en-US" sz="1600" dirty="0">
                <a:solidFill>
                  <a:srgbClr val="005D9D"/>
                </a:solidFill>
                <a:latin typeface="+mn-ea"/>
                <a:cs typeface="Times New Roman" pitchFamily="18" charset="0"/>
              </a:rPr>
              <a:t>新探索和新发展</a:t>
            </a:r>
            <a:r>
              <a:rPr lang="en-US" altLang="zh-CN" sz="1600" dirty="0">
                <a:solidFill>
                  <a:schemeClr val="tx1">
                    <a:lumMod val="75000"/>
                    <a:lumOff val="25000"/>
                  </a:schemeClr>
                </a:solidFill>
                <a:latin typeface="+mn-ea"/>
                <a:cs typeface="Times New Roman" pitchFamily="18" charset="0"/>
              </a:rPr>
              <a:t>;</a:t>
            </a:r>
          </a:p>
        </p:txBody>
      </p:sp>
      <p:sp>
        <p:nvSpPr>
          <p:cNvPr id="45" name="Freeform 78"/>
          <p:cNvSpPr/>
          <p:nvPr/>
        </p:nvSpPr>
        <p:spPr bwMode="auto">
          <a:xfrm>
            <a:off x="758190" y="1392891"/>
            <a:ext cx="2635250" cy="4456079"/>
          </a:xfrm>
          <a:custGeom>
            <a:avLst/>
            <a:gdLst>
              <a:gd name="T0" fmla="*/ 1029314 w 205"/>
              <a:gd name="T1" fmla="*/ 3500255 h 347"/>
              <a:gd name="T2" fmla="*/ 696301 w 205"/>
              <a:gd name="T3" fmla="*/ 3298511 h 347"/>
              <a:gd name="T4" fmla="*/ 585296 w 205"/>
              <a:gd name="T5" fmla="*/ 3298511 h 347"/>
              <a:gd name="T6" fmla="*/ 494475 w 205"/>
              <a:gd name="T7" fmla="*/ 3197639 h 347"/>
              <a:gd name="T8" fmla="*/ 514657 w 205"/>
              <a:gd name="T9" fmla="*/ 3137116 h 347"/>
              <a:gd name="T10" fmla="*/ 494475 w 205"/>
              <a:gd name="T11" fmla="*/ 3076593 h 347"/>
              <a:gd name="T12" fmla="*/ 514657 w 205"/>
              <a:gd name="T13" fmla="*/ 3016070 h 347"/>
              <a:gd name="T14" fmla="*/ 494475 w 205"/>
              <a:gd name="T15" fmla="*/ 2965634 h 347"/>
              <a:gd name="T16" fmla="*/ 514657 w 205"/>
              <a:gd name="T17" fmla="*/ 2905111 h 347"/>
              <a:gd name="T18" fmla="*/ 494475 w 205"/>
              <a:gd name="T19" fmla="*/ 2844588 h 347"/>
              <a:gd name="T20" fmla="*/ 514657 w 205"/>
              <a:gd name="T21" fmla="*/ 2784064 h 347"/>
              <a:gd name="T22" fmla="*/ 494475 w 205"/>
              <a:gd name="T23" fmla="*/ 2723541 h 347"/>
              <a:gd name="T24" fmla="*/ 524748 w 205"/>
              <a:gd name="T25" fmla="*/ 2652931 h 347"/>
              <a:gd name="T26" fmla="*/ 353196 w 205"/>
              <a:gd name="T27" fmla="*/ 2067874 h 347"/>
              <a:gd name="T28" fmla="*/ 100913 w 205"/>
              <a:gd name="T29" fmla="*/ 1482817 h 347"/>
              <a:gd name="T30" fmla="*/ 0 w 205"/>
              <a:gd name="T31" fmla="*/ 1038981 h 347"/>
              <a:gd name="T32" fmla="*/ 121096 w 205"/>
              <a:gd name="T33" fmla="*/ 544708 h 347"/>
              <a:gd name="T34" fmla="*/ 1029314 w 205"/>
              <a:gd name="T35" fmla="*/ 0 h 347"/>
              <a:gd name="T36" fmla="*/ 2068720 w 205"/>
              <a:gd name="T37" fmla="*/ 1038981 h 347"/>
              <a:gd name="T38" fmla="*/ 2058629 w 205"/>
              <a:gd name="T39" fmla="*/ 1180201 h 347"/>
              <a:gd name="T40" fmla="*/ 1977898 w 205"/>
              <a:gd name="T41" fmla="*/ 1452555 h 347"/>
              <a:gd name="T42" fmla="*/ 1957716 w 205"/>
              <a:gd name="T43" fmla="*/ 1482817 h 347"/>
              <a:gd name="T44" fmla="*/ 1543972 w 205"/>
              <a:gd name="T45" fmla="*/ 2652931 h 347"/>
              <a:gd name="T46" fmla="*/ 1574245 w 205"/>
              <a:gd name="T47" fmla="*/ 2723541 h 347"/>
              <a:gd name="T48" fmla="*/ 1554063 w 205"/>
              <a:gd name="T49" fmla="*/ 2784064 h 347"/>
              <a:gd name="T50" fmla="*/ 1574245 w 205"/>
              <a:gd name="T51" fmla="*/ 2844588 h 347"/>
              <a:gd name="T52" fmla="*/ 1554063 w 205"/>
              <a:gd name="T53" fmla="*/ 2905111 h 347"/>
              <a:gd name="T54" fmla="*/ 1574245 w 205"/>
              <a:gd name="T55" fmla="*/ 2965634 h 347"/>
              <a:gd name="T56" fmla="*/ 1554063 w 205"/>
              <a:gd name="T57" fmla="*/ 3016070 h 347"/>
              <a:gd name="T58" fmla="*/ 1574245 w 205"/>
              <a:gd name="T59" fmla="*/ 3076593 h 347"/>
              <a:gd name="T60" fmla="*/ 1554063 w 205"/>
              <a:gd name="T61" fmla="*/ 3137116 h 347"/>
              <a:gd name="T62" fmla="*/ 1574245 w 205"/>
              <a:gd name="T63" fmla="*/ 3197639 h 347"/>
              <a:gd name="T64" fmla="*/ 1473332 w 205"/>
              <a:gd name="T65" fmla="*/ 3298511 h 347"/>
              <a:gd name="T66" fmla="*/ 1372419 w 205"/>
              <a:gd name="T67" fmla="*/ 3298511 h 347"/>
              <a:gd name="T68" fmla="*/ 1029314 w 205"/>
              <a:gd name="T69" fmla="*/ 3500255 h 3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347">
                <a:moveTo>
                  <a:pt x="102" y="347"/>
                </a:moveTo>
                <a:cubicBezTo>
                  <a:pt x="88" y="347"/>
                  <a:pt x="76" y="339"/>
                  <a:pt x="69" y="327"/>
                </a:cubicBezTo>
                <a:cubicBezTo>
                  <a:pt x="58" y="327"/>
                  <a:pt x="58" y="327"/>
                  <a:pt x="58" y="327"/>
                </a:cubicBezTo>
                <a:cubicBezTo>
                  <a:pt x="53" y="327"/>
                  <a:pt x="49" y="323"/>
                  <a:pt x="49" y="317"/>
                </a:cubicBezTo>
                <a:cubicBezTo>
                  <a:pt x="49" y="315"/>
                  <a:pt x="50" y="313"/>
                  <a:pt x="51" y="311"/>
                </a:cubicBezTo>
                <a:cubicBezTo>
                  <a:pt x="50" y="309"/>
                  <a:pt x="49" y="307"/>
                  <a:pt x="49" y="305"/>
                </a:cubicBezTo>
                <a:cubicBezTo>
                  <a:pt x="49" y="303"/>
                  <a:pt x="50" y="301"/>
                  <a:pt x="51" y="299"/>
                </a:cubicBezTo>
                <a:cubicBezTo>
                  <a:pt x="50" y="298"/>
                  <a:pt x="49" y="296"/>
                  <a:pt x="49" y="294"/>
                </a:cubicBezTo>
                <a:cubicBezTo>
                  <a:pt x="49" y="291"/>
                  <a:pt x="50" y="289"/>
                  <a:pt x="51" y="288"/>
                </a:cubicBezTo>
                <a:cubicBezTo>
                  <a:pt x="50" y="286"/>
                  <a:pt x="49" y="284"/>
                  <a:pt x="49" y="282"/>
                </a:cubicBezTo>
                <a:cubicBezTo>
                  <a:pt x="49" y="280"/>
                  <a:pt x="50" y="278"/>
                  <a:pt x="51" y="276"/>
                </a:cubicBezTo>
                <a:cubicBezTo>
                  <a:pt x="50" y="274"/>
                  <a:pt x="49" y="272"/>
                  <a:pt x="49" y="270"/>
                </a:cubicBezTo>
                <a:cubicBezTo>
                  <a:pt x="49" y="267"/>
                  <a:pt x="50" y="265"/>
                  <a:pt x="52" y="263"/>
                </a:cubicBezTo>
                <a:cubicBezTo>
                  <a:pt x="49" y="247"/>
                  <a:pt x="44" y="229"/>
                  <a:pt x="35" y="205"/>
                </a:cubicBezTo>
                <a:cubicBezTo>
                  <a:pt x="29" y="189"/>
                  <a:pt x="21" y="170"/>
                  <a:pt x="10" y="147"/>
                </a:cubicBezTo>
                <a:cubicBezTo>
                  <a:pt x="4" y="133"/>
                  <a:pt x="0" y="118"/>
                  <a:pt x="0" y="103"/>
                </a:cubicBezTo>
                <a:cubicBezTo>
                  <a:pt x="0" y="86"/>
                  <a:pt x="4" y="69"/>
                  <a:pt x="12" y="54"/>
                </a:cubicBezTo>
                <a:cubicBezTo>
                  <a:pt x="30" y="21"/>
                  <a:pt x="65" y="0"/>
                  <a:pt x="102" y="0"/>
                </a:cubicBezTo>
                <a:cubicBezTo>
                  <a:pt x="159" y="0"/>
                  <a:pt x="205" y="46"/>
                  <a:pt x="205" y="103"/>
                </a:cubicBezTo>
                <a:cubicBezTo>
                  <a:pt x="205" y="107"/>
                  <a:pt x="204" y="112"/>
                  <a:pt x="204" y="117"/>
                </a:cubicBezTo>
                <a:cubicBezTo>
                  <a:pt x="202" y="126"/>
                  <a:pt x="200" y="135"/>
                  <a:pt x="196" y="144"/>
                </a:cubicBezTo>
                <a:cubicBezTo>
                  <a:pt x="195" y="145"/>
                  <a:pt x="195" y="146"/>
                  <a:pt x="194" y="147"/>
                </a:cubicBezTo>
                <a:cubicBezTo>
                  <a:pt x="168" y="204"/>
                  <a:pt x="157" y="237"/>
                  <a:pt x="153" y="263"/>
                </a:cubicBezTo>
                <a:cubicBezTo>
                  <a:pt x="155" y="265"/>
                  <a:pt x="156" y="267"/>
                  <a:pt x="156" y="270"/>
                </a:cubicBezTo>
                <a:cubicBezTo>
                  <a:pt x="156" y="272"/>
                  <a:pt x="155" y="274"/>
                  <a:pt x="154" y="276"/>
                </a:cubicBezTo>
                <a:cubicBezTo>
                  <a:pt x="155" y="278"/>
                  <a:pt x="156" y="280"/>
                  <a:pt x="156" y="282"/>
                </a:cubicBezTo>
                <a:cubicBezTo>
                  <a:pt x="156" y="284"/>
                  <a:pt x="155" y="286"/>
                  <a:pt x="154" y="288"/>
                </a:cubicBezTo>
                <a:cubicBezTo>
                  <a:pt x="155" y="289"/>
                  <a:pt x="156" y="291"/>
                  <a:pt x="156" y="294"/>
                </a:cubicBezTo>
                <a:cubicBezTo>
                  <a:pt x="156" y="296"/>
                  <a:pt x="155" y="298"/>
                  <a:pt x="154" y="299"/>
                </a:cubicBezTo>
                <a:cubicBezTo>
                  <a:pt x="155" y="301"/>
                  <a:pt x="156" y="303"/>
                  <a:pt x="156" y="305"/>
                </a:cubicBezTo>
                <a:cubicBezTo>
                  <a:pt x="156" y="307"/>
                  <a:pt x="155" y="309"/>
                  <a:pt x="154" y="311"/>
                </a:cubicBezTo>
                <a:cubicBezTo>
                  <a:pt x="155" y="313"/>
                  <a:pt x="156" y="315"/>
                  <a:pt x="156" y="317"/>
                </a:cubicBezTo>
                <a:cubicBezTo>
                  <a:pt x="156" y="323"/>
                  <a:pt x="152" y="327"/>
                  <a:pt x="146" y="327"/>
                </a:cubicBezTo>
                <a:cubicBezTo>
                  <a:pt x="136" y="327"/>
                  <a:pt x="136" y="327"/>
                  <a:pt x="136" y="327"/>
                </a:cubicBezTo>
                <a:cubicBezTo>
                  <a:pt x="129" y="339"/>
                  <a:pt x="116" y="347"/>
                  <a:pt x="102" y="347"/>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Freeform 79"/>
          <p:cNvSpPr/>
          <p:nvPr/>
        </p:nvSpPr>
        <p:spPr bwMode="auto">
          <a:xfrm>
            <a:off x="1441253" y="4783957"/>
            <a:ext cx="1259020" cy="1000345"/>
          </a:xfrm>
          <a:custGeom>
            <a:avLst/>
            <a:gdLst>
              <a:gd name="T0" fmla="*/ 0 w 98"/>
              <a:gd name="T1" fmla="*/ 413080 h 78"/>
              <a:gd name="T2" fmla="*/ 50498 w 98"/>
              <a:gd name="T3" fmla="*/ 473531 h 78"/>
              <a:gd name="T4" fmla="*/ 0 w 98"/>
              <a:gd name="T5" fmla="*/ 533982 h 78"/>
              <a:gd name="T6" fmla="*/ 50498 w 98"/>
              <a:gd name="T7" fmla="*/ 594433 h 78"/>
              <a:gd name="T8" fmla="*/ 181792 w 98"/>
              <a:gd name="T9" fmla="*/ 594433 h 78"/>
              <a:gd name="T10" fmla="*/ 494879 w 98"/>
              <a:gd name="T11" fmla="*/ 785860 h 78"/>
              <a:gd name="T12" fmla="*/ 807966 w 98"/>
              <a:gd name="T13" fmla="*/ 594433 h 78"/>
              <a:gd name="T14" fmla="*/ 939260 w 98"/>
              <a:gd name="T15" fmla="*/ 594433 h 78"/>
              <a:gd name="T16" fmla="*/ 989758 w 98"/>
              <a:gd name="T17" fmla="*/ 533982 h 78"/>
              <a:gd name="T18" fmla="*/ 939260 w 98"/>
              <a:gd name="T19" fmla="*/ 473531 h 78"/>
              <a:gd name="T20" fmla="*/ 989758 w 98"/>
              <a:gd name="T21" fmla="*/ 413080 h 78"/>
              <a:gd name="T22" fmla="*/ 939260 w 98"/>
              <a:gd name="T23" fmla="*/ 352629 h 78"/>
              <a:gd name="T24" fmla="*/ 989758 w 98"/>
              <a:gd name="T25" fmla="*/ 302254 h 78"/>
              <a:gd name="T26" fmla="*/ 939260 w 98"/>
              <a:gd name="T27" fmla="*/ 241803 h 78"/>
              <a:gd name="T28" fmla="*/ 989758 w 98"/>
              <a:gd name="T29" fmla="*/ 181352 h 78"/>
              <a:gd name="T30" fmla="*/ 939260 w 98"/>
              <a:gd name="T31" fmla="*/ 120902 h 78"/>
              <a:gd name="T32" fmla="*/ 989758 w 98"/>
              <a:gd name="T33" fmla="*/ 60451 h 78"/>
              <a:gd name="T34" fmla="*/ 939260 w 98"/>
              <a:gd name="T35" fmla="*/ 0 h 78"/>
              <a:gd name="T36" fmla="*/ 50498 w 98"/>
              <a:gd name="T37" fmla="*/ 0 h 78"/>
              <a:gd name="T38" fmla="*/ 0 w 98"/>
              <a:gd name="T39" fmla="*/ 60451 h 78"/>
              <a:gd name="T40" fmla="*/ 50498 w 98"/>
              <a:gd name="T41" fmla="*/ 120902 h 78"/>
              <a:gd name="T42" fmla="*/ 0 w 98"/>
              <a:gd name="T43" fmla="*/ 181352 h 78"/>
              <a:gd name="T44" fmla="*/ 50498 w 98"/>
              <a:gd name="T45" fmla="*/ 241803 h 78"/>
              <a:gd name="T46" fmla="*/ 0 w 98"/>
              <a:gd name="T47" fmla="*/ 302254 h 78"/>
              <a:gd name="T48" fmla="*/ 50498 w 98"/>
              <a:gd name="T49" fmla="*/ 352629 h 78"/>
              <a:gd name="T50" fmla="*/ 0 w 98"/>
              <a:gd name="T51" fmla="*/ 413080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8" h="78">
                <a:moveTo>
                  <a:pt x="0" y="41"/>
                </a:moveTo>
                <a:cubicBezTo>
                  <a:pt x="0" y="45"/>
                  <a:pt x="3" y="47"/>
                  <a:pt x="5" y="47"/>
                </a:cubicBezTo>
                <a:cubicBezTo>
                  <a:pt x="3" y="47"/>
                  <a:pt x="0" y="50"/>
                  <a:pt x="0" y="53"/>
                </a:cubicBezTo>
                <a:cubicBezTo>
                  <a:pt x="0" y="56"/>
                  <a:pt x="3" y="59"/>
                  <a:pt x="5" y="59"/>
                </a:cubicBezTo>
                <a:cubicBezTo>
                  <a:pt x="18" y="59"/>
                  <a:pt x="18" y="59"/>
                  <a:pt x="18" y="59"/>
                </a:cubicBezTo>
                <a:cubicBezTo>
                  <a:pt x="24" y="70"/>
                  <a:pt x="36" y="78"/>
                  <a:pt x="49" y="78"/>
                </a:cubicBezTo>
                <a:cubicBezTo>
                  <a:pt x="63" y="78"/>
                  <a:pt x="75" y="70"/>
                  <a:pt x="80" y="59"/>
                </a:cubicBezTo>
                <a:cubicBezTo>
                  <a:pt x="93" y="59"/>
                  <a:pt x="93" y="59"/>
                  <a:pt x="93" y="59"/>
                </a:cubicBezTo>
                <a:cubicBezTo>
                  <a:pt x="96" y="59"/>
                  <a:pt x="98" y="56"/>
                  <a:pt x="98" y="53"/>
                </a:cubicBezTo>
                <a:cubicBezTo>
                  <a:pt x="98" y="50"/>
                  <a:pt x="96" y="47"/>
                  <a:pt x="93" y="47"/>
                </a:cubicBezTo>
                <a:cubicBezTo>
                  <a:pt x="96" y="47"/>
                  <a:pt x="98" y="45"/>
                  <a:pt x="98" y="41"/>
                </a:cubicBezTo>
                <a:cubicBezTo>
                  <a:pt x="98" y="38"/>
                  <a:pt x="96" y="35"/>
                  <a:pt x="93" y="35"/>
                </a:cubicBezTo>
                <a:cubicBezTo>
                  <a:pt x="96" y="35"/>
                  <a:pt x="98" y="33"/>
                  <a:pt x="98" y="30"/>
                </a:cubicBezTo>
                <a:cubicBezTo>
                  <a:pt x="98" y="26"/>
                  <a:pt x="96" y="24"/>
                  <a:pt x="93" y="24"/>
                </a:cubicBezTo>
                <a:cubicBezTo>
                  <a:pt x="96" y="24"/>
                  <a:pt x="98" y="21"/>
                  <a:pt x="98" y="18"/>
                </a:cubicBezTo>
                <a:cubicBezTo>
                  <a:pt x="98" y="15"/>
                  <a:pt x="96" y="12"/>
                  <a:pt x="93" y="12"/>
                </a:cubicBezTo>
                <a:cubicBezTo>
                  <a:pt x="96" y="12"/>
                  <a:pt x="98" y="9"/>
                  <a:pt x="98" y="6"/>
                </a:cubicBezTo>
                <a:cubicBezTo>
                  <a:pt x="98" y="3"/>
                  <a:pt x="96" y="0"/>
                  <a:pt x="93" y="0"/>
                </a:cubicBezTo>
                <a:cubicBezTo>
                  <a:pt x="5" y="0"/>
                  <a:pt x="5" y="0"/>
                  <a:pt x="5" y="0"/>
                </a:cubicBezTo>
                <a:cubicBezTo>
                  <a:pt x="3" y="0"/>
                  <a:pt x="0" y="3"/>
                  <a:pt x="0" y="6"/>
                </a:cubicBezTo>
                <a:cubicBezTo>
                  <a:pt x="0" y="9"/>
                  <a:pt x="3" y="12"/>
                  <a:pt x="5" y="12"/>
                </a:cubicBezTo>
                <a:cubicBezTo>
                  <a:pt x="3" y="12"/>
                  <a:pt x="0" y="15"/>
                  <a:pt x="0" y="18"/>
                </a:cubicBezTo>
                <a:cubicBezTo>
                  <a:pt x="0" y="21"/>
                  <a:pt x="3" y="24"/>
                  <a:pt x="5" y="24"/>
                </a:cubicBezTo>
                <a:cubicBezTo>
                  <a:pt x="3" y="24"/>
                  <a:pt x="0" y="26"/>
                  <a:pt x="0" y="30"/>
                </a:cubicBezTo>
                <a:cubicBezTo>
                  <a:pt x="0" y="33"/>
                  <a:pt x="3" y="35"/>
                  <a:pt x="5" y="35"/>
                </a:cubicBezTo>
                <a:cubicBezTo>
                  <a:pt x="3" y="35"/>
                  <a:pt x="0" y="38"/>
                  <a:pt x="0" y="41"/>
                </a:cubicBezTo>
                <a:close/>
              </a:path>
            </a:pathLst>
          </a:custGeom>
          <a:solidFill>
            <a:srgbClr val="005D9D"/>
          </a:solidFill>
          <a:ln>
            <a:noFill/>
          </a:ln>
          <a:effectLst>
            <a:outerShdw blurRad="88900" sx="102000" sy="102000" algn="ctr" rotWithShape="0">
              <a:prstClr val="black">
                <a:alpha val="50000"/>
              </a:prst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任意多边形 63"/>
          <p:cNvSpPr/>
          <p:nvPr/>
        </p:nvSpPr>
        <p:spPr bwMode="auto">
          <a:xfrm>
            <a:off x="824880" y="1457559"/>
            <a:ext cx="2501872" cy="3326396"/>
          </a:xfrm>
          <a:custGeom>
            <a:avLst/>
            <a:gdLst>
              <a:gd name="connsiteX0" fmla="*/ 1243621 w 2501872"/>
              <a:gd name="connsiteY0" fmla="*/ 0 h 3326396"/>
              <a:gd name="connsiteX1" fmla="*/ 2501872 w 2501872"/>
              <a:gd name="connsiteY1" fmla="*/ 1259019 h 3326396"/>
              <a:gd name="connsiteX2" fmla="*/ 2500267 w 2501872"/>
              <a:gd name="connsiteY2" fmla="*/ 1344132 h 3326396"/>
              <a:gd name="connsiteX3" fmla="*/ 2489369 w 2501872"/>
              <a:gd name="connsiteY3" fmla="*/ 1436042 h 3326396"/>
              <a:gd name="connsiteX4" fmla="*/ 2491766 w 2501872"/>
              <a:gd name="connsiteY4" fmla="*/ 1436899 h 3326396"/>
              <a:gd name="connsiteX5" fmla="*/ 2401857 w 2501872"/>
              <a:gd name="connsiteY5" fmla="*/ 1757443 h 3326396"/>
              <a:gd name="connsiteX6" fmla="*/ 2377801 w 2501872"/>
              <a:gd name="connsiteY6" fmla="*/ 1767055 h 3326396"/>
              <a:gd name="connsiteX7" fmla="*/ 2400825 w 2501872"/>
              <a:gd name="connsiteY7" fmla="*/ 1758180 h 3326396"/>
              <a:gd name="connsiteX8" fmla="*/ 2388057 w 2501872"/>
              <a:gd name="connsiteY8" fmla="*/ 1796758 h 3326396"/>
              <a:gd name="connsiteX9" fmla="*/ 1848853 w 2501872"/>
              <a:gd name="connsiteY9" fmla="*/ 3326396 h 3326396"/>
              <a:gd name="connsiteX10" fmla="*/ 654748 w 2501872"/>
              <a:gd name="connsiteY10" fmla="*/ 3326396 h 3326396"/>
              <a:gd name="connsiteX11" fmla="*/ 517212 w 2501872"/>
              <a:gd name="connsiteY11" fmla="*/ 2750283 h 3326396"/>
              <a:gd name="connsiteX12" fmla="*/ 443642 w 2501872"/>
              <a:gd name="connsiteY12" fmla="*/ 2549517 h 3326396"/>
              <a:gd name="connsiteX13" fmla="*/ 436701 w 2501872"/>
              <a:gd name="connsiteY13" fmla="*/ 2552393 h 3326396"/>
              <a:gd name="connsiteX14" fmla="*/ 115597 w 2501872"/>
              <a:gd name="connsiteY14" fmla="*/ 1795908 h 3326396"/>
              <a:gd name="connsiteX15" fmla="*/ 0 w 2501872"/>
              <a:gd name="connsiteY15" fmla="*/ 1257394 h 3326396"/>
              <a:gd name="connsiteX16" fmla="*/ 81279 w 2501872"/>
              <a:gd name="connsiteY16" fmla="*/ 794007 h 3326396"/>
              <a:gd name="connsiteX17" fmla="*/ 140901 w 2501872"/>
              <a:gd name="connsiteY17" fmla="*/ 655663 h 3326396"/>
              <a:gd name="connsiteX18" fmla="*/ 139442 w 2501872"/>
              <a:gd name="connsiteY18" fmla="*/ 655204 h 3326396"/>
              <a:gd name="connsiteX19" fmla="*/ 1243621 w 2501872"/>
              <a:gd name="connsiteY19" fmla="*/ 0 h 332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872" h="3326396">
                <a:moveTo>
                  <a:pt x="1243621" y="0"/>
                </a:moveTo>
                <a:cubicBezTo>
                  <a:pt x="1936943" y="0"/>
                  <a:pt x="2501872" y="565274"/>
                  <a:pt x="2501872" y="1259019"/>
                </a:cubicBezTo>
                <a:cubicBezTo>
                  <a:pt x="2501872" y="1284713"/>
                  <a:pt x="2501872" y="1313620"/>
                  <a:pt x="2500267" y="1344132"/>
                </a:cubicBezTo>
                <a:lnTo>
                  <a:pt x="2489369" y="1436042"/>
                </a:lnTo>
                <a:lnTo>
                  <a:pt x="2491766" y="1436899"/>
                </a:lnTo>
                <a:cubicBezTo>
                  <a:pt x="2478922" y="1552295"/>
                  <a:pt x="2453234" y="1654869"/>
                  <a:pt x="2401857" y="1757443"/>
                </a:cubicBezTo>
                <a:lnTo>
                  <a:pt x="2377801" y="1767055"/>
                </a:lnTo>
                <a:lnTo>
                  <a:pt x="2400825" y="1758180"/>
                </a:lnTo>
                <a:cubicBezTo>
                  <a:pt x="2400825" y="1771039"/>
                  <a:pt x="2388057" y="1783899"/>
                  <a:pt x="2388057" y="1796758"/>
                </a:cubicBezTo>
                <a:cubicBezTo>
                  <a:pt x="2041356" y="2542288"/>
                  <a:pt x="1887354" y="2979350"/>
                  <a:pt x="1848853" y="3326396"/>
                </a:cubicBezTo>
                <a:lnTo>
                  <a:pt x="654748" y="3326396"/>
                </a:lnTo>
                <a:cubicBezTo>
                  <a:pt x="635448" y="3172201"/>
                  <a:pt x="591951" y="2974871"/>
                  <a:pt x="517212" y="2750283"/>
                </a:cubicBezTo>
                <a:lnTo>
                  <a:pt x="443642" y="2549517"/>
                </a:lnTo>
                <a:lnTo>
                  <a:pt x="436701" y="2552393"/>
                </a:lnTo>
                <a:cubicBezTo>
                  <a:pt x="359636" y="2334423"/>
                  <a:pt x="256883" y="2090809"/>
                  <a:pt x="115597" y="1795908"/>
                </a:cubicBezTo>
                <a:cubicBezTo>
                  <a:pt x="38532" y="1629225"/>
                  <a:pt x="0" y="1449720"/>
                  <a:pt x="0" y="1257394"/>
                </a:cubicBezTo>
                <a:cubicBezTo>
                  <a:pt x="0" y="1093916"/>
                  <a:pt x="28899" y="937651"/>
                  <a:pt x="81279" y="794007"/>
                </a:cubicBezTo>
                <a:lnTo>
                  <a:pt x="140901" y="655663"/>
                </a:lnTo>
                <a:lnTo>
                  <a:pt x="139442" y="655204"/>
                </a:lnTo>
                <a:cubicBezTo>
                  <a:pt x="357710" y="269790"/>
                  <a:pt x="768567" y="0"/>
                  <a:pt x="1243621" y="0"/>
                </a:cubicBezTo>
                <a:close/>
              </a:path>
            </a:pathLst>
          </a:custGeom>
          <a:blipFill>
            <a:blip r:embed="rId3"/>
            <a:stretch>
              <a:fillRect/>
            </a:stretch>
          </a:blipFill>
          <a:ln>
            <a:noFill/>
          </a:ln>
          <a:effectLst>
            <a:innerShdw blurRad="88900">
              <a:prstClr val="black"/>
            </a:innerShdw>
          </a:effectLst>
        </p:spPr>
        <p:txBody>
          <a:bodyPr wrap="square">
            <a:noAutofit/>
          </a:bodyPr>
          <a:lstStyle/>
          <a:p>
            <a:endParaRPr lang="zh-CN" altLang="en-US"/>
          </a:p>
        </p:txBody>
      </p:sp>
      <p:sp>
        <p:nvSpPr>
          <p:cNvPr id="43" name="矩形 42"/>
          <p:cNvSpPr/>
          <p:nvPr/>
        </p:nvSpPr>
        <p:spPr>
          <a:xfrm>
            <a:off x="1192179" y="4999154"/>
            <a:ext cx="1767271" cy="400110"/>
          </a:xfrm>
          <a:prstGeom prst="rect">
            <a:avLst/>
          </a:prstGeom>
        </p:spPr>
        <p:txBody>
          <a:bodyPr wrap="square">
            <a:spAutoFit/>
          </a:bodyPr>
          <a:lstStyle/>
          <a:p>
            <a:pPr algn="ctr"/>
            <a:r>
              <a:rPr lang="zh-CN" altLang="en-US" sz="2000" b="1" dirty="0">
                <a:solidFill>
                  <a:schemeClr val="bg1"/>
                </a:solidFill>
              </a:rPr>
              <a:t>研究切入</a:t>
            </a:r>
          </a:p>
        </p:txBody>
      </p:sp>
      <p:sp>
        <p:nvSpPr>
          <p:cNvPr id="20" name="任意多边形 19"/>
          <p:cNvSpPr/>
          <p:nvPr/>
        </p:nvSpPr>
        <p:spPr>
          <a:xfrm>
            <a:off x="2064475" y="4028688"/>
            <a:ext cx="3357789" cy="2041366"/>
          </a:xfrm>
          <a:custGeom>
            <a:avLst/>
            <a:gdLst>
              <a:gd name="connsiteX0" fmla="*/ 0 w 3367314"/>
              <a:gd name="connsiteY0" fmla="*/ 1306286 h 1640504"/>
              <a:gd name="connsiteX1" fmla="*/ 522514 w 3367314"/>
              <a:gd name="connsiteY1" fmla="*/ 1640114 h 1640504"/>
              <a:gd name="connsiteX2" fmla="*/ 2002971 w 3367314"/>
              <a:gd name="connsiteY2" fmla="*/ 1248228 h 1640504"/>
              <a:gd name="connsiteX3" fmla="*/ 3367314 w 3367314"/>
              <a:gd name="connsiteY3" fmla="*/ 0 h 1640504"/>
              <a:gd name="connsiteX0-1" fmla="*/ 0 w 3367314"/>
              <a:gd name="connsiteY0-2" fmla="*/ 1306286 h 1631001"/>
              <a:gd name="connsiteX1-3" fmla="*/ 884464 w 3367314"/>
              <a:gd name="connsiteY1-4" fmla="*/ 1630589 h 1631001"/>
              <a:gd name="connsiteX2-5" fmla="*/ 2002971 w 3367314"/>
              <a:gd name="connsiteY2-6" fmla="*/ 1248228 h 1631001"/>
              <a:gd name="connsiteX3-7" fmla="*/ 3367314 w 3367314"/>
              <a:gd name="connsiteY3-8" fmla="*/ 0 h 1631001"/>
              <a:gd name="connsiteX0-9" fmla="*/ 0 w 3367314"/>
              <a:gd name="connsiteY0-10" fmla="*/ 1306286 h 1657132"/>
              <a:gd name="connsiteX1-11" fmla="*/ 884464 w 3367314"/>
              <a:gd name="connsiteY1-12" fmla="*/ 1630589 h 1657132"/>
              <a:gd name="connsiteX2-13" fmla="*/ 1688646 w 3367314"/>
              <a:gd name="connsiteY2-14" fmla="*/ 638628 h 1657132"/>
              <a:gd name="connsiteX3-15" fmla="*/ 3367314 w 3367314"/>
              <a:gd name="connsiteY3-16" fmla="*/ 0 h 1657132"/>
              <a:gd name="connsiteX0-17" fmla="*/ 0 w 3367314"/>
              <a:gd name="connsiteY0-18" fmla="*/ 1306286 h 1587863"/>
              <a:gd name="connsiteX1-19" fmla="*/ 884464 w 3367314"/>
              <a:gd name="connsiteY1-20" fmla="*/ 1554389 h 1587863"/>
              <a:gd name="connsiteX2-21" fmla="*/ 1688646 w 3367314"/>
              <a:gd name="connsiteY2-22" fmla="*/ 638628 h 1587863"/>
              <a:gd name="connsiteX3-23" fmla="*/ 3367314 w 3367314"/>
              <a:gd name="connsiteY3-24" fmla="*/ 0 h 1587863"/>
              <a:gd name="connsiteX0-25" fmla="*/ 0 w 3443514"/>
              <a:gd name="connsiteY0-26" fmla="*/ 1068161 h 1349738"/>
              <a:gd name="connsiteX1-27" fmla="*/ 884464 w 3443514"/>
              <a:gd name="connsiteY1-28" fmla="*/ 1316264 h 1349738"/>
              <a:gd name="connsiteX2-29" fmla="*/ 1688646 w 3443514"/>
              <a:gd name="connsiteY2-30" fmla="*/ 400503 h 1349738"/>
              <a:gd name="connsiteX3-31" fmla="*/ 3443514 w 3443514"/>
              <a:gd name="connsiteY3-32" fmla="*/ 0 h 1349738"/>
              <a:gd name="connsiteX0-33" fmla="*/ 0 w 3443514"/>
              <a:gd name="connsiteY0-34" fmla="*/ 1146020 h 1427597"/>
              <a:gd name="connsiteX1-35" fmla="*/ 884464 w 3443514"/>
              <a:gd name="connsiteY1-36" fmla="*/ 1394123 h 1427597"/>
              <a:gd name="connsiteX2-37" fmla="*/ 1688646 w 3443514"/>
              <a:gd name="connsiteY2-38" fmla="*/ 478362 h 1427597"/>
              <a:gd name="connsiteX3-39" fmla="*/ 3443514 w 3443514"/>
              <a:gd name="connsiteY3-40" fmla="*/ 77859 h 1427597"/>
              <a:gd name="connsiteX0-41" fmla="*/ 0 w 3443514"/>
              <a:gd name="connsiteY0-42" fmla="*/ 1155106 h 1436683"/>
              <a:gd name="connsiteX1-43" fmla="*/ 884464 w 3443514"/>
              <a:gd name="connsiteY1-44" fmla="*/ 1403209 h 1436683"/>
              <a:gd name="connsiteX2-45" fmla="*/ 1688646 w 3443514"/>
              <a:gd name="connsiteY2-46" fmla="*/ 487448 h 1436683"/>
              <a:gd name="connsiteX3-47" fmla="*/ 3443514 w 3443514"/>
              <a:gd name="connsiteY3-48" fmla="*/ 86945 h 1436683"/>
              <a:gd name="connsiteX0-49" fmla="*/ 0 w 3443514"/>
              <a:gd name="connsiteY0-50" fmla="*/ 1184493 h 1466070"/>
              <a:gd name="connsiteX1-51" fmla="*/ 884464 w 3443514"/>
              <a:gd name="connsiteY1-52" fmla="*/ 1432596 h 1466070"/>
              <a:gd name="connsiteX2-53" fmla="*/ 1688646 w 3443514"/>
              <a:gd name="connsiteY2-54" fmla="*/ 516835 h 1466070"/>
              <a:gd name="connsiteX3-55" fmla="*/ 3443514 w 3443514"/>
              <a:gd name="connsiteY3-56" fmla="*/ 116332 h 1466070"/>
              <a:gd name="connsiteX0-57" fmla="*/ 0 w 3443514"/>
              <a:gd name="connsiteY0-58" fmla="*/ 1180802 h 1462379"/>
              <a:gd name="connsiteX1-59" fmla="*/ 884464 w 3443514"/>
              <a:gd name="connsiteY1-60" fmla="*/ 1428905 h 1462379"/>
              <a:gd name="connsiteX2-61" fmla="*/ 1688646 w 3443514"/>
              <a:gd name="connsiteY2-62" fmla="*/ 513144 h 1462379"/>
              <a:gd name="connsiteX3-63" fmla="*/ 3443514 w 3443514"/>
              <a:gd name="connsiteY3-64" fmla="*/ 112641 h 1462379"/>
              <a:gd name="connsiteX0-65" fmla="*/ 0 w 3433989"/>
              <a:gd name="connsiteY0-66" fmla="*/ 1329980 h 1611557"/>
              <a:gd name="connsiteX1-67" fmla="*/ 884464 w 3433989"/>
              <a:gd name="connsiteY1-68" fmla="*/ 1578083 h 1611557"/>
              <a:gd name="connsiteX2-69" fmla="*/ 1688646 w 3433989"/>
              <a:gd name="connsiteY2-70" fmla="*/ 662322 h 1611557"/>
              <a:gd name="connsiteX3-71" fmla="*/ 3433989 w 3433989"/>
              <a:gd name="connsiteY3-72" fmla="*/ 61794 h 1611557"/>
              <a:gd name="connsiteX0-73" fmla="*/ 0 w 3433989"/>
              <a:gd name="connsiteY0-74" fmla="*/ 1293302 h 1574879"/>
              <a:gd name="connsiteX1-75" fmla="*/ 884464 w 3433989"/>
              <a:gd name="connsiteY1-76" fmla="*/ 1541405 h 1574879"/>
              <a:gd name="connsiteX2-77" fmla="*/ 1688646 w 3433989"/>
              <a:gd name="connsiteY2-78" fmla="*/ 625644 h 1574879"/>
              <a:gd name="connsiteX3-79" fmla="*/ 3433989 w 3433989"/>
              <a:gd name="connsiteY3-80" fmla="*/ 25116 h 1574879"/>
              <a:gd name="connsiteX0-81" fmla="*/ 0 w 3281589"/>
              <a:gd name="connsiteY0-82" fmla="*/ 1543879 h 1825456"/>
              <a:gd name="connsiteX1-83" fmla="*/ 884464 w 3281589"/>
              <a:gd name="connsiteY1-84" fmla="*/ 1791982 h 1825456"/>
              <a:gd name="connsiteX2-85" fmla="*/ 1688646 w 3281589"/>
              <a:gd name="connsiteY2-86" fmla="*/ 876221 h 1825456"/>
              <a:gd name="connsiteX3-87" fmla="*/ 3281589 w 3281589"/>
              <a:gd name="connsiteY3-88" fmla="*/ 18518 h 1825456"/>
              <a:gd name="connsiteX0-89" fmla="*/ 0 w 3281589"/>
              <a:gd name="connsiteY0-90" fmla="*/ 1627362 h 1908939"/>
              <a:gd name="connsiteX1-91" fmla="*/ 884464 w 3281589"/>
              <a:gd name="connsiteY1-92" fmla="*/ 1875465 h 1908939"/>
              <a:gd name="connsiteX2-93" fmla="*/ 1688646 w 3281589"/>
              <a:gd name="connsiteY2-94" fmla="*/ 959704 h 1908939"/>
              <a:gd name="connsiteX3-95" fmla="*/ 3281589 w 3281589"/>
              <a:gd name="connsiteY3-96" fmla="*/ 102001 h 1908939"/>
              <a:gd name="connsiteX0-97" fmla="*/ 0 w 3281589"/>
              <a:gd name="connsiteY0-98" fmla="*/ 1636346 h 1917923"/>
              <a:gd name="connsiteX1-99" fmla="*/ 884464 w 3281589"/>
              <a:gd name="connsiteY1-100" fmla="*/ 1884449 h 1917923"/>
              <a:gd name="connsiteX2-101" fmla="*/ 1688646 w 3281589"/>
              <a:gd name="connsiteY2-102" fmla="*/ 968688 h 1917923"/>
              <a:gd name="connsiteX3-103" fmla="*/ 3281589 w 3281589"/>
              <a:gd name="connsiteY3-104" fmla="*/ 110985 h 1917923"/>
              <a:gd name="connsiteX0-105" fmla="*/ 0 w 3357789"/>
              <a:gd name="connsiteY0-106" fmla="*/ 1842843 h 2124420"/>
              <a:gd name="connsiteX1-107" fmla="*/ 884464 w 3357789"/>
              <a:gd name="connsiteY1-108" fmla="*/ 2090946 h 2124420"/>
              <a:gd name="connsiteX2-109" fmla="*/ 1688646 w 3357789"/>
              <a:gd name="connsiteY2-110" fmla="*/ 1175185 h 2124420"/>
              <a:gd name="connsiteX3-111" fmla="*/ 3357789 w 3357789"/>
              <a:gd name="connsiteY3-112" fmla="*/ 88882 h 2124420"/>
              <a:gd name="connsiteX0-113" fmla="*/ 0 w 3357789"/>
              <a:gd name="connsiteY0-114" fmla="*/ 1758686 h 2040263"/>
              <a:gd name="connsiteX1-115" fmla="*/ 884464 w 3357789"/>
              <a:gd name="connsiteY1-116" fmla="*/ 2006789 h 2040263"/>
              <a:gd name="connsiteX2-117" fmla="*/ 1688646 w 3357789"/>
              <a:gd name="connsiteY2-118" fmla="*/ 1091028 h 2040263"/>
              <a:gd name="connsiteX3-119" fmla="*/ 3357789 w 3357789"/>
              <a:gd name="connsiteY3-120" fmla="*/ 4725 h 2040263"/>
              <a:gd name="connsiteX0-121" fmla="*/ 0 w 3357789"/>
              <a:gd name="connsiteY0-122" fmla="*/ 1759121 h 2040698"/>
              <a:gd name="connsiteX1-123" fmla="*/ 884464 w 3357789"/>
              <a:gd name="connsiteY1-124" fmla="*/ 2007224 h 2040698"/>
              <a:gd name="connsiteX2-125" fmla="*/ 1688646 w 3357789"/>
              <a:gd name="connsiteY2-126" fmla="*/ 1091463 h 2040698"/>
              <a:gd name="connsiteX3-127" fmla="*/ 3357789 w 3357789"/>
              <a:gd name="connsiteY3-128" fmla="*/ 5160 h 2040698"/>
              <a:gd name="connsiteX0-129" fmla="*/ 0 w 3357789"/>
              <a:gd name="connsiteY0-130" fmla="*/ 1759789 h 2041366"/>
              <a:gd name="connsiteX1-131" fmla="*/ 884464 w 3357789"/>
              <a:gd name="connsiteY1-132" fmla="*/ 2007892 h 2041366"/>
              <a:gd name="connsiteX2-133" fmla="*/ 1688646 w 3357789"/>
              <a:gd name="connsiteY2-134" fmla="*/ 1092131 h 2041366"/>
              <a:gd name="connsiteX3-135" fmla="*/ 3357789 w 3357789"/>
              <a:gd name="connsiteY3-136" fmla="*/ 5828 h 2041366"/>
            </a:gdLst>
            <a:ahLst/>
            <a:cxnLst>
              <a:cxn ang="0">
                <a:pos x="connsiteX0-129" y="connsiteY0-130"/>
              </a:cxn>
              <a:cxn ang="0">
                <a:pos x="connsiteX1-131" y="connsiteY1-132"/>
              </a:cxn>
              <a:cxn ang="0">
                <a:pos x="connsiteX2-133" y="connsiteY2-134"/>
              </a:cxn>
              <a:cxn ang="0">
                <a:pos x="connsiteX3-135" y="connsiteY3-136"/>
              </a:cxn>
            </a:cxnLst>
            <a:rect l="l" t="t" r="r" b="b"/>
            <a:pathLst>
              <a:path w="3357789" h="2041366">
                <a:moveTo>
                  <a:pt x="0" y="1759789"/>
                </a:moveTo>
                <a:cubicBezTo>
                  <a:pt x="94343" y="1931541"/>
                  <a:pt x="603023" y="2119168"/>
                  <a:pt x="884464" y="2007892"/>
                </a:cubicBezTo>
                <a:cubicBezTo>
                  <a:pt x="1165905" y="1896616"/>
                  <a:pt x="1466925" y="1597258"/>
                  <a:pt x="1688646" y="1092131"/>
                </a:cubicBezTo>
                <a:cubicBezTo>
                  <a:pt x="1910367" y="587004"/>
                  <a:pt x="2274509" y="-68709"/>
                  <a:pt x="3357789" y="5828"/>
                </a:cubicBezTo>
              </a:path>
            </a:pathLst>
          </a:cu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中括号 20"/>
          <p:cNvSpPr/>
          <p:nvPr/>
        </p:nvSpPr>
        <p:spPr>
          <a:xfrm>
            <a:off x="5422264" y="2672784"/>
            <a:ext cx="127922" cy="3416320"/>
          </a:xfrm>
          <a:prstGeom prst="leftBracket">
            <a:avLst/>
          </a:prstGeom>
          <a:ln w="3175">
            <a:solidFill>
              <a:srgbClr val="005D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研究分析</a:t>
            </a:r>
          </a:p>
        </p:txBody>
      </p:sp>
      <p:sp>
        <p:nvSpPr>
          <p:cNvPr id="53" name="椭圆 52"/>
          <p:cNvSpPr/>
          <p:nvPr/>
        </p:nvSpPr>
        <p:spPr>
          <a:xfrm>
            <a:off x="5585501" y="2983382"/>
            <a:ext cx="950807" cy="950807"/>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solidFill>
                  <a:schemeClr val="bg1"/>
                </a:solidFill>
                <a:effectLst>
                  <a:outerShdw blurRad="50800" sx="102000" sy="102000" algn="ctr" rotWithShape="0">
                    <a:prstClr val="black">
                      <a:alpha val="40000"/>
                    </a:prstClr>
                  </a:outerShdw>
                </a:effectLst>
                <a:latin typeface="微软雅黑" pitchFamily="34" charset="-122"/>
                <a:ea typeface="微软雅黑" pitchFamily="34" charset="-122"/>
              </a:rPr>
              <a:t>VS</a:t>
            </a:r>
            <a:endParaRPr lang="zh-CN" altLang="en-US" sz="2800" b="1" dirty="0">
              <a:solidFill>
                <a:schemeClr val="bg1"/>
              </a:solidFill>
              <a:effectLst>
                <a:outerShdw blurRad="50800" sx="102000" sy="102000" algn="ctr" rotWithShape="0">
                  <a:prstClr val="black">
                    <a:alpha val="40000"/>
                  </a:prstClr>
                </a:outerShdw>
              </a:effectLst>
              <a:latin typeface="微软雅黑" pitchFamily="34" charset="-122"/>
              <a:ea typeface="微软雅黑" pitchFamily="34" charset="-122"/>
            </a:endParaRPr>
          </a:p>
        </p:txBody>
      </p:sp>
      <p:sp>
        <p:nvSpPr>
          <p:cNvPr id="56" name="TextBox 13"/>
          <p:cNvSpPr txBox="1">
            <a:spLocks noChangeArrowheads="1"/>
          </p:cNvSpPr>
          <p:nvPr/>
        </p:nvSpPr>
        <p:spPr bwMode="auto">
          <a:xfrm>
            <a:off x="2384990" y="1844550"/>
            <a:ext cx="2744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pPr algn="r" eaLnBrk="1" hangingPunct="1"/>
            <a:r>
              <a:rPr lang="zh-CN" altLang="en-US" sz="1800" b="1" dirty="0">
                <a:solidFill>
                  <a:srgbClr val="005D9D"/>
                </a:solidFill>
                <a:latin typeface="+mn-ea"/>
                <a:ea typeface="+mn-ea"/>
              </a:rPr>
              <a:t>添加标题一</a:t>
            </a:r>
          </a:p>
        </p:txBody>
      </p:sp>
      <p:sp>
        <p:nvSpPr>
          <p:cNvPr id="100" name="TextBox 14"/>
          <p:cNvSpPr txBox="1">
            <a:spLocks noChangeArrowheads="1"/>
          </p:cNvSpPr>
          <p:nvPr/>
        </p:nvSpPr>
        <p:spPr bwMode="auto">
          <a:xfrm>
            <a:off x="6828028" y="1839002"/>
            <a:ext cx="27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b="1" dirty="0">
                <a:solidFill>
                  <a:srgbClr val="005D9D"/>
                </a:solidFill>
                <a:latin typeface="+mn-ea"/>
                <a:ea typeface="+mn-ea"/>
              </a:rPr>
              <a:t>添加标题二</a:t>
            </a:r>
          </a:p>
        </p:txBody>
      </p:sp>
      <p:sp>
        <p:nvSpPr>
          <p:cNvPr id="103" name="矩形 102"/>
          <p:cNvSpPr/>
          <p:nvPr/>
        </p:nvSpPr>
        <p:spPr bwMode="auto">
          <a:xfrm>
            <a:off x="2781879" y="4030446"/>
            <a:ext cx="2511902" cy="299514"/>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04" name="矩形 103"/>
          <p:cNvSpPr/>
          <p:nvPr/>
        </p:nvSpPr>
        <p:spPr bwMode="auto">
          <a:xfrm>
            <a:off x="1780139" y="4506146"/>
            <a:ext cx="3503575" cy="299516"/>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05" name="矩形 104"/>
          <p:cNvSpPr/>
          <p:nvPr/>
        </p:nvSpPr>
        <p:spPr bwMode="auto">
          <a:xfrm>
            <a:off x="2444610" y="5024633"/>
            <a:ext cx="2854205" cy="299516"/>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06" name="TextBox 19"/>
          <p:cNvSpPr txBox="1"/>
          <p:nvPr/>
        </p:nvSpPr>
        <p:spPr bwMode="auto">
          <a:xfrm>
            <a:off x="3202207" y="4030446"/>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bg1"/>
                </a:solidFill>
                <a:latin typeface="微软雅黑" pitchFamily="34" charset="-122"/>
                <a:ea typeface="微软雅黑" pitchFamily="34" charset="-122"/>
              </a:rPr>
              <a:t>对比数据一：</a:t>
            </a:r>
            <a:r>
              <a:rPr lang="en-US" altLang="zh-CN" sz="1400" dirty="0">
                <a:solidFill>
                  <a:schemeClr val="bg1"/>
                </a:solidFill>
                <a:latin typeface="微软雅黑" pitchFamily="34" charset="-122"/>
                <a:ea typeface="微软雅黑" pitchFamily="34" charset="-122"/>
              </a:rPr>
              <a:t>600</a:t>
            </a:r>
            <a:r>
              <a:rPr lang="zh-CN" altLang="en-US" sz="1400" dirty="0">
                <a:solidFill>
                  <a:schemeClr val="bg1"/>
                </a:solidFill>
                <a:latin typeface="微软雅黑" pitchFamily="34" charset="-122"/>
                <a:ea typeface="微软雅黑" pitchFamily="34" charset="-122"/>
              </a:rPr>
              <a:t>万</a:t>
            </a:r>
          </a:p>
        </p:txBody>
      </p:sp>
      <p:sp>
        <p:nvSpPr>
          <p:cNvPr id="107" name="TextBox 20"/>
          <p:cNvSpPr txBox="1"/>
          <p:nvPr/>
        </p:nvSpPr>
        <p:spPr bwMode="auto">
          <a:xfrm>
            <a:off x="3202207" y="4506146"/>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bg1"/>
                </a:solidFill>
                <a:latin typeface="微软雅黑" pitchFamily="34" charset="-122"/>
                <a:ea typeface="微软雅黑" pitchFamily="34" charset="-122"/>
              </a:rPr>
              <a:t>对比数据二：</a:t>
            </a:r>
            <a:r>
              <a:rPr lang="en-US" altLang="zh-CN" sz="1400" dirty="0">
                <a:solidFill>
                  <a:schemeClr val="bg1"/>
                </a:solidFill>
                <a:latin typeface="微软雅黑" pitchFamily="34" charset="-122"/>
                <a:ea typeface="微软雅黑" pitchFamily="34" charset="-122"/>
              </a:rPr>
              <a:t>800</a:t>
            </a:r>
            <a:r>
              <a:rPr lang="zh-CN" altLang="en-US" sz="1400" dirty="0">
                <a:solidFill>
                  <a:schemeClr val="bg1"/>
                </a:solidFill>
                <a:latin typeface="微软雅黑" pitchFamily="34" charset="-122"/>
                <a:ea typeface="微软雅黑" pitchFamily="34" charset="-122"/>
              </a:rPr>
              <a:t>万</a:t>
            </a:r>
          </a:p>
        </p:txBody>
      </p:sp>
      <p:sp>
        <p:nvSpPr>
          <p:cNvPr id="108" name="TextBox 21"/>
          <p:cNvSpPr txBox="1"/>
          <p:nvPr/>
        </p:nvSpPr>
        <p:spPr bwMode="auto">
          <a:xfrm>
            <a:off x="3202207" y="5032186"/>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bg1"/>
                </a:solidFill>
                <a:latin typeface="微软雅黑" pitchFamily="34" charset="-122"/>
                <a:ea typeface="微软雅黑" pitchFamily="34" charset="-122"/>
              </a:rPr>
              <a:t>对比数据三：</a:t>
            </a:r>
            <a:r>
              <a:rPr lang="en-US" altLang="zh-CN" sz="1400" dirty="0">
                <a:solidFill>
                  <a:schemeClr val="bg1"/>
                </a:solidFill>
                <a:latin typeface="微软雅黑" pitchFamily="34" charset="-122"/>
                <a:ea typeface="微软雅黑" pitchFamily="34" charset="-122"/>
              </a:rPr>
              <a:t>760</a:t>
            </a:r>
            <a:r>
              <a:rPr lang="zh-CN" altLang="en-US" sz="1400" dirty="0">
                <a:solidFill>
                  <a:schemeClr val="bg1"/>
                </a:solidFill>
                <a:latin typeface="微软雅黑" pitchFamily="34" charset="-122"/>
                <a:ea typeface="微软雅黑" pitchFamily="34" charset="-122"/>
              </a:rPr>
              <a:t>万</a:t>
            </a:r>
          </a:p>
        </p:txBody>
      </p:sp>
      <p:sp>
        <p:nvSpPr>
          <p:cNvPr id="109" name="矩形 108"/>
          <p:cNvSpPr/>
          <p:nvPr/>
        </p:nvSpPr>
        <p:spPr bwMode="auto">
          <a:xfrm>
            <a:off x="2215567" y="5563258"/>
            <a:ext cx="3083248" cy="299516"/>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0" name="TextBox 21"/>
          <p:cNvSpPr txBox="1"/>
          <p:nvPr/>
        </p:nvSpPr>
        <p:spPr bwMode="auto">
          <a:xfrm>
            <a:off x="3202207" y="5570809"/>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bg1"/>
                </a:solidFill>
                <a:latin typeface="微软雅黑" pitchFamily="34" charset="-122"/>
                <a:ea typeface="微软雅黑" pitchFamily="34" charset="-122"/>
              </a:rPr>
              <a:t>对比数据四：</a:t>
            </a:r>
            <a:r>
              <a:rPr lang="en-US" altLang="zh-CN" sz="1400" dirty="0">
                <a:solidFill>
                  <a:schemeClr val="bg1"/>
                </a:solidFill>
                <a:latin typeface="微软雅黑" pitchFamily="34" charset="-122"/>
                <a:ea typeface="微软雅黑" pitchFamily="34" charset="-122"/>
              </a:rPr>
              <a:t>550</a:t>
            </a:r>
            <a:r>
              <a:rPr lang="zh-CN" altLang="en-US" sz="1400" dirty="0">
                <a:solidFill>
                  <a:schemeClr val="bg1"/>
                </a:solidFill>
                <a:latin typeface="微软雅黑" pitchFamily="34" charset="-122"/>
                <a:ea typeface="微软雅黑" pitchFamily="34" charset="-122"/>
              </a:rPr>
              <a:t>万</a:t>
            </a:r>
          </a:p>
        </p:txBody>
      </p:sp>
      <p:sp>
        <p:nvSpPr>
          <p:cNvPr id="112" name="矩形 111"/>
          <p:cNvSpPr/>
          <p:nvPr/>
        </p:nvSpPr>
        <p:spPr bwMode="auto">
          <a:xfrm>
            <a:off x="6867487" y="4073759"/>
            <a:ext cx="2511902" cy="299515"/>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3" name="矩形 112"/>
          <p:cNvSpPr/>
          <p:nvPr/>
        </p:nvSpPr>
        <p:spPr bwMode="auto">
          <a:xfrm>
            <a:off x="6882588" y="4549459"/>
            <a:ext cx="3503575" cy="299516"/>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4" name="矩形 113"/>
          <p:cNvSpPr/>
          <p:nvPr/>
        </p:nvSpPr>
        <p:spPr bwMode="auto">
          <a:xfrm>
            <a:off x="6867487" y="5055362"/>
            <a:ext cx="2854205" cy="299515"/>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5" name="矩形 114"/>
          <p:cNvSpPr/>
          <p:nvPr/>
        </p:nvSpPr>
        <p:spPr bwMode="auto">
          <a:xfrm>
            <a:off x="6882588" y="5546165"/>
            <a:ext cx="3254398" cy="299516"/>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6" name="TextBox 19"/>
          <p:cNvSpPr txBox="1"/>
          <p:nvPr/>
        </p:nvSpPr>
        <p:spPr bwMode="auto">
          <a:xfrm>
            <a:off x="7209790" y="4041038"/>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对比数据一：</a:t>
            </a:r>
            <a:r>
              <a:rPr lang="en-US" altLang="zh-CN" sz="1400" dirty="0">
                <a:solidFill>
                  <a:schemeClr val="tx1">
                    <a:lumMod val="85000"/>
                    <a:lumOff val="15000"/>
                  </a:schemeClr>
                </a:solidFill>
                <a:latin typeface="微软雅黑" pitchFamily="34" charset="-122"/>
                <a:ea typeface="微软雅黑" pitchFamily="34" charset="-122"/>
              </a:rPr>
              <a:t>600</a:t>
            </a:r>
            <a:r>
              <a:rPr lang="zh-CN" altLang="en-US" sz="1400" dirty="0">
                <a:solidFill>
                  <a:schemeClr val="tx1">
                    <a:lumMod val="85000"/>
                    <a:lumOff val="15000"/>
                  </a:schemeClr>
                </a:solidFill>
                <a:latin typeface="微软雅黑" pitchFamily="34" charset="-122"/>
                <a:ea typeface="微软雅黑" pitchFamily="34" charset="-122"/>
              </a:rPr>
              <a:t>万</a:t>
            </a:r>
          </a:p>
        </p:txBody>
      </p:sp>
      <p:sp>
        <p:nvSpPr>
          <p:cNvPr id="117" name="TextBox 20"/>
          <p:cNvSpPr txBox="1"/>
          <p:nvPr/>
        </p:nvSpPr>
        <p:spPr bwMode="auto">
          <a:xfrm>
            <a:off x="7209790" y="4541909"/>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对比数据二：</a:t>
            </a:r>
            <a:r>
              <a:rPr lang="en-US" altLang="zh-CN" sz="1400" dirty="0">
                <a:solidFill>
                  <a:schemeClr val="tx1">
                    <a:lumMod val="85000"/>
                    <a:lumOff val="15000"/>
                  </a:schemeClr>
                </a:solidFill>
                <a:latin typeface="微软雅黑" pitchFamily="34" charset="-122"/>
                <a:ea typeface="微软雅黑" pitchFamily="34" charset="-122"/>
              </a:rPr>
              <a:t>800</a:t>
            </a:r>
            <a:r>
              <a:rPr lang="zh-CN" altLang="en-US" sz="1400" dirty="0">
                <a:solidFill>
                  <a:schemeClr val="tx1">
                    <a:lumMod val="85000"/>
                    <a:lumOff val="15000"/>
                  </a:schemeClr>
                </a:solidFill>
                <a:latin typeface="微软雅黑" pitchFamily="34" charset="-122"/>
                <a:ea typeface="微软雅黑" pitchFamily="34" charset="-122"/>
              </a:rPr>
              <a:t>万</a:t>
            </a:r>
          </a:p>
        </p:txBody>
      </p:sp>
      <p:sp>
        <p:nvSpPr>
          <p:cNvPr id="118" name="TextBox 21"/>
          <p:cNvSpPr txBox="1"/>
          <p:nvPr/>
        </p:nvSpPr>
        <p:spPr bwMode="auto">
          <a:xfrm>
            <a:off x="7209790" y="5055362"/>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对比数据三：</a:t>
            </a:r>
            <a:r>
              <a:rPr lang="en-US" altLang="zh-CN" sz="1400" dirty="0">
                <a:solidFill>
                  <a:schemeClr val="tx1">
                    <a:lumMod val="85000"/>
                    <a:lumOff val="15000"/>
                  </a:schemeClr>
                </a:solidFill>
                <a:latin typeface="微软雅黑" pitchFamily="34" charset="-122"/>
                <a:ea typeface="微软雅黑" pitchFamily="34" charset="-122"/>
              </a:rPr>
              <a:t>760</a:t>
            </a:r>
            <a:r>
              <a:rPr lang="zh-CN" altLang="en-US" sz="1400" dirty="0">
                <a:solidFill>
                  <a:schemeClr val="tx1">
                    <a:lumMod val="85000"/>
                    <a:lumOff val="15000"/>
                  </a:schemeClr>
                </a:solidFill>
                <a:latin typeface="微软雅黑" pitchFamily="34" charset="-122"/>
                <a:ea typeface="微软雅黑" pitchFamily="34" charset="-122"/>
              </a:rPr>
              <a:t>万</a:t>
            </a:r>
          </a:p>
        </p:txBody>
      </p:sp>
      <p:sp>
        <p:nvSpPr>
          <p:cNvPr id="119" name="TextBox 21"/>
          <p:cNvSpPr txBox="1"/>
          <p:nvPr/>
        </p:nvSpPr>
        <p:spPr bwMode="auto">
          <a:xfrm>
            <a:off x="7209790" y="5543649"/>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对比数据四：</a:t>
            </a:r>
            <a:r>
              <a:rPr lang="en-US" altLang="zh-CN" sz="1400" dirty="0">
                <a:solidFill>
                  <a:schemeClr val="tx1">
                    <a:lumMod val="85000"/>
                    <a:lumOff val="15000"/>
                  </a:schemeClr>
                </a:solidFill>
                <a:latin typeface="微软雅黑" pitchFamily="34" charset="-122"/>
                <a:ea typeface="微软雅黑" pitchFamily="34" charset="-122"/>
              </a:rPr>
              <a:t>550</a:t>
            </a:r>
            <a:r>
              <a:rPr lang="zh-CN" altLang="en-US" sz="1400" dirty="0">
                <a:solidFill>
                  <a:schemeClr val="tx1">
                    <a:lumMod val="85000"/>
                    <a:lumOff val="15000"/>
                  </a:schemeClr>
                </a:solidFill>
                <a:latin typeface="微软雅黑" pitchFamily="34" charset="-122"/>
                <a:ea typeface="微软雅黑" pitchFamily="34" charset="-122"/>
              </a:rPr>
              <a:t>万</a:t>
            </a:r>
          </a:p>
        </p:txBody>
      </p:sp>
      <p:sp>
        <p:nvSpPr>
          <p:cNvPr id="3" name="文本框 2"/>
          <p:cNvSpPr txBox="1"/>
          <p:nvPr/>
        </p:nvSpPr>
        <p:spPr>
          <a:xfrm>
            <a:off x="1304294" y="2155721"/>
            <a:ext cx="3989487" cy="1569660"/>
          </a:xfrm>
          <a:prstGeom prst="rect">
            <a:avLst/>
          </a:prstGeom>
          <a:noFill/>
        </p:spPr>
        <p:txBody>
          <a:bodyPr wrap="square" rtlCol="0">
            <a:spAutoFit/>
          </a:bodyPr>
          <a:lstStyle/>
          <a:p>
            <a:pPr algn="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p:txBody>
      </p:sp>
      <p:sp>
        <p:nvSpPr>
          <p:cNvPr id="120" name="文本框 119"/>
          <p:cNvSpPr txBox="1"/>
          <p:nvPr/>
        </p:nvSpPr>
        <p:spPr>
          <a:xfrm>
            <a:off x="6828028" y="2133624"/>
            <a:ext cx="3989487" cy="1569660"/>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p:txBody>
      </p:sp>
    </p:spTree>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研究分析</a:t>
            </a:r>
          </a:p>
        </p:txBody>
      </p:sp>
      <p:sp>
        <p:nvSpPr>
          <p:cNvPr id="57" name="Freeform 5"/>
          <p:cNvSpPr/>
          <p:nvPr/>
        </p:nvSpPr>
        <p:spPr bwMode="auto">
          <a:xfrm>
            <a:off x="2794137" y="2153239"/>
            <a:ext cx="1893293" cy="1616019"/>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58" name="Freeform 6"/>
          <p:cNvSpPr/>
          <p:nvPr/>
        </p:nvSpPr>
        <p:spPr bwMode="auto">
          <a:xfrm>
            <a:off x="2431142" y="3247518"/>
            <a:ext cx="1210691" cy="1024431"/>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59" name="Freeform 7"/>
          <p:cNvSpPr/>
          <p:nvPr/>
        </p:nvSpPr>
        <p:spPr bwMode="auto">
          <a:xfrm>
            <a:off x="3290478" y="3603106"/>
            <a:ext cx="243408" cy="404269"/>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0" name="Freeform 8"/>
          <p:cNvSpPr/>
          <p:nvPr/>
        </p:nvSpPr>
        <p:spPr bwMode="auto">
          <a:xfrm>
            <a:off x="979159" y="2540576"/>
            <a:ext cx="1731373" cy="1309113"/>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1" name="Freeform 9"/>
          <p:cNvSpPr/>
          <p:nvPr/>
        </p:nvSpPr>
        <p:spPr bwMode="auto">
          <a:xfrm>
            <a:off x="2100953" y="3568181"/>
            <a:ext cx="1077346" cy="773615"/>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2" name="Freeform 10"/>
          <p:cNvSpPr/>
          <p:nvPr/>
        </p:nvSpPr>
        <p:spPr bwMode="auto">
          <a:xfrm>
            <a:off x="2718998" y="4110029"/>
            <a:ext cx="933417" cy="818063"/>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3" name="Freeform 11"/>
          <p:cNvSpPr/>
          <p:nvPr/>
        </p:nvSpPr>
        <p:spPr bwMode="auto">
          <a:xfrm>
            <a:off x="1169652" y="3779841"/>
            <a:ext cx="1669992" cy="1012790"/>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4" name="Freeform 12"/>
          <p:cNvSpPr/>
          <p:nvPr/>
        </p:nvSpPr>
        <p:spPr bwMode="auto">
          <a:xfrm>
            <a:off x="2692541" y="4622245"/>
            <a:ext cx="752449" cy="787373"/>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5" name="Freeform 13"/>
          <p:cNvSpPr/>
          <p:nvPr/>
        </p:nvSpPr>
        <p:spPr bwMode="auto">
          <a:xfrm>
            <a:off x="3231214" y="4610604"/>
            <a:ext cx="509041" cy="440251"/>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6" name="Freeform 14"/>
          <p:cNvSpPr/>
          <p:nvPr/>
        </p:nvSpPr>
        <p:spPr bwMode="auto">
          <a:xfrm>
            <a:off x="3313761" y="4881528"/>
            <a:ext cx="665669" cy="509041"/>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7" name="Freeform 15"/>
          <p:cNvSpPr/>
          <p:nvPr/>
        </p:nvSpPr>
        <p:spPr bwMode="auto">
          <a:xfrm>
            <a:off x="3406891" y="4323805"/>
            <a:ext cx="376754" cy="383103"/>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8" name="Freeform 16"/>
          <p:cNvSpPr/>
          <p:nvPr/>
        </p:nvSpPr>
        <p:spPr bwMode="auto">
          <a:xfrm>
            <a:off x="3407949" y="3580881"/>
            <a:ext cx="427552" cy="767265"/>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solidFill>
            <a:srgbClr val="005D9D"/>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9" name="Freeform 17"/>
          <p:cNvSpPr/>
          <p:nvPr/>
        </p:nvSpPr>
        <p:spPr bwMode="auto">
          <a:xfrm>
            <a:off x="3778353" y="3440128"/>
            <a:ext cx="287857" cy="628628"/>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0" name="Freeform 18"/>
          <p:cNvSpPr/>
          <p:nvPr/>
        </p:nvSpPr>
        <p:spPr bwMode="auto">
          <a:xfrm>
            <a:off x="3705331" y="4510065"/>
            <a:ext cx="459301" cy="53232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solidFill>
            <a:srgbClr val="005D9D"/>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1" name="Freeform 19"/>
          <p:cNvSpPr/>
          <p:nvPr/>
        </p:nvSpPr>
        <p:spPr bwMode="auto">
          <a:xfrm>
            <a:off x="3651357" y="4206335"/>
            <a:ext cx="648736" cy="404269"/>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2" name="Freeform 20"/>
          <p:cNvSpPr/>
          <p:nvPr/>
        </p:nvSpPr>
        <p:spPr bwMode="auto">
          <a:xfrm>
            <a:off x="3794228" y="4950317"/>
            <a:ext cx="673077" cy="535498"/>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solidFill>
                <a:srgbClr val="BFC0C0"/>
              </a:solidFill>
            </a:endParaRPr>
          </a:p>
        </p:txBody>
      </p:sp>
      <p:sp>
        <p:nvSpPr>
          <p:cNvPr id="73" name="Freeform 21"/>
          <p:cNvSpPr/>
          <p:nvPr/>
        </p:nvSpPr>
        <p:spPr bwMode="auto">
          <a:xfrm>
            <a:off x="4112775" y="4491016"/>
            <a:ext cx="405328" cy="548198"/>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4" name="Freeform 22"/>
          <p:cNvSpPr/>
          <p:nvPr/>
        </p:nvSpPr>
        <p:spPr bwMode="auto">
          <a:xfrm>
            <a:off x="4322317" y="4633886"/>
            <a:ext cx="373579" cy="458243"/>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5" name="Freeform 23"/>
          <p:cNvSpPr/>
          <p:nvPr/>
        </p:nvSpPr>
        <p:spPr bwMode="auto">
          <a:xfrm>
            <a:off x="4486353" y="4344971"/>
            <a:ext cx="323839" cy="374637"/>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6" name="Freeform 24"/>
          <p:cNvSpPr/>
          <p:nvPr/>
        </p:nvSpPr>
        <p:spPr bwMode="auto">
          <a:xfrm>
            <a:off x="4176272" y="4025366"/>
            <a:ext cx="406386" cy="496341"/>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7" name="Freeform 25"/>
          <p:cNvSpPr/>
          <p:nvPr/>
        </p:nvSpPr>
        <p:spPr bwMode="auto">
          <a:xfrm>
            <a:off x="4254586" y="3451769"/>
            <a:ext cx="106888" cy="154511"/>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8" name="Freeform 26"/>
          <p:cNvSpPr/>
          <p:nvPr/>
        </p:nvSpPr>
        <p:spPr bwMode="auto">
          <a:xfrm>
            <a:off x="4149815" y="3381921"/>
            <a:ext cx="141812" cy="153453"/>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9" name="Freeform 27"/>
          <p:cNvSpPr/>
          <p:nvPr/>
        </p:nvSpPr>
        <p:spPr bwMode="auto">
          <a:xfrm>
            <a:off x="4387932" y="3081365"/>
            <a:ext cx="498458" cy="476233"/>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0" name="Freeform 28"/>
          <p:cNvSpPr/>
          <p:nvPr/>
        </p:nvSpPr>
        <p:spPr bwMode="auto">
          <a:xfrm>
            <a:off x="4501170" y="2796684"/>
            <a:ext cx="711175" cy="484700"/>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1" name="Freeform 29"/>
          <p:cNvSpPr/>
          <p:nvPr/>
        </p:nvSpPr>
        <p:spPr bwMode="auto">
          <a:xfrm>
            <a:off x="4348775" y="2108791"/>
            <a:ext cx="955642" cy="870978"/>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005D9D"/>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2" name="Freeform 30"/>
          <p:cNvSpPr/>
          <p:nvPr/>
        </p:nvSpPr>
        <p:spPr bwMode="auto">
          <a:xfrm>
            <a:off x="4159340" y="3665545"/>
            <a:ext cx="576772" cy="362996"/>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3" name="Freeform 31"/>
          <p:cNvSpPr/>
          <p:nvPr/>
        </p:nvSpPr>
        <p:spPr bwMode="auto">
          <a:xfrm>
            <a:off x="4701187" y="4264541"/>
            <a:ext cx="87839" cy="80431"/>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4" name="Freeform 32"/>
          <p:cNvSpPr/>
          <p:nvPr/>
        </p:nvSpPr>
        <p:spPr bwMode="auto">
          <a:xfrm>
            <a:off x="4277869" y="3961868"/>
            <a:ext cx="501633" cy="387337"/>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5" name="Freeform 33"/>
          <p:cNvSpPr/>
          <p:nvPr/>
        </p:nvSpPr>
        <p:spPr bwMode="auto">
          <a:xfrm>
            <a:off x="4015411" y="3220002"/>
            <a:ext cx="465650" cy="666727"/>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6" name="Freeform 34"/>
          <p:cNvSpPr/>
          <p:nvPr/>
        </p:nvSpPr>
        <p:spPr bwMode="auto">
          <a:xfrm>
            <a:off x="3800577" y="3860271"/>
            <a:ext cx="494225" cy="485758"/>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7" name="Freeform 35"/>
          <p:cNvSpPr/>
          <p:nvPr/>
        </p:nvSpPr>
        <p:spPr bwMode="auto">
          <a:xfrm>
            <a:off x="4725528" y="4898460"/>
            <a:ext cx="140754" cy="339713"/>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8" name="Freeform 36"/>
          <p:cNvSpPr/>
          <p:nvPr/>
        </p:nvSpPr>
        <p:spPr bwMode="auto">
          <a:xfrm>
            <a:off x="3688398" y="5500631"/>
            <a:ext cx="216951" cy="185202"/>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9" name="Freeform 29"/>
          <p:cNvSpPr/>
          <p:nvPr/>
        </p:nvSpPr>
        <p:spPr bwMode="auto">
          <a:xfrm>
            <a:off x="6408567" y="2535822"/>
            <a:ext cx="955642" cy="870978"/>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005D9D"/>
          </a:solidFill>
          <a:ln>
            <a:noFill/>
          </a:ln>
          <a:effectLst>
            <a:outerShdw blurRad="38100" sx="101000" sy="101000" algn="ctr" rotWithShape="0">
              <a:prstClr val="black">
                <a:alpha val="40000"/>
              </a:prstClr>
            </a:outerShdw>
          </a:effectLst>
        </p:spPr>
        <p:txBody>
          <a:bodyPr vert="horz" wrap="square" lIns="91440" tIns="45720" rIns="91440" bIns="45720" numCol="1" anchor="t" anchorCtr="0" compatLnSpc="1"/>
          <a:lstStyle/>
          <a:p>
            <a:endParaRPr lang="zh-HK" altLang="en-US"/>
          </a:p>
        </p:txBody>
      </p:sp>
      <p:sp>
        <p:nvSpPr>
          <p:cNvPr id="90" name="Freeform 16"/>
          <p:cNvSpPr/>
          <p:nvPr/>
        </p:nvSpPr>
        <p:spPr bwMode="auto">
          <a:xfrm>
            <a:off x="8510669" y="2415817"/>
            <a:ext cx="547221" cy="982017"/>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solidFill>
            <a:srgbClr val="005D9D"/>
          </a:solidFill>
          <a:ln>
            <a:noFill/>
          </a:ln>
          <a:effectLst>
            <a:outerShdw blurRad="38100" sx="101000" sy="101000" algn="ctr" rotWithShape="0">
              <a:prstClr val="black">
                <a:alpha val="40000"/>
              </a:prstClr>
            </a:outerShdw>
          </a:effectLst>
        </p:spPr>
        <p:txBody>
          <a:bodyPr vert="horz" wrap="square" lIns="91440" tIns="45720" rIns="91440" bIns="45720" numCol="1" anchor="t" anchorCtr="0" compatLnSpc="1"/>
          <a:lstStyle/>
          <a:p>
            <a:endParaRPr lang="zh-HK" altLang="en-US"/>
          </a:p>
        </p:txBody>
      </p:sp>
      <p:sp>
        <p:nvSpPr>
          <p:cNvPr id="91" name="Freeform 18"/>
          <p:cNvSpPr/>
          <p:nvPr/>
        </p:nvSpPr>
        <p:spPr bwMode="auto">
          <a:xfrm>
            <a:off x="10077594" y="2450735"/>
            <a:ext cx="817179" cy="947099"/>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solidFill>
            <a:srgbClr val="005D9D"/>
          </a:solidFill>
          <a:ln>
            <a:noFill/>
          </a:ln>
          <a:effectLst>
            <a:outerShdw blurRad="38100" sx="101000" sy="101000" algn="ctr" rotWithShape="0">
              <a:prstClr val="black">
                <a:alpha val="40000"/>
              </a:prstClr>
            </a:outerShdw>
          </a:effectLst>
        </p:spPr>
        <p:txBody>
          <a:bodyPr vert="horz" wrap="square" lIns="91440" tIns="45720" rIns="91440" bIns="45720" numCol="1" anchor="t" anchorCtr="0" compatLnSpc="1"/>
          <a:lstStyle/>
          <a:p>
            <a:endParaRPr lang="zh-HK" altLang="en-US"/>
          </a:p>
        </p:txBody>
      </p:sp>
      <p:sp>
        <p:nvSpPr>
          <p:cNvPr id="11" name="文本框 10"/>
          <p:cNvSpPr txBox="1"/>
          <p:nvPr/>
        </p:nvSpPr>
        <p:spPr>
          <a:xfrm>
            <a:off x="6370490" y="3527981"/>
            <a:ext cx="1107996" cy="369332"/>
          </a:xfrm>
          <a:prstGeom prst="rect">
            <a:avLst/>
          </a:prstGeom>
          <a:noFill/>
        </p:spPr>
        <p:txBody>
          <a:bodyPr wrap="none" rtlCol="0">
            <a:spAutoFit/>
          </a:bodyPr>
          <a:lstStyle/>
          <a:p>
            <a:r>
              <a:rPr lang="zh-CN" altLang="en-US" dirty="0"/>
              <a:t>添加文字</a:t>
            </a:r>
          </a:p>
        </p:txBody>
      </p:sp>
      <p:sp>
        <p:nvSpPr>
          <p:cNvPr id="92" name="文本框 91"/>
          <p:cNvSpPr txBox="1"/>
          <p:nvPr/>
        </p:nvSpPr>
        <p:spPr>
          <a:xfrm>
            <a:off x="8230281" y="3544392"/>
            <a:ext cx="1107996" cy="369332"/>
          </a:xfrm>
          <a:prstGeom prst="rect">
            <a:avLst/>
          </a:prstGeom>
          <a:noFill/>
        </p:spPr>
        <p:txBody>
          <a:bodyPr wrap="none" rtlCol="0">
            <a:spAutoFit/>
          </a:bodyPr>
          <a:lstStyle/>
          <a:p>
            <a:r>
              <a:rPr lang="zh-CN" altLang="en-US" dirty="0"/>
              <a:t>添加文字</a:t>
            </a:r>
          </a:p>
        </p:txBody>
      </p:sp>
      <p:sp>
        <p:nvSpPr>
          <p:cNvPr id="93" name="文本框 92"/>
          <p:cNvSpPr txBox="1"/>
          <p:nvPr/>
        </p:nvSpPr>
        <p:spPr>
          <a:xfrm>
            <a:off x="9932185" y="3503640"/>
            <a:ext cx="1107996" cy="369332"/>
          </a:xfrm>
          <a:prstGeom prst="rect">
            <a:avLst/>
          </a:prstGeom>
          <a:noFill/>
        </p:spPr>
        <p:txBody>
          <a:bodyPr wrap="none" rtlCol="0">
            <a:spAutoFit/>
          </a:bodyPr>
          <a:lstStyle/>
          <a:p>
            <a:r>
              <a:rPr lang="zh-CN" altLang="en-US" dirty="0"/>
              <a:t>添加文字</a:t>
            </a:r>
          </a:p>
        </p:txBody>
      </p:sp>
      <p:graphicFrame>
        <p:nvGraphicFramePr>
          <p:cNvPr id="94" name="图表 93"/>
          <p:cNvGraphicFramePr/>
          <p:nvPr/>
        </p:nvGraphicFramePr>
        <p:xfrm>
          <a:off x="5871665" y="3897313"/>
          <a:ext cx="2090666" cy="13937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5" name="图表 94"/>
          <p:cNvGraphicFramePr/>
          <p:nvPr/>
        </p:nvGraphicFramePr>
        <p:xfrm>
          <a:off x="7706094" y="3897313"/>
          <a:ext cx="2090666" cy="13937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6" name="图表 95"/>
          <p:cNvGraphicFramePr/>
          <p:nvPr/>
        </p:nvGraphicFramePr>
        <p:xfrm>
          <a:off x="9508992" y="3897313"/>
          <a:ext cx="2090666" cy="1393777"/>
        </p:xfrm>
        <a:graphic>
          <a:graphicData uri="http://schemas.openxmlformats.org/drawingml/2006/chart">
            <c:chart xmlns:c="http://schemas.openxmlformats.org/drawingml/2006/chart" xmlns:r="http://schemas.openxmlformats.org/officeDocument/2006/relationships" r:id="rId4"/>
          </a:graphicData>
        </a:graphic>
      </p:graphicFrame>
      <p:sp>
        <p:nvSpPr>
          <p:cNvPr id="20" name="文本框 19"/>
          <p:cNvSpPr txBox="1"/>
          <p:nvPr/>
        </p:nvSpPr>
        <p:spPr>
          <a:xfrm>
            <a:off x="6626286" y="4450723"/>
            <a:ext cx="646331" cy="369332"/>
          </a:xfrm>
          <a:prstGeom prst="rect">
            <a:avLst/>
          </a:prstGeom>
          <a:noFill/>
        </p:spPr>
        <p:txBody>
          <a:bodyPr wrap="none" rtlCol="0">
            <a:spAutoFit/>
          </a:bodyPr>
          <a:lstStyle/>
          <a:p>
            <a:r>
              <a:rPr lang="en-US" altLang="zh-CN" b="1" dirty="0">
                <a:solidFill>
                  <a:srgbClr val="005D9D"/>
                </a:solidFill>
              </a:rPr>
              <a:t>25%</a:t>
            </a:r>
            <a:endParaRPr lang="zh-CN" altLang="en-US" b="1" dirty="0">
              <a:solidFill>
                <a:srgbClr val="005D9D"/>
              </a:solidFill>
            </a:endParaRPr>
          </a:p>
        </p:txBody>
      </p:sp>
      <p:sp>
        <p:nvSpPr>
          <p:cNvPr id="97" name="文本框 96"/>
          <p:cNvSpPr txBox="1"/>
          <p:nvPr/>
        </p:nvSpPr>
        <p:spPr>
          <a:xfrm>
            <a:off x="8467773" y="4445518"/>
            <a:ext cx="646331" cy="369332"/>
          </a:xfrm>
          <a:prstGeom prst="rect">
            <a:avLst/>
          </a:prstGeom>
          <a:noFill/>
        </p:spPr>
        <p:txBody>
          <a:bodyPr wrap="none" rtlCol="0">
            <a:spAutoFit/>
          </a:bodyPr>
          <a:lstStyle/>
          <a:p>
            <a:r>
              <a:rPr lang="en-US" altLang="zh-CN" b="1" dirty="0">
                <a:solidFill>
                  <a:srgbClr val="005D9D"/>
                </a:solidFill>
              </a:rPr>
              <a:t>45%</a:t>
            </a:r>
            <a:endParaRPr lang="zh-CN" altLang="en-US" b="1" dirty="0">
              <a:solidFill>
                <a:srgbClr val="005D9D"/>
              </a:solidFill>
            </a:endParaRPr>
          </a:p>
        </p:txBody>
      </p:sp>
      <p:sp>
        <p:nvSpPr>
          <p:cNvPr id="98" name="文本框 97"/>
          <p:cNvSpPr txBox="1"/>
          <p:nvPr/>
        </p:nvSpPr>
        <p:spPr>
          <a:xfrm>
            <a:off x="10248442" y="4443517"/>
            <a:ext cx="646331" cy="369332"/>
          </a:xfrm>
          <a:prstGeom prst="rect">
            <a:avLst/>
          </a:prstGeom>
          <a:noFill/>
        </p:spPr>
        <p:txBody>
          <a:bodyPr wrap="none" rtlCol="0">
            <a:spAutoFit/>
          </a:bodyPr>
          <a:lstStyle/>
          <a:p>
            <a:r>
              <a:rPr lang="en-US" altLang="zh-CN" b="1" dirty="0">
                <a:solidFill>
                  <a:srgbClr val="005D9D"/>
                </a:solidFill>
              </a:rPr>
              <a:t>48%</a:t>
            </a:r>
            <a:endParaRPr lang="zh-CN" altLang="en-US" b="1" dirty="0">
              <a:solidFill>
                <a:srgbClr val="005D9D"/>
              </a:solidFill>
            </a:endParaRPr>
          </a:p>
        </p:txBody>
      </p:sp>
    </p:spTree>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0266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243194" y="3164515"/>
            <a:ext cx="3121367"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研究内容</a:t>
            </a:r>
          </a:p>
        </p:txBody>
      </p:sp>
      <p:sp>
        <p:nvSpPr>
          <p:cNvPr id="4" name="文本框 3"/>
          <p:cNvSpPr txBox="1"/>
          <p:nvPr/>
        </p:nvSpPr>
        <p:spPr>
          <a:xfrm>
            <a:off x="5243194" y="2746333"/>
            <a:ext cx="3464410"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Research Contents</a:t>
            </a:r>
            <a:endParaRPr lang="zh-CN" altLang="en-US" sz="2800" b="1" dirty="0">
              <a:solidFill>
                <a:schemeClr val="tx1">
                  <a:lumMod val="85000"/>
                  <a:lumOff val="15000"/>
                </a:schemeClr>
              </a:solidFill>
            </a:endParaRPr>
          </a:p>
        </p:txBody>
      </p:sp>
      <p:grpSp>
        <p:nvGrpSpPr>
          <p:cNvPr id="12" name="组合 11"/>
          <p:cNvGrpSpPr/>
          <p:nvPr/>
        </p:nvGrpSpPr>
        <p:grpSpPr>
          <a:xfrm>
            <a:off x="4031812" y="2997608"/>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4" y="454372"/>
            <a:ext cx="1986442"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研究内容</a:t>
            </a:r>
          </a:p>
        </p:txBody>
      </p:sp>
      <p:graphicFrame>
        <p:nvGraphicFramePr>
          <p:cNvPr id="11" name="表格 10"/>
          <p:cNvGraphicFramePr>
            <a:graphicFrameLocks noGrp="1"/>
          </p:cNvGraphicFramePr>
          <p:nvPr/>
        </p:nvGraphicFramePr>
        <p:xfrm>
          <a:off x="1659255" y="1794743"/>
          <a:ext cx="8873490" cy="3943775"/>
        </p:xfrm>
        <a:graphic>
          <a:graphicData uri="http://schemas.openxmlformats.org/drawingml/2006/table">
            <a:tbl>
              <a:tblPr firstRow="1" bandRow="1" bandCol="1">
                <a:tableStyleId>{7DF18680-E054-41AD-8BC1-D1AEF772440D}</a:tableStyleId>
              </a:tblPr>
              <a:tblGrid>
                <a:gridCol w="1776873">
                  <a:extLst>
                    <a:ext uri="{9D8B030D-6E8A-4147-A177-3AD203B41FA5}">
                      <a16:colId xmlns:a16="http://schemas.microsoft.com/office/drawing/2014/main" val="20000"/>
                    </a:ext>
                  </a:extLst>
                </a:gridCol>
                <a:gridCol w="3415762">
                  <a:extLst>
                    <a:ext uri="{9D8B030D-6E8A-4147-A177-3AD203B41FA5}">
                      <a16:colId xmlns:a16="http://schemas.microsoft.com/office/drawing/2014/main" val="20001"/>
                    </a:ext>
                  </a:extLst>
                </a:gridCol>
                <a:gridCol w="3680855">
                  <a:extLst>
                    <a:ext uri="{9D8B030D-6E8A-4147-A177-3AD203B41FA5}">
                      <a16:colId xmlns:a16="http://schemas.microsoft.com/office/drawing/2014/main" val="20002"/>
                    </a:ext>
                  </a:extLst>
                </a:gridCol>
              </a:tblGrid>
              <a:tr h="647747">
                <a:tc>
                  <a:txBody>
                    <a:bodyPr/>
                    <a:lstStyle/>
                    <a:p>
                      <a:pPr algn="ctr">
                        <a:lnSpc>
                          <a:spcPct val="150000"/>
                        </a:lnSpc>
                        <a:spcAft>
                          <a:spcPts val="0"/>
                        </a:spcAft>
                      </a:pPr>
                      <a:r>
                        <a:rPr lang="zh-CN" sz="1800" kern="100" dirty="0">
                          <a:solidFill>
                            <a:srgbClr val="005D9D"/>
                          </a:solidFill>
                          <a:effectLst/>
                        </a:rPr>
                        <a:t>项目</a:t>
                      </a:r>
                      <a:endParaRPr lang="zh-CN" sz="1500" kern="100" dirty="0">
                        <a:solidFill>
                          <a:srgbClr val="005D9D"/>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800" kern="100" dirty="0">
                          <a:solidFill>
                            <a:srgbClr val="005D9D"/>
                          </a:solidFill>
                          <a:effectLst/>
                        </a:rPr>
                        <a:t>添加标题</a:t>
                      </a:r>
                      <a:endParaRPr lang="zh-CN" sz="1800" kern="100" dirty="0">
                        <a:solidFill>
                          <a:srgbClr val="005D9D"/>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800" kern="100" dirty="0">
                          <a:solidFill>
                            <a:srgbClr val="005D9D"/>
                          </a:solidFill>
                          <a:effectLst/>
                        </a:rPr>
                        <a:t>添加标题</a:t>
                      </a:r>
                      <a:endParaRPr lang="zh-CN" sz="1800" kern="100" dirty="0">
                        <a:solidFill>
                          <a:srgbClr val="005D9D"/>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7747">
                <a:tc>
                  <a:txBody>
                    <a:bodyPr/>
                    <a:lstStyle/>
                    <a:p>
                      <a:pPr algn="ctr">
                        <a:lnSpc>
                          <a:spcPct val="150000"/>
                        </a:lnSpc>
                        <a:spcAft>
                          <a:spcPts val="0"/>
                        </a:spcAft>
                      </a:pPr>
                      <a:r>
                        <a:rPr lang="zh-CN" sz="1600" b="1" kern="100" dirty="0">
                          <a:solidFill>
                            <a:schemeClr val="tx1">
                              <a:lumMod val="85000"/>
                              <a:lumOff val="15000"/>
                            </a:schemeClr>
                          </a:solidFill>
                          <a:effectLst/>
                        </a:rPr>
                        <a:t>产生背景</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47747">
                <a:tc>
                  <a:txBody>
                    <a:bodyPr/>
                    <a:lstStyle/>
                    <a:p>
                      <a:pPr algn="ctr">
                        <a:lnSpc>
                          <a:spcPct val="150000"/>
                        </a:lnSpc>
                        <a:spcAft>
                          <a:spcPts val="0"/>
                        </a:spcAft>
                      </a:pPr>
                      <a:r>
                        <a:rPr lang="zh-CN" sz="1600" b="1" kern="100" dirty="0">
                          <a:solidFill>
                            <a:schemeClr val="tx1">
                              <a:lumMod val="85000"/>
                              <a:lumOff val="15000"/>
                            </a:schemeClr>
                          </a:solidFill>
                          <a:effectLst/>
                        </a:rPr>
                        <a:t>构成要素</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47747">
                <a:tc>
                  <a:txBody>
                    <a:bodyPr/>
                    <a:lstStyle/>
                    <a:p>
                      <a:pPr algn="ctr">
                        <a:lnSpc>
                          <a:spcPct val="150000"/>
                        </a:lnSpc>
                        <a:spcAft>
                          <a:spcPts val="0"/>
                        </a:spcAft>
                      </a:pPr>
                      <a:r>
                        <a:rPr lang="zh-CN" altLang="en-US" sz="1600" b="1" kern="100" dirty="0">
                          <a:solidFill>
                            <a:schemeClr val="tx1">
                              <a:lumMod val="85000"/>
                              <a:lumOff val="15000"/>
                            </a:schemeClr>
                          </a:solidFill>
                          <a:effectLst/>
                        </a:rPr>
                        <a:t>挖掘机</a:t>
                      </a:r>
                      <a:r>
                        <a:rPr lang="zh-CN" sz="1600" b="1" kern="100" dirty="0">
                          <a:solidFill>
                            <a:schemeClr val="tx1">
                              <a:lumMod val="85000"/>
                              <a:lumOff val="15000"/>
                            </a:schemeClr>
                          </a:solidFill>
                          <a:effectLst/>
                        </a:rPr>
                        <a:t>角色</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05040">
                <a:tc>
                  <a:txBody>
                    <a:bodyPr/>
                    <a:lstStyle/>
                    <a:p>
                      <a:pPr algn="ctr">
                        <a:lnSpc>
                          <a:spcPct val="150000"/>
                        </a:lnSpc>
                        <a:spcAft>
                          <a:spcPts val="0"/>
                        </a:spcAft>
                      </a:pPr>
                      <a:r>
                        <a:rPr lang="zh-CN" altLang="en-US" sz="1600" b="1" kern="100" dirty="0">
                          <a:solidFill>
                            <a:schemeClr val="tx1">
                              <a:lumMod val="85000"/>
                              <a:lumOff val="15000"/>
                            </a:schemeClr>
                          </a:solidFill>
                          <a:effectLst/>
                        </a:rPr>
                        <a:t>机械技术</a:t>
                      </a:r>
                      <a:r>
                        <a:rPr lang="zh-CN" sz="1600" b="1" kern="100" dirty="0">
                          <a:solidFill>
                            <a:schemeClr val="tx1">
                              <a:lumMod val="85000"/>
                              <a:lumOff val="15000"/>
                            </a:schemeClr>
                          </a:solidFill>
                          <a:effectLst/>
                        </a:rPr>
                        <a:t>来源</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47747">
                <a:tc>
                  <a:txBody>
                    <a:bodyPr/>
                    <a:lstStyle/>
                    <a:p>
                      <a:pPr algn="ctr">
                        <a:lnSpc>
                          <a:spcPct val="150000"/>
                        </a:lnSpc>
                        <a:spcAft>
                          <a:spcPts val="0"/>
                        </a:spcAft>
                      </a:pPr>
                      <a:r>
                        <a:rPr lang="zh-CN" altLang="en-US" sz="1600" b="1" kern="100" dirty="0">
                          <a:solidFill>
                            <a:schemeClr val="tx1">
                              <a:lumMod val="85000"/>
                              <a:lumOff val="15000"/>
                            </a:schemeClr>
                          </a:solidFill>
                          <a:effectLst/>
                        </a:rPr>
                        <a:t>转型</a:t>
                      </a:r>
                      <a:r>
                        <a:rPr lang="zh-CN" sz="1600" b="1" kern="100" dirty="0">
                          <a:solidFill>
                            <a:schemeClr val="tx1">
                              <a:lumMod val="85000"/>
                              <a:lumOff val="15000"/>
                            </a:schemeClr>
                          </a:solidFill>
                          <a:effectLst/>
                        </a:rPr>
                        <a:t>隐喻</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transitio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研究内容</a:t>
            </a:r>
          </a:p>
        </p:txBody>
      </p:sp>
      <p:grpSp>
        <p:nvGrpSpPr>
          <p:cNvPr id="3" name="组合 2"/>
          <p:cNvGrpSpPr/>
          <p:nvPr/>
        </p:nvGrpSpPr>
        <p:grpSpPr>
          <a:xfrm>
            <a:off x="2701641" y="1560025"/>
            <a:ext cx="1217855" cy="1721671"/>
            <a:chOff x="2670110" y="1625528"/>
            <a:chExt cx="1606988" cy="2271784"/>
          </a:xfrm>
        </p:grpSpPr>
        <p:sp>
          <p:nvSpPr>
            <p:cNvPr id="11" name="Freeform 733"/>
            <p:cNvSpPr/>
            <p:nvPr/>
          </p:nvSpPr>
          <p:spPr bwMode="auto">
            <a:xfrm>
              <a:off x="2670110" y="1625528"/>
              <a:ext cx="1606988" cy="2271784"/>
            </a:xfrm>
            <a:custGeom>
              <a:avLst/>
              <a:gdLst>
                <a:gd name="T0" fmla="*/ 800100 w 118"/>
                <a:gd name="T1" fmla="*/ 2262463 h 167"/>
                <a:gd name="T2" fmla="*/ 0 w 118"/>
                <a:gd name="T3" fmla="*/ 1463150 h 167"/>
                <a:gd name="T4" fmla="*/ 569563 w 118"/>
                <a:gd name="T5" fmla="*/ 704479 h 167"/>
                <a:gd name="T6" fmla="*/ 569563 w 118"/>
                <a:gd name="T7" fmla="*/ 121929 h 167"/>
                <a:gd name="T8" fmla="*/ 501758 w 118"/>
                <a:gd name="T9" fmla="*/ 121929 h 167"/>
                <a:gd name="T10" fmla="*/ 433953 w 118"/>
                <a:gd name="T11" fmla="*/ 54191 h 167"/>
                <a:gd name="T12" fmla="*/ 501758 w 118"/>
                <a:gd name="T13" fmla="*/ 0 h 167"/>
                <a:gd name="T14" fmla="*/ 637368 w 118"/>
                <a:gd name="T15" fmla="*/ 0 h 167"/>
                <a:gd name="T16" fmla="*/ 691612 w 118"/>
                <a:gd name="T17" fmla="*/ 54191 h 167"/>
                <a:gd name="T18" fmla="*/ 691612 w 118"/>
                <a:gd name="T19" fmla="*/ 745123 h 167"/>
                <a:gd name="T20" fmla="*/ 650929 w 118"/>
                <a:gd name="T21" fmla="*/ 812861 h 167"/>
                <a:gd name="T22" fmla="*/ 135610 w 118"/>
                <a:gd name="T23" fmla="*/ 1463150 h 167"/>
                <a:gd name="T24" fmla="*/ 800100 w 118"/>
                <a:gd name="T25" fmla="*/ 2126986 h 167"/>
                <a:gd name="T26" fmla="*/ 1478151 w 118"/>
                <a:gd name="T27" fmla="*/ 1463150 h 167"/>
                <a:gd name="T28" fmla="*/ 962832 w 118"/>
                <a:gd name="T29" fmla="*/ 812861 h 167"/>
                <a:gd name="T30" fmla="*/ 908588 w 118"/>
                <a:gd name="T31" fmla="*/ 745123 h 167"/>
                <a:gd name="T32" fmla="*/ 908588 w 118"/>
                <a:gd name="T33" fmla="*/ 54191 h 167"/>
                <a:gd name="T34" fmla="*/ 976393 w 118"/>
                <a:gd name="T35" fmla="*/ 0 h 167"/>
                <a:gd name="T36" fmla="*/ 1098442 w 118"/>
                <a:gd name="T37" fmla="*/ 0 h 167"/>
                <a:gd name="T38" fmla="*/ 1166247 w 118"/>
                <a:gd name="T39" fmla="*/ 54191 h 167"/>
                <a:gd name="T40" fmla="*/ 1098442 w 118"/>
                <a:gd name="T41" fmla="*/ 121929 h 167"/>
                <a:gd name="T42" fmla="*/ 1044198 w 118"/>
                <a:gd name="T43" fmla="*/ 121929 h 167"/>
                <a:gd name="T44" fmla="*/ 1044198 w 118"/>
                <a:gd name="T45" fmla="*/ 704479 h 167"/>
                <a:gd name="T46" fmla="*/ 1600200 w 118"/>
                <a:gd name="T47" fmla="*/ 1463150 h 167"/>
                <a:gd name="T48" fmla="*/ 800100 w 118"/>
                <a:gd name="T49" fmla="*/ 2262463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8" h="167">
                  <a:moveTo>
                    <a:pt x="59" y="167"/>
                  </a:moveTo>
                  <a:cubicBezTo>
                    <a:pt x="27" y="167"/>
                    <a:pt x="0" y="140"/>
                    <a:pt x="0" y="108"/>
                  </a:cubicBezTo>
                  <a:cubicBezTo>
                    <a:pt x="0" y="82"/>
                    <a:pt x="17" y="59"/>
                    <a:pt x="42" y="52"/>
                  </a:cubicBezTo>
                  <a:cubicBezTo>
                    <a:pt x="42" y="9"/>
                    <a:pt x="42" y="9"/>
                    <a:pt x="42" y="9"/>
                  </a:cubicBezTo>
                  <a:cubicBezTo>
                    <a:pt x="37" y="9"/>
                    <a:pt x="37" y="9"/>
                    <a:pt x="37" y="9"/>
                  </a:cubicBezTo>
                  <a:cubicBezTo>
                    <a:pt x="34" y="9"/>
                    <a:pt x="32" y="7"/>
                    <a:pt x="32" y="4"/>
                  </a:cubicBezTo>
                  <a:cubicBezTo>
                    <a:pt x="32" y="2"/>
                    <a:pt x="34" y="0"/>
                    <a:pt x="37" y="0"/>
                  </a:cubicBezTo>
                  <a:cubicBezTo>
                    <a:pt x="47" y="0"/>
                    <a:pt x="47" y="0"/>
                    <a:pt x="47" y="0"/>
                  </a:cubicBezTo>
                  <a:cubicBezTo>
                    <a:pt x="49" y="0"/>
                    <a:pt x="51" y="2"/>
                    <a:pt x="51" y="4"/>
                  </a:cubicBezTo>
                  <a:cubicBezTo>
                    <a:pt x="51" y="55"/>
                    <a:pt x="51" y="55"/>
                    <a:pt x="51" y="55"/>
                  </a:cubicBezTo>
                  <a:cubicBezTo>
                    <a:pt x="51" y="58"/>
                    <a:pt x="50" y="60"/>
                    <a:pt x="48" y="60"/>
                  </a:cubicBezTo>
                  <a:cubicBezTo>
                    <a:pt x="25" y="65"/>
                    <a:pt x="10" y="85"/>
                    <a:pt x="10" y="108"/>
                  </a:cubicBezTo>
                  <a:cubicBezTo>
                    <a:pt x="10" y="135"/>
                    <a:pt x="32" y="157"/>
                    <a:pt x="59" y="157"/>
                  </a:cubicBezTo>
                  <a:cubicBezTo>
                    <a:pt x="86" y="157"/>
                    <a:pt x="109" y="135"/>
                    <a:pt x="109" y="108"/>
                  </a:cubicBezTo>
                  <a:cubicBezTo>
                    <a:pt x="109" y="85"/>
                    <a:pt x="93" y="65"/>
                    <a:pt x="71" y="60"/>
                  </a:cubicBezTo>
                  <a:cubicBezTo>
                    <a:pt x="69" y="60"/>
                    <a:pt x="67" y="58"/>
                    <a:pt x="67" y="55"/>
                  </a:cubicBezTo>
                  <a:cubicBezTo>
                    <a:pt x="67" y="4"/>
                    <a:pt x="67" y="4"/>
                    <a:pt x="67" y="4"/>
                  </a:cubicBezTo>
                  <a:cubicBezTo>
                    <a:pt x="67" y="2"/>
                    <a:pt x="69" y="0"/>
                    <a:pt x="72" y="0"/>
                  </a:cubicBezTo>
                  <a:cubicBezTo>
                    <a:pt x="81" y="0"/>
                    <a:pt x="81" y="0"/>
                    <a:pt x="81" y="0"/>
                  </a:cubicBezTo>
                  <a:cubicBezTo>
                    <a:pt x="84" y="0"/>
                    <a:pt x="86" y="2"/>
                    <a:pt x="86" y="4"/>
                  </a:cubicBezTo>
                  <a:cubicBezTo>
                    <a:pt x="86" y="7"/>
                    <a:pt x="84" y="9"/>
                    <a:pt x="81" y="9"/>
                  </a:cubicBezTo>
                  <a:cubicBezTo>
                    <a:pt x="77" y="9"/>
                    <a:pt x="77" y="9"/>
                    <a:pt x="77" y="9"/>
                  </a:cubicBezTo>
                  <a:cubicBezTo>
                    <a:pt x="77" y="52"/>
                    <a:pt x="77" y="52"/>
                    <a:pt x="77" y="52"/>
                  </a:cubicBezTo>
                  <a:cubicBezTo>
                    <a:pt x="101" y="59"/>
                    <a:pt x="118" y="82"/>
                    <a:pt x="118" y="108"/>
                  </a:cubicBezTo>
                  <a:cubicBezTo>
                    <a:pt x="118" y="140"/>
                    <a:pt x="92" y="167"/>
                    <a:pt x="59" y="167"/>
                  </a:cubicBezTo>
                  <a:close/>
                </a:path>
              </a:pathLst>
            </a:custGeom>
            <a:solidFill>
              <a:schemeClr val="bg1"/>
            </a:solidFill>
            <a:ln>
              <a:noFill/>
            </a:ln>
            <a:effectLst>
              <a:innerShdw blurRad="63500">
                <a:prstClr val="black"/>
              </a:innerShdw>
            </a:effectLst>
          </p:spPr>
          <p:txBody>
            <a:bodyPr/>
            <a:lstStyle/>
            <a:p>
              <a:pPr algn="ctr"/>
              <a:endParaRPr lang="zh-CN" altLang="en-US"/>
            </a:p>
          </p:txBody>
        </p:sp>
        <p:sp>
          <p:nvSpPr>
            <p:cNvPr id="12" name="Oval 25"/>
            <p:cNvSpPr/>
            <p:nvPr/>
          </p:nvSpPr>
          <p:spPr>
            <a:xfrm>
              <a:off x="2910840" y="2519894"/>
              <a:ext cx="1125529" cy="1125529"/>
            </a:xfrm>
            <a:prstGeom prst="ellipse">
              <a:avLst/>
            </a:prstGeom>
            <a:solidFill>
              <a:srgbClr val="005D9D"/>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7" name="矩形 16"/>
            <p:cNvSpPr/>
            <p:nvPr/>
          </p:nvSpPr>
          <p:spPr>
            <a:xfrm>
              <a:off x="3072269" y="2851993"/>
              <a:ext cx="803425" cy="461665"/>
            </a:xfrm>
            <a:prstGeom prst="rect">
              <a:avLst/>
            </a:prstGeom>
          </p:spPr>
          <p:txBody>
            <a:bodyPr wrap="none">
              <a:spAutoFit/>
            </a:bodyPr>
            <a:lstStyle/>
            <a:p>
              <a:pPr algn="ctr"/>
              <a:r>
                <a:rPr lang="zh-CN" altLang="en-US" sz="2400" b="1" dirty="0">
                  <a:solidFill>
                    <a:schemeClr val="bg1"/>
                  </a:solidFill>
                  <a:effectLst>
                    <a:outerShdw blurRad="38100" sx="101000" sy="101000" algn="ctr" rotWithShape="0">
                      <a:prstClr val="black">
                        <a:alpha val="40000"/>
                      </a:prstClr>
                    </a:outerShdw>
                  </a:effectLst>
                  <a:latin typeface="+mn-ea"/>
                </a:rPr>
                <a:t>内涵</a:t>
              </a:r>
            </a:p>
          </p:txBody>
        </p:sp>
      </p:grpSp>
      <p:grpSp>
        <p:nvGrpSpPr>
          <p:cNvPr id="57" name="组合 56"/>
          <p:cNvGrpSpPr/>
          <p:nvPr/>
        </p:nvGrpSpPr>
        <p:grpSpPr>
          <a:xfrm>
            <a:off x="8250079" y="1560025"/>
            <a:ext cx="1217855" cy="1721671"/>
            <a:chOff x="8029356" y="1563084"/>
            <a:chExt cx="1606988" cy="2271784"/>
          </a:xfrm>
        </p:grpSpPr>
        <p:sp>
          <p:nvSpPr>
            <p:cNvPr id="15" name="Freeform 733"/>
            <p:cNvSpPr/>
            <p:nvPr/>
          </p:nvSpPr>
          <p:spPr bwMode="auto">
            <a:xfrm>
              <a:off x="8029356" y="1563084"/>
              <a:ext cx="1606988" cy="2271784"/>
            </a:xfrm>
            <a:custGeom>
              <a:avLst/>
              <a:gdLst>
                <a:gd name="T0" fmla="*/ 800100 w 118"/>
                <a:gd name="T1" fmla="*/ 2262463 h 167"/>
                <a:gd name="T2" fmla="*/ 0 w 118"/>
                <a:gd name="T3" fmla="*/ 1463150 h 167"/>
                <a:gd name="T4" fmla="*/ 569563 w 118"/>
                <a:gd name="T5" fmla="*/ 704479 h 167"/>
                <a:gd name="T6" fmla="*/ 569563 w 118"/>
                <a:gd name="T7" fmla="*/ 121929 h 167"/>
                <a:gd name="T8" fmla="*/ 501758 w 118"/>
                <a:gd name="T9" fmla="*/ 121929 h 167"/>
                <a:gd name="T10" fmla="*/ 433953 w 118"/>
                <a:gd name="T11" fmla="*/ 54191 h 167"/>
                <a:gd name="T12" fmla="*/ 501758 w 118"/>
                <a:gd name="T13" fmla="*/ 0 h 167"/>
                <a:gd name="T14" fmla="*/ 637368 w 118"/>
                <a:gd name="T15" fmla="*/ 0 h 167"/>
                <a:gd name="T16" fmla="*/ 691612 w 118"/>
                <a:gd name="T17" fmla="*/ 54191 h 167"/>
                <a:gd name="T18" fmla="*/ 691612 w 118"/>
                <a:gd name="T19" fmla="*/ 745123 h 167"/>
                <a:gd name="T20" fmla="*/ 650929 w 118"/>
                <a:gd name="T21" fmla="*/ 812861 h 167"/>
                <a:gd name="T22" fmla="*/ 135610 w 118"/>
                <a:gd name="T23" fmla="*/ 1463150 h 167"/>
                <a:gd name="T24" fmla="*/ 800100 w 118"/>
                <a:gd name="T25" fmla="*/ 2126986 h 167"/>
                <a:gd name="T26" fmla="*/ 1478151 w 118"/>
                <a:gd name="T27" fmla="*/ 1463150 h 167"/>
                <a:gd name="T28" fmla="*/ 962832 w 118"/>
                <a:gd name="T29" fmla="*/ 812861 h 167"/>
                <a:gd name="T30" fmla="*/ 908588 w 118"/>
                <a:gd name="T31" fmla="*/ 745123 h 167"/>
                <a:gd name="T32" fmla="*/ 908588 w 118"/>
                <a:gd name="T33" fmla="*/ 54191 h 167"/>
                <a:gd name="T34" fmla="*/ 976393 w 118"/>
                <a:gd name="T35" fmla="*/ 0 h 167"/>
                <a:gd name="T36" fmla="*/ 1098442 w 118"/>
                <a:gd name="T37" fmla="*/ 0 h 167"/>
                <a:gd name="T38" fmla="*/ 1166247 w 118"/>
                <a:gd name="T39" fmla="*/ 54191 h 167"/>
                <a:gd name="T40" fmla="*/ 1098442 w 118"/>
                <a:gd name="T41" fmla="*/ 121929 h 167"/>
                <a:gd name="T42" fmla="*/ 1044198 w 118"/>
                <a:gd name="T43" fmla="*/ 121929 h 167"/>
                <a:gd name="T44" fmla="*/ 1044198 w 118"/>
                <a:gd name="T45" fmla="*/ 704479 h 167"/>
                <a:gd name="T46" fmla="*/ 1600200 w 118"/>
                <a:gd name="T47" fmla="*/ 1463150 h 167"/>
                <a:gd name="T48" fmla="*/ 800100 w 118"/>
                <a:gd name="T49" fmla="*/ 2262463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8" h="167">
                  <a:moveTo>
                    <a:pt x="59" y="167"/>
                  </a:moveTo>
                  <a:cubicBezTo>
                    <a:pt x="27" y="167"/>
                    <a:pt x="0" y="140"/>
                    <a:pt x="0" y="108"/>
                  </a:cubicBezTo>
                  <a:cubicBezTo>
                    <a:pt x="0" y="82"/>
                    <a:pt x="17" y="59"/>
                    <a:pt x="42" y="52"/>
                  </a:cubicBezTo>
                  <a:cubicBezTo>
                    <a:pt x="42" y="9"/>
                    <a:pt x="42" y="9"/>
                    <a:pt x="42" y="9"/>
                  </a:cubicBezTo>
                  <a:cubicBezTo>
                    <a:pt x="37" y="9"/>
                    <a:pt x="37" y="9"/>
                    <a:pt x="37" y="9"/>
                  </a:cubicBezTo>
                  <a:cubicBezTo>
                    <a:pt x="34" y="9"/>
                    <a:pt x="32" y="7"/>
                    <a:pt x="32" y="4"/>
                  </a:cubicBezTo>
                  <a:cubicBezTo>
                    <a:pt x="32" y="2"/>
                    <a:pt x="34" y="0"/>
                    <a:pt x="37" y="0"/>
                  </a:cubicBezTo>
                  <a:cubicBezTo>
                    <a:pt x="47" y="0"/>
                    <a:pt x="47" y="0"/>
                    <a:pt x="47" y="0"/>
                  </a:cubicBezTo>
                  <a:cubicBezTo>
                    <a:pt x="49" y="0"/>
                    <a:pt x="51" y="2"/>
                    <a:pt x="51" y="4"/>
                  </a:cubicBezTo>
                  <a:cubicBezTo>
                    <a:pt x="51" y="55"/>
                    <a:pt x="51" y="55"/>
                    <a:pt x="51" y="55"/>
                  </a:cubicBezTo>
                  <a:cubicBezTo>
                    <a:pt x="51" y="58"/>
                    <a:pt x="50" y="60"/>
                    <a:pt x="48" y="60"/>
                  </a:cubicBezTo>
                  <a:cubicBezTo>
                    <a:pt x="25" y="65"/>
                    <a:pt x="10" y="85"/>
                    <a:pt x="10" y="108"/>
                  </a:cubicBezTo>
                  <a:cubicBezTo>
                    <a:pt x="10" y="135"/>
                    <a:pt x="32" y="157"/>
                    <a:pt x="59" y="157"/>
                  </a:cubicBezTo>
                  <a:cubicBezTo>
                    <a:pt x="86" y="157"/>
                    <a:pt x="109" y="135"/>
                    <a:pt x="109" y="108"/>
                  </a:cubicBezTo>
                  <a:cubicBezTo>
                    <a:pt x="109" y="85"/>
                    <a:pt x="93" y="65"/>
                    <a:pt x="71" y="60"/>
                  </a:cubicBezTo>
                  <a:cubicBezTo>
                    <a:pt x="69" y="60"/>
                    <a:pt x="67" y="58"/>
                    <a:pt x="67" y="55"/>
                  </a:cubicBezTo>
                  <a:cubicBezTo>
                    <a:pt x="67" y="4"/>
                    <a:pt x="67" y="4"/>
                    <a:pt x="67" y="4"/>
                  </a:cubicBezTo>
                  <a:cubicBezTo>
                    <a:pt x="67" y="2"/>
                    <a:pt x="69" y="0"/>
                    <a:pt x="72" y="0"/>
                  </a:cubicBezTo>
                  <a:cubicBezTo>
                    <a:pt x="81" y="0"/>
                    <a:pt x="81" y="0"/>
                    <a:pt x="81" y="0"/>
                  </a:cubicBezTo>
                  <a:cubicBezTo>
                    <a:pt x="84" y="0"/>
                    <a:pt x="86" y="2"/>
                    <a:pt x="86" y="4"/>
                  </a:cubicBezTo>
                  <a:cubicBezTo>
                    <a:pt x="86" y="7"/>
                    <a:pt x="84" y="9"/>
                    <a:pt x="81" y="9"/>
                  </a:cubicBezTo>
                  <a:cubicBezTo>
                    <a:pt x="77" y="9"/>
                    <a:pt x="77" y="9"/>
                    <a:pt x="77" y="9"/>
                  </a:cubicBezTo>
                  <a:cubicBezTo>
                    <a:pt x="77" y="52"/>
                    <a:pt x="77" y="52"/>
                    <a:pt x="77" y="52"/>
                  </a:cubicBezTo>
                  <a:cubicBezTo>
                    <a:pt x="101" y="59"/>
                    <a:pt x="118" y="82"/>
                    <a:pt x="118" y="108"/>
                  </a:cubicBezTo>
                  <a:cubicBezTo>
                    <a:pt x="118" y="140"/>
                    <a:pt x="92" y="167"/>
                    <a:pt x="59" y="167"/>
                  </a:cubicBezTo>
                  <a:close/>
                </a:path>
              </a:pathLst>
            </a:custGeom>
            <a:solidFill>
              <a:schemeClr val="bg1"/>
            </a:solidFill>
            <a:ln>
              <a:noFill/>
            </a:ln>
            <a:effectLst>
              <a:innerShdw blurRad="63500">
                <a:prstClr val="black"/>
              </a:innerShdw>
            </a:effectLst>
          </p:spPr>
          <p:txBody>
            <a:bodyPr/>
            <a:lstStyle/>
            <a:p>
              <a:pPr algn="ctr"/>
              <a:endParaRPr lang="zh-CN" altLang="en-US"/>
            </a:p>
          </p:txBody>
        </p:sp>
        <p:sp>
          <p:nvSpPr>
            <p:cNvPr id="16" name="Oval 25"/>
            <p:cNvSpPr/>
            <p:nvPr/>
          </p:nvSpPr>
          <p:spPr>
            <a:xfrm>
              <a:off x="8270086" y="2457450"/>
              <a:ext cx="1125529" cy="1125529"/>
            </a:xfrm>
            <a:prstGeom prst="ellipse">
              <a:avLst/>
            </a:prstGeom>
            <a:solidFill>
              <a:srgbClr val="005D9D"/>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8" name="矩形 17"/>
            <p:cNvSpPr/>
            <p:nvPr/>
          </p:nvSpPr>
          <p:spPr>
            <a:xfrm>
              <a:off x="8434534" y="2820461"/>
              <a:ext cx="803425" cy="461665"/>
            </a:xfrm>
            <a:prstGeom prst="rect">
              <a:avLst/>
            </a:prstGeom>
          </p:spPr>
          <p:txBody>
            <a:bodyPr wrap="none">
              <a:spAutoFit/>
            </a:bodyPr>
            <a:lstStyle/>
            <a:p>
              <a:pPr algn="ctr"/>
              <a:r>
                <a:rPr lang="zh-CN" altLang="en-US" sz="2400" b="1" dirty="0">
                  <a:solidFill>
                    <a:schemeClr val="bg1"/>
                  </a:solidFill>
                  <a:effectLst>
                    <a:outerShdw blurRad="38100" sx="101000" sy="101000" algn="ctr" rotWithShape="0">
                      <a:prstClr val="black">
                        <a:alpha val="40000"/>
                      </a:prstClr>
                    </a:outerShdw>
                  </a:effectLst>
                  <a:latin typeface="+mn-ea"/>
                </a:rPr>
                <a:t>特征</a:t>
              </a:r>
            </a:p>
          </p:txBody>
        </p:sp>
      </p:grpSp>
      <p:grpSp>
        <p:nvGrpSpPr>
          <p:cNvPr id="58" name="组合 57"/>
          <p:cNvGrpSpPr/>
          <p:nvPr/>
        </p:nvGrpSpPr>
        <p:grpSpPr>
          <a:xfrm>
            <a:off x="7289582" y="3525272"/>
            <a:ext cx="3099298" cy="2873169"/>
            <a:chOff x="4226070" y="2851993"/>
            <a:chExt cx="3698875" cy="3429000"/>
          </a:xfrm>
        </p:grpSpPr>
        <p:sp>
          <p:nvSpPr>
            <p:cNvPr id="19" name="Freeform 61"/>
            <p:cNvSpPr/>
            <p:nvPr/>
          </p:nvSpPr>
          <p:spPr bwMode="auto">
            <a:xfrm>
              <a:off x="4226070" y="4071193"/>
              <a:ext cx="1219200" cy="1058863"/>
            </a:xfrm>
            <a:custGeom>
              <a:avLst/>
              <a:gdLst>
                <a:gd name="T0" fmla="*/ 877506 w 114"/>
                <a:gd name="T1" fmla="*/ 877122 h 99"/>
                <a:gd name="T2" fmla="*/ 192623 w 114"/>
                <a:gd name="T3" fmla="*/ 877122 h 99"/>
                <a:gd name="T4" fmla="*/ 192623 w 114"/>
                <a:gd name="T5" fmla="*/ 181842 h 99"/>
                <a:gd name="T6" fmla="*/ 877506 w 114"/>
                <a:gd name="T7" fmla="*/ 181842 h 99"/>
                <a:gd name="T8" fmla="*/ 1219947 w 114"/>
                <a:gd name="T9" fmla="*/ 534830 h 99"/>
                <a:gd name="T10" fmla="*/ 877506 w 114"/>
                <a:gd name="T11" fmla="*/ 877122 h 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99">
                  <a:moveTo>
                    <a:pt x="82" y="82"/>
                  </a:moveTo>
                  <a:cubicBezTo>
                    <a:pt x="64" y="99"/>
                    <a:pt x="36" y="99"/>
                    <a:pt x="18" y="82"/>
                  </a:cubicBezTo>
                  <a:cubicBezTo>
                    <a:pt x="0" y="64"/>
                    <a:pt x="0" y="35"/>
                    <a:pt x="18" y="17"/>
                  </a:cubicBezTo>
                  <a:cubicBezTo>
                    <a:pt x="36" y="0"/>
                    <a:pt x="64" y="0"/>
                    <a:pt x="82" y="17"/>
                  </a:cubicBezTo>
                  <a:cubicBezTo>
                    <a:pt x="114" y="50"/>
                    <a:pt x="114" y="50"/>
                    <a:pt x="114" y="50"/>
                  </a:cubicBezTo>
                  <a:lnTo>
                    <a:pt x="82" y="82"/>
                  </a:lnTo>
                  <a:close/>
                </a:path>
              </a:pathLst>
            </a:custGeom>
            <a:solidFill>
              <a:srgbClr val="005D9D"/>
            </a:solidFill>
            <a:ln>
              <a:noFill/>
            </a:ln>
            <a:effectLst>
              <a:outerShdw blurRad="63500" sx="101000" sy="101000" algn="ctr" rotWithShape="0">
                <a:prstClr val="black">
                  <a:alpha val="40000"/>
                </a:prstClr>
              </a:outerShdw>
            </a:effectLst>
          </p:spPr>
          <p:txBody>
            <a:bodyPr/>
            <a:lstStyle/>
            <a:p>
              <a:endParaRPr lang="zh-CN" altLang="en-US"/>
            </a:p>
          </p:txBody>
        </p:sp>
        <p:sp>
          <p:nvSpPr>
            <p:cNvPr id="20" name="Freeform 62"/>
            <p:cNvSpPr/>
            <p:nvPr/>
          </p:nvSpPr>
          <p:spPr bwMode="auto">
            <a:xfrm>
              <a:off x="4302270" y="4134693"/>
              <a:ext cx="930275" cy="931863"/>
            </a:xfrm>
            <a:custGeom>
              <a:avLst/>
              <a:gdLst>
                <a:gd name="T0" fmla="*/ 759520 w 87"/>
                <a:gd name="T1" fmla="*/ 160462 h 87"/>
                <a:gd name="T2" fmla="*/ 759520 w 87"/>
                <a:gd name="T3" fmla="*/ 770218 h 87"/>
                <a:gd name="T4" fmla="*/ 160462 w 87"/>
                <a:gd name="T5" fmla="*/ 770218 h 87"/>
                <a:gd name="T6" fmla="*/ 160462 w 87"/>
                <a:gd name="T7" fmla="*/ 160462 h 87"/>
                <a:gd name="T8" fmla="*/ 759520 w 87"/>
                <a:gd name="T9" fmla="*/ 160462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7">
                  <a:moveTo>
                    <a:pt x="71" y="15"/>
                  </a:moveTo>
                  <a:cubicBezTo>
                    <a:pt x="87" y="31"/>
                    <a:pt x="87" y="56"/>
                    <a:pt x="71" y="72"/>
                  </a:cubicBezTo>
                  <a:cubicBezTo>
                    <a:pt x="56" y="87"/>
                    <a:pt x="30" y="87"/>
                    <a:pt x="15" y="72"/>
                  </a:cubicBezTo>
                  <a:cubicBezTo>
                    <a:pt x="0" y="56"/>
                    <a:pt x="0" y="31"/>
                    <a:pt x="15" y="15"/>
                  </a:cubicBezTo>
                  <a:cubicBezTo>
                    <a:pt x="30" y="0"/>
                    <a:pt x="56" y="0"/>
                    <a:pt x="71" y="15"/>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21" name="Freeform 63"/>
            <p:cNvSpPr/>
            <p:nvPr/>
          </p:nvSpPr>
          <p:spPr bwMode="auto">
            <a:xfrm>
              <a:off x="5521470" y="2851993"/>
              <a:ext cx="1111250" cy="1071563"/>
            </a:xfrm>
            <a:custGeom>
              <a:avLst/>
              <a:gdLst>
                <a:gd name="T0" fmla="*/ 1004884 w 104"/>
                <a:gd name="T1" fmla="*/ 632209 h 100"/>
                <a:gd name="T2" fmla="*/ 427610 w 104"/>
                <a:gd name="T3" fmla="*/ 1017963 h 100"/>
                <a:gd name="T4" fmla="*/ 53451 w 104"/>
                <a:gd name="T5" fmla="*/ 439331 h 100"/>
                <a:gd name="T6" fmla="*/ 630725 w 104"/>
                <a:gd name="T7" fmla="*/ 53577 h 100"/>
                <a:gd name="T8" fmla="*/ 1111786 w 104"/>
                <a:gd name="T9" fmla="*/ 160731 h 100"/>
                <a:gd name="T10" fmla="*/ 1004884 w 104"/>
                <a:gd name="T11" fmla="*/ 632209 h 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00">
                  <a:moveTo>
                    <a:pt x="94" y="59"/>
                  </a:moveTo>
                  <a:cubicBezTo>
                    <a:pt x="89" y="84"/>
                    <a:pt x="65" y="100"/>
                    <a:pt x="40" y="95"/>
                  </a:cubicBezTo>
                  <a:cubicBezTo>
                    <a:pt x="16" y="89"/>
                    <a:pt x="0" y="65"/>
                    <a:pt x="5" y="41"/>
                  </a:cubicBezTo>
                  <a:cubicBezTo>
                    <a:pt x="10" y="16"/>
                    <a:pt x="34" y="0"/>
                    <a:pt x="59" y="5"/>
                  </a:cubicBezTo>
                  <a:cubicBezTo>
                    <a:pt x="104" y="15"/>
                    <a:pt x="104" y="15"/>
                    <a:pt x="104" y="15"/>
                  </a:cubicBezTo>
                  <a:lnTo>
                    <a:pt x="94" y="59"/>
                  </a:lnTo>
                  <a:close/>
                </a:path>
              </a:pathLst>
            </a:custGeom>
            <a:solidFill>
              <a:srgbClr val="005D9D"/>
            </a:solidFill>
            <a:ln>
              <a:noFill/>
            </a:ln>
            <a:effectLst>
              <a:outerShdw blurRad="63500" sx="101000" sy="101000" algn="ctr" rotWithShape="0">
                <a:prstClr val="black">
                  <a:alpha val="40000"/>
                </a:prstClr>
              </a:outerShdw>
            </a:effectLst>
          </p:spPr>
          <p:txBody>
            <a:bodyPr/>
            <a:lstStyle/>
            <a:p>
              <a:endParaRPr lang="zh-CN" altLang="en-US"/>
            </a:p>
          </p:txBody>
        </p:sp>
        <p:sp>
          <p:nvSpPr>
            <p:cNvPr id="22" name="Freeform 64"/>
            <p:cNvSpPr/>
            <p:nvPr/>
          </p:nvSpPr>
          <p:spPr bwMode="auto">
            <a:xfrm>
              <a:off x="5586558" y="2928193"/>
              <a:ext cx="930275" cy="919163"/>
            </a:xfrm>
            <a:custGeom>
              <a:avLst/>
              <a:gdLst>
                <a:gd name="T0" fmla="*/ 556269 w 87"/>
                <a:gd name="T1" fmla="*/ 42819 h 86"/>
                <a:gd name="T2" fmla="*/ 887890 w 87"/>
                <a:gd name="T3" fmla="*/ 545948 h 86"/>
                <a:gd name="T4" fmla="*/ 385109 w 87"/>
                <a:gd name="T5" fmla="*/ 877800 h 86"/>
                <a:gd name="T6" fmla="*/ 53487 w 87"/>
                <a:gd name="T7" fmla="*/ 374671 h 86"/>
                <a:gd name="T8" fmla="*/ 556269 w 87"/>
                <a:gd name="T9" fmla="*/ 42819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52" y="4"/>
                  </a:moveTo>
                  <a:cubicBezTo>
                    <a:pt x="73" y="9"/>
                    <a:pt x="87" y="30"/>
                    <a:pt x="83" y="51"/>
                  </a:cubicBezTo>
                  <a:cubicBezTo>
                    <a:pt x="78" y="72"/>
                    <a:pt x="57" y="86"/>
                    <a:pt x="36" y="82"/>
                  </a:cubicBezTo>
                  <a:cubicBezTo>
                    <a:pt x="14" y="77"/>
                    <a:pt x="0" y="56"/>
                    <a:pt x="5" y="35"/>
                  </a:cubicBezTo>
                  <a:cubicBezTo>
                    <a:pt x="9" y="13"/>
                    <a:pt x="30" y="0"/>
                    <a:pt x="52" y="4"/>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23" name="Freeform 65"/>
            <p:cNvSpPr/>
            <p:nvPr/>
          </p:nvSpPr>
          <p:spPr bwMode="auto">
            <a:xfrm>
              <a:off x="5556395" y="5209431"/>
              <a:ext cx="1111250" cy="1071562"/>
            </a:xfrm>
            <a:custGeom>
              <a:avLst/>
              <a:gdLst>
                <a:gd name="T0" fmla="*/ 1004884 w 104"/>
                <a:gd name="T1" fmla="*/ 439331 h 100"/>
                <a:gd name="T2" fmla="*/ 427610 w 104"/>
                <a:gd name="T3" fmla="*/ 53577 h 100"/>
                <a:gd name="T4" fmla="*/ 53451 w 104"/>
                <a:gd name="T5" fmla="*/ 632209 h 100"/>
                <a:gd name="T6" fmla="*/ 630725 w 104"/>
                <a:gd name="T7" fmla="*/ 1017963 h 100"/>
                <a:gd name="T8" fmla="*/ 1111786 w 104"/>
                <a:gd name="T9" fmla="*/ 910809 h 100"/>
                <a:gd name="T10" fmla="*/ 1004884 w 104"/>
                <a:gd name="T11" fmla="*/ 439331 h 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00">
                  <a:moveTo>
                    <a:pt x="94" y="41"/>
                  </a:moveTo>
                  <a:cubicBezTo>
                    <a:pt x="89" y="16"/>
                    <a:pt x="65" y="0"/>
                    <a:pt x="40" y="5"/>
                  </a:cubicBezTo>
                  <a:cubicBezTo>
                    <a:pt x="16" y="11"/>
                    <a:pt x="0" y="35"/>
                    <a:pt x="5" y="59"/>
                  </a:cubicBezTo>
                  <a:cubicBezTo>
                    <a:pt x="10" y="84"/>
                    <a:pt x="34" y="100"/>
                    <a:pt x="59" y="95"/>
                  </a:cubicBezTo>
                  <a:cubicBezTo>
                    <a:pt x="104" y="85"/>
                    <a:pt x="104" y="85"/>
                    <a:pt x="104" y="85"/>
                  </a:cubicBezTo>
                  <a:lnTo>
                    <a:pt x="94" y="41"/>
                  </a:lnTo>
                  <a:close/>
                </a:path>
              </a:pathLst>
            </a:custGeom>
            <a:solidFill>
              <a:srgbClr val="005D9D"/>
            </a:solidFill>
            <a:ln>
              <a:noFill/>
            </a:ln>
            <a:effectLst>
              <a:outerShdw blurRad="63500" sx="101000" sy="101000" algn="ctr" rotWithShape="0">
                <a:prstClr val="black">
                  <a:alpha val="40000"/>
                </a:prstClr>
              </a:outerShdw>
            </a:effectLst>
          </p:spPr>
          <p:txBody>
            <a:bodyPr/>
            <a:lstStyle/>
            <a:p>
              <a:endParaRPr lang="zh-CN" altLang="en-US"/>
            </a:p>
          </p:txBody>
        </p:sp>
        <p:sp>
          <p:nvSpPr>
            <p:cNvPr id="24" name="Freeform 66"/>
            <p:cNvSpPr/>
            <p:nvPr/>
          </p:nvSpPr>
          <p:spPr bwMode="auto">
            <a:xfrm>
              <a:off x="5621483" y="5285631"/>
              <a:ext cx="931862" cy="919162"/>
            </a:xfrm>
            <a:custGeom>
              <a:avLst/>
              <a:gdLst>
                <a:gd name="T0" fmla="*/ 556269 w 87"/>
                <a:gd name="T1" fmla="*/ 877800 h 86"/>
                <a:gd name="T2" fmla="*/ 887890 w 87"/>
                <a:gd name="T3" fmla="*/ 374671 h 86"/>
                <a:gd name="T4" fmla="*/ 385109 w 87"/>
                <a:gd name="T5" fmla="*/ 42819 h 86"/>
                <a:gd name="T6" fmla="*/ 53487 w 87"/>
                <a:gd name="T7" fmla="*/ 545948 h 86"/>
                <a:gd name="T8" fmla="*/ 556269 w 87"/>
                <a:gd name="T9" fmla="*/ 87780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52" y="82"/>
                  </a:moveTo>
                  <a:cubicBezTo>
                    <a:pt x="73" y="77"/>
                    <a:pt x="87" y="56"/>
                    <a:pt x="83" y="35"/>
                  </a:cubicBezTo>
                  <a:cubicBezTo>
                    <a:pt x="78" y="14"/>
                    <a:pt x="57" y="0"/>
                    <a:pt x="36" y="4"/>
                  </a:cubicBezTo>
                  <a:cubicBezTo>
                    <a:pt x="14" y="9"/>
                    <a:pt x="0" y="30"/>
                    <a:pt x="5" y="51"/>
                  </a:cubicBezTo>
                  <a:cubicBezTo>
                    <a:pt x="9" y="73"/>
                    <a:pt x="30" y="86"/>
                    <a:pt x="52" y="82"/>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25" name="Freeform 61"/>
            <p:cNvSpPr/>
            <p:nvPr/>
          </p:nvSpPr>
          <p:spPr bwMode="auto">
            <a:xfrm rot="-8888707">
              <a:off x="6704158" y="4217243"/>
              <a:ext cx="1220787" cy="1058863"/>
            </a:xfrm>
            <a:custGeom>
              <a:avLst/>
              <a:gdLst>
                <a:gd name="T0" fmla="*/ 877506 w 114"/>
                <a:gd name="T1" fmla="*/ 877122 h 99"/>
                <a:gd name="T2" fmla="*/ 192623 w 114"/>
                <a:gd name="T3" fmla="*/ 877122 h 99"/>
                <a:gd name="T4" fmla="*/ 192623 w 114"/>
                <a:gd name="T5" fmla="*/ 181842 h 99"/>
                <a:gd name="T6" fmla="*/ 877506 w 114"/>
                <a:gd name="T7" fmla="*/ 181842 h 99"/>
                <a:gd name="T8" fmla="*/ 1219947 w 114"/>
                <a:gd name="T9" fmla="*/ 534830 h 99"/>
                <a:gd name="T10" fmla="*/ 877506 w 114"/>
                <a:gd name="T11" fmla="*/ 877122 h 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99">
                  <a:moveTo>
                    <a:pt x="82" y="82"/>
                  </a:moveTo>
                  <a:cubicBezTo>
                    <a:pt x="64" y="99"/>
                    <a:pt x="36" y="99"/>
                    <a:pt x="18" y="82"/>
                  </a:cubicBezTo>
                  <a:cubicBezTo>
                    <a:pt x="0" y="64"/>
                    <a:pt x="0" y="35"/>
                    <a:pt x="18" y="17"/>
                  </a:cubicBezTo>
                  <a:cubicBezTo>
                    <a:pt x="36" y="0"/>
                    <a:pt x="64" y="0"/>
                    <a:pt x="82" y="17"/>
                  </a:cubicBezTo>
                  <a:cubicBezTo>
                    <a:pt x="114" y="50"/>
                    <a:pt x="114" y="50"/>
                    <a:pt x="114" y="50"/>
                  </a:cubicBezTo>
                  <a:lnTo>
                    <a:pt x="82" y="82"/>
                  </a:lnTo>
                  <a:close/>
                </a:path>
              </a:pathLst>
            </a:custGeom>
            <a:solidFill>
              <a:srgbClr val="005D9D"/>
            </a:solidFill>
            <a:ln>
              <a:noFill/>
            </a:ln>
            <a:effectLst>
              <a:outerShdw blurRad="63500" sx="101000" sy="101000" algn="ctr" rotWithShape="0">
                <a:prstClr val="black">
                  <a:alpha val="40000"/>
                </a:prstClr>
              </a:outerShdw>
            </a:effectLst>
          </p:spPr>
          <p:txBody>
            <a:bodyPr/>
            <a:lstStyle/>
            <a:p>
              <a:endParaRPr lang="zh-CN" altLang="en-US"/>
            </a:p>
          </p:txBody>
        </p:sp>
        <p:sp>
          <p:nvSpPr>
            <p:cNvPr id="26" name="Freeform 62"/>
            <p:cNvSpPr/>
            <p:nvPr/>
          </p:nvSpPr>
          <p:spPr bwMode="auto">
            <a:xfrm rot="-8888707">
              <a:off x="6916883" y="4310906"/>
              <a:ext cx="930275" cy="930275"/>
            </a:xfrm>
            <a:custGeom>
              <a:avLst/>
              <a:gdLst>
                <a:gd name="T0" fmla="*/ 759520 w 87"/>
                <a:gd name="T1" fmla="*/ 160462 h 87"/>
                <a:gd name="T2" fmla="*/ 759520 w 87"/>
                <a:gd name="T3" fmla="*/ 770218 h 87"/>
                <a:gd name="T4" fmla="*/ 160462 w 87"/>
                <a:gd name="T5" fmla="*/ 770218 h 87"/>
                <a:gd name="T6" fmla="*/ 160462 w 87"/>
                <a:gd name="T7" fmla="*/ 160462 h 87"/>
                <a:gd name="T8" fmla="*/ 759520 w 87"/>
                <a:gd name="T9" fmla="*/ 160462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7">
                  <a:moveTo>
                    <a:pt x="71" y="15"/>
                  </a:moveTo>
                  <a:cubicBezTo>
                    <a:pt x="87" y="31"/>
                    <a:pt x="87" y="56"/>
                    <a:pt x="71" y="72"/>
                  </a:cubicBezTo>
                  <a:cubicBezTo>
                    <a:pt x="56" y="87"/>
                    <a:pt x="30" y="87"/>
                    <a:pt x="15" y="72"/>
                  </a:cubicBezTo>
                  <a:cubicBezTo>
                    <a:pt x="0" y="56"/>
                    <a:pt x="0" y="31"/>
                    <a:pt x="15" y="15"/>
                  </a:cubicBezTo>
                  <a:cubicBezTo>
                    <a:pt x="30" y="0"/>
                    <a:pt x="56" y="0"/>
                    <a:pt x="71" y="15"/>
                  </a:cubicBezTo>
                  <a:close/>
                </a:path>
              </a:pathLst>
            </a:custGeom>
            <a:solidFill>
              <a:schemeClr val="bg1"/>
            </a:solidFill>
            <a:ln>
              <a:noFill/>
            </a:ln>
            <a:effectLst>
              <a:innerShdw blurRad="88900">
                <a:prstClr val="black"/>
              </a:innerShdw>
            </a:effectLst>
          </p:spPr>
          <p:txBody>
            <a:bodyPr/>
            <a:lstStyle/>
            <a:p>
              <a:endParaRPr lang="zh-CN" altLang="en-US"/>
            </a:p>
          </p:txBody>
        </p:sp>
        <p:grpSp>
          <p:nvGrpSpPr>
            <p:cNvPr id="27" name="Group 22"/>
            <p:cNvGrpSpPr/>
            <p:nvPr/>
          </p:nvGrpSpPr>
          <p:grpSpPr>
            <a:xfrm>
              <a:off x="5699693" y="4147393"/>
              <a:ext cx="779808" cy="704444"/>
              <a:chOff x="9204326" y="3648075"/>
              <a:chExt cx="500062" cy="454026"/>
            </a:xfrm>
            <a:solidFill>
              <a:srgbClr val="005D9D"/>
            </a:solidFill>
          </p:grpSpPr>
          <p:sp>
            <p:nvSpPr>
              <p:cNvPr id="28" name="Freeform 23"/>
              <p:cNvSpPr/>
              <p:nvPr/>
            </p:nvSpPr>
            <p:spPr bwMode="auto">
              <a:xfrm>
                <a:off x="9204326" y="3840163"/>
                <a:ext cx="304800" cy="261938"/>
              </a:xfrm>
              <a:custGeom>
                <a:avLst/>
                <a:gdLst>
                  <a:gd name="T0" fmla="*/ 22 w 81"/>
                  <a:gd name="T1" fmla="*/ 0 h 70"/>
                  <a:gd name="T2" fmla="*/ 33 w 81"/>
                  <a:gd name="T3" fmla="*/ 0 h 70"/>
                  <a:gd name="T4" fmla="*/ 36 w 81"/>
                  <a:gd name="T5" fmla="*/ 10 h 70"/>
                  <a:gd name="T6" fmla="*/ 33 w 81"/>
                  <a:gd name="T7" fmla="*/ 48 h 70"/>
                  <a:gd name="T8" fmla="*/ 41 w 81"/>
                  <a:gd name="T9" fmla="*/ 62 h 70"/>
                  <a:gd name="T10" fmla="*/ 48 w 81"/>
                  <a:gd name="T11" fmla="*/ 48 h 70"/>
                  <a:gd name="T12" fmla="*/ 44 w 81"/>
                  <a:gd name="T13" fmla="*/ 10 h 70"/>
                  <a:gd name="T14" fmla="*/ 47 w 81"/>
                  <a:gd name="T15" fmla="*/ 0 h 70"/>
                  <a:gd name="T16" fmla="*/ 59 w 81"/>
                  <a:gd name="T17" fmla="*/ 0 h 70"/>
                  <a:gd name="T18" fmla="*/ 59 w 81"/>
                  <a:gd name="T19" fmla="*/ 0 h 70"/>
                  <a:gd name="T20" fmla="*/ 79 w 81"/>
                  <a:gd name="T21" fmla="*/ 23 h 70"/>
                  <a:gd name="T22" fmla="*/ 77 w 81"/>
                  <a:gd name="T23" fmla="*/ 47 h 70"/>
                  <a:gd name="T24" fmla="*/ 56 w 81"/>
                  <a:gd name="T25" fmla="*/ 70 h 70"/>
                  <a:gd name="T26" fmla="*/ 25 w 81"/>
                  <a:gd name="T27" fmla="*/ 70 h 70"/>
                  <a:gd name="T28" fmla="*/ 4 w 81"/>
                  <a:gd name="T29" fmla="*/ 47 h 70"/>
                  <a:gd name="T30" fmla="*/ 1 w 81"/>
                  <a:gd name="T31" fmla="*/ 23 h 70"/>
                  <a:gd name="T32" fmla="*/ 22 w 81"/>
                  <a:gd name="T3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70">
                    <a:moveTo>
                      <a:pt x="22" y="0"/>
                    </a:moveTo>
                    <a:cubicBezTo>
                      <a:pt x="33" y="0"/>
                      <a:pt x="33" y="0"/>
                      <a:pt x="33" y="0"/>
                    </a:cubicBezTo>
                    <a:cubicBezTo>
                      <a:pt x="33" y="1"/>
                      <a:pt x="33" y="7"/>
                      <a:pt x="36" y="10"/>
                    </a:cubicBezTo>
                    <a:cubicBezTo>
                      <a:pt x="36" y="10"/>
                      <a:pt x="31" y="39"/>
                      <a:pt x="33" y="48"/>
                    </a:cubicBezTo>
                    <a:cubicBezTo>
                      <a:pt x="34" y="52"/>
                      <a:pt x="37" y="62"/>
                      <a:pt x="41" y="62"/>
                    </a:cubicBezTo>
                    <a:cubicBezTo>
                      <a:pt x="44" y="62"/>
                      <a:pt x="47" y="52"/>
                      <a:pt x="48" y="48"/>
                    </a:cubicBezTo>
                    <a:cubicBezTo>
                      <a:pt x="50" y="39"/>
                      <a:pt x="44" y="10"/>
                      <a:pt x="44" y="10"/>
                    </a:cubicBezTo>
                    <a:cubicBezTo>
                      <a:pt x="45" y="9"/>
                      <a:pt x="46" y="7"/>
                      <a:pt x="47" y="0"/>
                    </a:cubicBezTo>
                    <a:cubicBezTo>
                      <a:pt x="59" y="0"/>
                      <a:pt x="59" y="0"/>
                      <a:pt x="59" y="0"/>
                    </a:cubicBezTo>
                    <a:cubicBezTo>
                      <a:pt x="59" y="0"/>
                      <a:pt x="59" y="0"/>
                      <a:pt x="59" y="0"/>
                    </a:cubicBezTo>
                    <a:cubicBezTo>
                      <a:pt x="70" y="0"/>
                      <a:pt x="81" y="11"/>
                      <a:pt x="79" y="23"/>
                    </a:cubicBezTo>
                    <a:cubicBezTo>
                      <a:pt x="77" y="47"/>
                      <a:pt x="77" y="47"/>
                      <a:pt x="77" y="47"/>
                    </a:cubicBezTo>
                    <a:cubicBezTo>
                      <a:pt x="74" y="59"/>
                      <a:pt x="67" y="70"/>
                      <a:pt x="56" y="70"/>
                    </a:cubicBezTo>
                    <a:cubicBezTo>
                      <a:pt x="25" y="70"/>
                      <a:pt x="25" y="70"/>
                      <a:pt x="25" y="70"/>
                    </a:cubicBezTo>
                    <a:cubicBezTo>
                      <a:pt x="13" y="70"/>
                      <a:pt x="7" y="59"/>
                      <a:pt x="4" y="47"/>
                    </a:cubicBezTo>
                    <a:cubicBezTo>
                      <a:pt x="1" y="23"/>
                      <a:pt x="1" y="23"/>
                      <a:pt x="1" y="23"/>
                    </a:cubicBezTo>
                    <a:cubicBezTo>
                      <a:pt x="0" y="10"/>
                      <a:pt x="11"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9" name="Oval 24"/>
              <p:cNvSpPr>
                <a:spLocks noChangeArrowheads="1"/>
              </p:cNvSpPr>
              <p:nvPr/>
            </p:nvSpPr>
            <p:spPr bwMode="auto">
              <a:xfrm>
                <a:off x="9280526" y="3648075"/>
                <a:ext cx="153988"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0" name="Freeform 25"/>
              <p:cNvSpPr>
                <a:spLocks noEditPoints="1"/>
              </p:cNvSpPr>
              <p:nvPr/>
            </p:nvSpPr>
            <p:spPr bwMode="auto">
              <a:xfrm>
                <a:off x="9399588" y="3730625"/>
                <a:ext cx="304800" cy="109538"/>
              </a:xfrm>
              <a:custGeom>
                <a:avLst/>
                <a:gdLst>
                  <a:gd name="T0" fmla="*/ 81 w 81"/>
                  <a:gd name="T1" fmla="*/ 27 h 29"/>
                  <a:gd name="T2" fmla="*/ 64 w 81"/>
                  <a:gd name="T3" fmla="*/ 10 h 29"/>
                  <a:gd name="T4" fmla="*/ 62 w 81"/>
                  <a:gd name="T5" fmla="*/ 10 h 29"/>
                  <a:gd name="T6" fmla="*/ 62 w 81"/>
                  <a:gd name="T7" fmla="*/ 6 h 29"/>
                  <a:gd name="T8" fmla="*/ 55 w 81"/>
                  <a:gd name="T9" fmla="*/ 0 h 29"/>
                  <a:gd name="T10" fmla="*/ 49 w 81"/>
                  <a:gd name="T11" fmla="*/ 6 h 29"/>
                  <a:gd name="T12" fmla="*/ 49 w 81"/>
                  <a:gd name="T13" fmla="*/ 10 h 29"/>
                  <a:gd name="T14" fmla="*/ 24 w 81"/>
                  <a:gd name="T15" fmla="*/ 10 h 29"/>
                  <a:gd name="T16" fmla="*/ 24 w 81"/>
                  <a:gd name="T17" fmla="*/ 6 h 29"/>
                  <a:gd name="T18" fmla="*/ 17 w 81"/>
                  <a:gd name="T19" fmla="*/ 0 h 29"/>
                  <a:gd name="T20" fmla="*/ 15 w 81"/>
                  <a:gd name="T21" fmla="*/ 0 h 29"/>
                  <a:gd name="T22" fmla="*/ 0 w 81"/>
                  <a:gd name="T23" fmla="*/ 23 h 29"/>
                  <a:gd name="T24" fmla="*/ 1 w 81"/>
                  <a:gd name="T25" fmla="*/ 23 h 29"/>
                  <a:gd name="T26" fmla="*/ 1 w 81"/>
                  <a:gd name="T27" fmla="*/ 23 h 29"/>
                  <a:gd name="T28" fmla="*/ 7 w 81"/>
                  <a:gd name="T29" fmla="*/ 23 h 29"/>
                  <a:gd name="T30" fmla="*/ 24 w 81"/>
                  <a:gd name="T31" fmla="*/ 29 h 29"/>
                  <a:gd name="T32" fmla="*/ 81 w 81"/>
                  <a:gd name="T33" fmla="*/ 29 h 29"/>
                  <a:gd name="T34" fmla="*/ 81 w 81"/>
                  <a:gd name="T35" fmla="*/ 27 h 29"/>
                  <a:gd name="T36" fmla="*/ 17 w 81"/>
                  <a:gd name="T37" fmla="*/ 22 h 29"/>
                  <a:gd name="T38" fmla="*/ 11 w 81"/>
                  <a:gd name="T39" fmla="*/ 16 h 29"/>
                  <a:gd name="T40" fmla="*/ 11 w 81"/>
                  <a:gd name="T41" fmla="*/ 15 h 29"/>
                  <a:gd name="T42" fmla="*/ 17 w 81"/>
                  <a:gd name="T43" fmla="*/ 19 h 29"/>
                  <a:gd name="T44" fmla="*/ 23 w 81"/>
                  <a:gd name="T45" fmla="*/ 15 h 29"/>
                  <a:gd name="T46" fmla="*/ 24 w 81"/>
                  <a:gd name="T47" fmla="*/ 16 h 29"/>
                  <a:gd name="T48" fmla="*/ 17 w 81"/>
                  <a:gd name="T49" fmla="*/ 22 h 29"/>
                  <a:gd name="T50" fmla="*/ 55 w 81"/>
                  <a:gd name="T51" fmla="*/ 22 h 29"/>
                  <a:gd name="T52" fmla="*/ 49 w 81"/>
                  <a:gd name="T53" fmla="*/ 16 h 29"/>
                  <a:gd name="T54" fmla="*/ 49 w 81"/>
                  <a:gd name="T55" fmla="*/ 15 h 29"/>
                  <a:gd name="T56" fmla="*/ 55 w 81"/>
                  <a:gd name="T57" fmla="*/ 19 h 29"/>
                  <a:gd name="T58" fmla="*/ 62 w 81"/>
                  <a:gd name="T59" fmla="*/ 15 h 29"/>
                  <a:gd name="T60" fmla="*/ 62 w 81"/>
                  <a:gd name="T61" fmla="*/ 16 h 29"/>
                  <a:gd name="T62" fmla="*/ 55 w 81"/>
                  <a:gd name="T63"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29">
                    <a:moveTo>
                      <a:pt x="81" y="27"/>
                    </a:moveTo>
                    <a:cubicBezTo>
                      <a:pt x="81" y="17"/>
                      <a:pt x="73" y="10"/>
                      <a:pt x="64" y="10"/>
                    </a:cubicBezTo>
                    <a:cubicBezTo>
                      <a:pt x="62" y="10"/>
                      <a:pt x="62" y="10"/>
                      <a:pt x="62" y="10"/>
                    </a:cubicBezTo>
                    <a:cubicBezTo>
                      <a:pt x="62" y="6"/>
                      <a:pt x="62" y="6"/>
                      <a:pt x="62" y="6"/>
                    </a:cubicBezTo>
                    <a:cubicBezTo>
                      <a:pt x="62" y="3"/>
                      <a:pt x="59" y="0"/>
                      <a:pt x="55" y="0"/>
                    </a:cubicBezTo>
                    <a:cubicBezTo>
                      <a:pt x="52" y="0"/>
                      <a:pt x="49" y="3"/>
                      <a:pt x="49" y="6"/>
                    </a:cubicBezTo>
                    <a:cubicBezTo>
                      <a:pt x="49" y="10"/>
                      <a:pt x="49" y="10"/>
                      <a:pt x="49" y="10"/>
                    </a:cubicBezTo>
                    <a:cubicBezTo>
                      <a:pt x="24" y="10"/>
                      <a:pt x="24" y="10"/>
                      <a:pt x="24" y="10"/>
                    </a:cubicBezTo>
                    <a:cubicBezTo>
                      <a:pt x="24" y="6"/>
                      <a:pt x="24" y="6"/>
                      <a:pt x="24" y="6"/>
                    </a:cubicBezTo>
                    <a:cubicBezTo>
                      <a:pt x="24" y="3"/>
                      <a:pt x="21" y="0"/>
                      <a:pt x="17" y="0"/>
                    </a:cubicBezTo>
                    <a:cubicBezTo>
                      <a:pt x="17" y="0"/>
                      <a:pt x="16" y="0"/>
                      <a:pt x="15" y="0"/>
                    </a:cubicBezTo>
                    <a:cubicBezTo>
                      <a:pt x="14" y="10"/>
                      <a:pt x="8" y="19"/>
                      <a:pt x="0" y="23"/>
                    </a:cubicBezTo>
                    <a:cubicBezTo>
                      <a:pt x="1" y="23"/>
                      <a:pt x="1" y="23"/>
                      <a:pt x="1" y="23"/>
                    </a:cubicBezTo>
                    <a:cubicBezTo>
                      <a:pt x="1" y="23"/>
                      <a:pt x="1" y="23"/>
                      <a:pt x="1" y="23"/>
                    </a:cubicBezTo>
                    <a:cubicBezTo>
                      <a:pt x="7" y="23"/>
                      <a:pt x="7" y="23"/>
                      <a:pt x="7" y="23"/>
                    </a:cubicBezTo>
                    <a:cubicBezTo>
                      <a:pt x="13" y="23"/>
                      <a:pt x="19" y="25"/>
                      <a:pt x="24" y="29"/>
                    </a:cubicBezTo>
                    <a:cubicBezTo>
                      <a:pt x="81" y="29"/>
                      <a:pt x="81" y="29"/>
                      <a:pt x="81" y="29"/>
                    </a:cubicBezTo>
                    <a:lnTo>
                      <a:pt x="81" y="27"/>
                    </a:lnTo>
                    <a:close/>
                    <a:moveTo>
                      <a:pt x="17" y="22"/>
                    </a:moveTo>
                    <a:cubicBezTo>
                      <a:pt x="14" y="22"/>
                      <a:pt x="11" y="19"/>
                      <a:pt x="11" y="16"/>
                    </a:cubicBezTo>
                    <a:cubicBezTo>
                      <a:pt x="11" y="15"/>
                      <a:pt x="11" y="15"/>
                      <a:pt x="11" y="15"/>
                    </a:cubicBezTo>
                    <a:cubicBezTo>
                      <a:pt x="12" y="17"/>
                      <a:pt x="15" y="19"/>
                      <a:pt x="17" y="19"/>
                    </a:cubicBezTo>
                    <a:cubicBezTo>
                      <a:pt x="20" y="19"/>
                      <a:pt x="22" y="17"/>
                      <a:pt x="23" y="15"/>
                    </a:cubicBezTo>
                    <a:cubicBezTo>
                      <a:pt x="24" y="15"/>
                      <a:pt x="24" y="15"/>
                      <a:pt x="24" y="16"/>
                    </a:cubicBezTo>
                    <a:cubicBezTo>
                      <a:pt x="24" y="19"/>
                      <a:pt x="21" y="22"/>
                      <a:pt x="17" y="22"/>
                    </a:cubicBezTo>
                    <a:close/>
                    <a:moveTo>
                      <a:pt x="55" y="22"/>
                    </a:moveTo>
                    <a:cubicBezTo>
                      <a:pt x="52" y="22"/>
                      <a:pt x="49" y="19"/>
                      <a:pt x="49" y="16"/>
                    </a:cubicBezTo>
                    <a:cubicBezTo>
                      <a:pt x="49" y="15"/>
                      <a:pt x="49" y="15"/>
                      <a:pt x="49" y="15"/>
                    </a:cubicBezTo>
                    <a:cubicBezTo>
                      <a:pt x="50" y="17"/>
                      <a:pt x="53" y="19"/>
                      <a:pt x="55" y="19"/>
                    </a:cubicBezTo>
                    <a:cubicBezTo>
                      <a:pt x="58" y="19"/>
                      <a:pt x="61" y="17"/>
                      <a:pt x="62" y="15"/>
                    </a:cubicBezTo>
                    <a:cubicBezTo>
                      <a:pt x="62" y="15"/>
                      <a:pt x="62" y="15"/>
                      <a:pt x="62" y="16"/>
                    </a:cubicBezTo>
                    <a:cubicBezTo>
                      <a:pt x="62" y="19"/>
                      <a:pt x="59" y="22"/>
                      <a:pt x="5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1" name="Freeform 26"/>
              <p:cNvSpPr/>
              <p:nvPr/>
            </p:nvSpPr>
            <p:spPr bwMode="auto">
              <a:xfrm>
                <a:off x="9475788" y="3862388"/>
                <a:ext cx="228600" cy="239713"/>
              </a:xfrm>
              <a:custGeom>
                <a:avLst/>
                <a:gdLst>
                  <a:gd name="T0" fmla="*/ 47 w 61"/>
                  <a:gd name="T1" fmla="*/ 5 h 64"/>
                  <a:gd name="T2" fmla="*/ 55 w 61"/>
                  <a:gd name="T3" fmla="*/ 5 h 64"/>
                  <a:gd name="T4" fmla="*/ 55 w 61"/>
                  <a:gd name="T5" fmla="*/ 48 h 64"/>
                  <a:gd name="T6" fmla="*/ 46 w 61"/>
                  <a:gd name="T7" fmla="*/ 58 h 64"/>
                  <a:gd name="T8" fmla="*/ 5 w 61"/>
                  <a:gd name="T9" fmla="*/ 58 h 64"/>
                  <a:gd name="T10" fmla="*/ 0 w 61"/>
                  <a:gd name="T11" fmla="*/ 64 h 64"/>
                  <a:gd name="T12" fmla="*/ 44 w 61"/>
                  <a:gd name="T13" fmla="*/ 64 h 64"/>
                  <a:gd name="T14" fmla="*/ 61 w 61"/>
                  <a:gd name="T15" fmla="*/ 47 h 64"/>
                  <a:gd name="T16" fmla="*/ 61 w 61"/>
                  <a:gd name="T17" fmla="*/ 0 h 64"/>
                  <a:gd name="T18" fmla="*/ 45 w 61"/>
                  <a:gd name="T19" fmla="*/ 0 h 64"/>
                  <a:gd name="T20" fmla="*/ 9 w 61"/>
                  <a:gd name="T21" fmla="*/ 0 h 64"/>
                  <a:gd name="T22" fmla="*/ 12 w 61"/>
                  <a:gd name="T23" fmla="*/ 5 h 64"/>
                  <a:gd name="T24" fmla="*/ 47 w 61"/>
                  <a:gd name="T25"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47" y="5"/>
                    </a:moveTo>
                    <a:cubicBezTo>
                      <a:pt x="55" y="5"/>
                      <a:pt x="55" y="5"/>
                      <a:pt x="55" y="5"/>
                    </a:cubicBezTo>
                    <a:cubicBezTo>
                      <a:pt x="55" y="48"/>
                      <a:pt x="55" y="48"/>
                      <a:pt x="55" y="48"/>
                    </a:cubicBezTo>
                    <a:cubicBezTo>
                      <a:pt x="55" y="53"/>
                      <a:pt x="51" y="58"/>
                      <a:pt x="46" y="58"/>
                    </a:cubicBezTo>
                    <a:cubicBezTo>
                      <a:pt x="5" y="58"/>
                      <a:pt x="5" y="58"/>
                      <a:pt x="5" y="58"/>
                    </a:cubicBezTo>
                    <a:cubicBezTo>
                      <a:pt x="3" y="60"/>
                      <a:pt x="2" y="62"/>
                      <a:pt x="0" y="64"/>
                    </a:cubicBezTo>
                    <a:cubicBezTo>
                      <a:pt x="44" y="64"/>
                      <a:pt x="44" y="64"/>
                      <a:pt x="44" y="64"/>
                    </a:cubicBezTo>
                    <a:cubicBezTo>
                      <a:pt x="53" y="64"/>
                      <a:pt x="61" y="56"/>
                      <a:pt x="61" y="47"/>
                    </a:cubicBezTo>
                    <a:cubicBezTo>
                      <a:pt x="61" y="0"/>
                      <a:pt x="61" y="0"/>
                      <a:pt x="61" y="0"/>
                    </a:cubicBezTo>
                    <a:cubicBezTo>
                      <a:pt x="45" y="0"/>
                      <a:pt x="45" y="0"/>
                      <a:pt x="45" y="0"/>
                    </a:cubicBezTo>
                    <a:cubicBezTo>
                      <a:pt x="9" y="0"/>
                      <a:pt x="9" y="0"/>
                      <a:pt x="9" y="0"/>
                    </a:cubicBezTo>
                    <a:cubicBezTo>
                      <a:pt x="10" y="2"/>
                      <a:pt x="11" y="4"/>
                      <a:pt x="12" y="5"/>
                    </a:cubicBezTo>
                    <a:lnTo>
                      <a:pt x="4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2" name="Freeform 27"/>
              <p:cNvSpPr/>
              <p:nvPr/>
            </p:nvSpPr>
            <p:spPr bwMode="auto">
              <a:xfrm>
                <a:off x="9520238" y="3929063"/>
                <a:ext cx="49213" cy="41275"/>
              </a:xfrm>
              <a:custGeom>
                <a:avLst/>
                <a:gdLst>
                  <a:gd name="T0" fmla="*/ 11 w 13"/>
                  <a:gd name="T1" fmla="*/ 11 h 11"/>
                  <a:gd name="T2" fmla="*/ 13 w 13"/>
                  <a:gd name="T3" fmla="*/ 10 h 11"/>
                  <a:gd name="T4" fmla="*/ 13 w 13"/>
                  <a:gd name="T5" fmla="*/ 1 h 11"/>
                  <a:gd name="T6" fmla="*/ 11 w 13"/>
                  <a:gd name="T7" fmla="*/ 0 h 11"/>
                  <a:gd name="T8" fmla="*/ 2 w 13"/>
                  <a:gd name="T9" fmla="*/ 0 h 11"/>
                  <a:gd name="T10" fmla="*/ 0 w 13"/>
                  <a:gd name="T11" fmla="*/ 11 h 11"/>
                  <a:gd name="T12" fmla="*/ 11 w 1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1" y="11"/>
                    </a:moveTo>
                    <a:cubicBezTo>
                      <a:pt x="12" y="11"/>
                      <a:pt x="13" y="11"/>
                      <a:pt x="13" y="10"/>
                    </a:cubicBezTo>
                    <a:cubicBezTo>
                      <a:pt x="13" y="1"/>
                      <a:pt x="13" y="1"/>
                      <a:pt x="13" y="1"/>
                    </a:cubicBezTo>
                    <a:cubicBezTo>
                      <a:pt x="13" y="1"/>
                      <a:pt x="12" y="0"/>
                      <a:pt x="11" y="0"/>
                    </a:cubicBezTo>
                    <a:cubicBezTo>
                      <a:pt x="2" y="0"/>
                      <a:pt x="2" y="0"/>
                      <a:pt x="2" y="0"/>
                    </a:cubicBezTo>
                    <a:cubicBezTo>
                      <a:pt x="0" y="11"/>
                      <a:pt x="0" y="11"/>
                      <a:pt x="0" y="11"/>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3" name="Freeform 28"/>
              <p:cNvSpPr/>
              <p:nvPr/>
            </p:nvSpPr>
            <p:spPr bwMode="auto">
              <a:xfrm>
                <a:off x="9586913" y="3929063"/>
                <a:ext cx="65088" cy="41275"/>
              </a:xfrm>
              <a:custGeom>
                <a:avLst/>
                <a:gdLst>
                  <a:gd name="T0" fmla="*/ 1 w 17"/>
                  <a:gd name="T1" fmla="*/ 11 h 11"/>
                  <a:gd name="T2" fmla="*/ 15 w 17"/>
                  <a:gd name="T3" fmla="*/ 11 h 11"/>
                  <a:gd name="T4" fmla="*/ 17 w 17"/>
                  <a:gd name="T5" fmla="*/ 10 h 11"/>
                  <a:gd name="T6" fmla="*/ 17 w 17"/>
                  <a:gd name="T7" fmla="*/ 1 h 11"/>
                  <a:gd name="T8" fmla="*/ 15 w 17"/>
                  <a:gd name="T9" fmla="*/ 0 h 11"/>
                  <a:gd name="T10" fmla="*/ 1 w 17"/>
                  <a:gd name="T11" fmla="*/ 0 h 11"/>
                  <a:gd name="T12" fmla="*/ 0 w 17"/>
                  <a:gd name="T13" fmla="*/ 1 h 11"/>
                  <a:gd name="T14" fmla="*/ 0 w 17"/>
                  <a:gd name="T15" fmla="*/ 10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1"/>
                      <a:pt x="17" y="10"/>
                    </a:cubicBezTo>
                    <a:cubicBezTo>
                      <a:pt x="17" y="1"/>
                      <a:pt x="17" y="1"/>
                      <a:pt x="17" y="1"/>
                    </a:cubicBezTo>
                    <a:cubicBezTo>
                      <a:pt x="17" y="1"/>
                      <a:pt x="16" y="0"/>
                      <a:pt x="15" y="0"/>
                    </a:cubicBezTo>
                    <a:cubicBezTo>
                      <a:pt x="1" y="0"/>
                      <a:pt x="1" y="0"/>
                      <a:pt x="1" y="0"/>
                    </a:cubicBezTo>
                    <a:cubicBezTo>
                      <a:pt x="1" y="0"/>
                      <a:pt x="0" y="1"/>
                      <a:pt x="0" y="1"/>
                    </a:cubicBezTo>
                    <a:cubicBezTo>
                      <a:pt x="0" y="10"/>
                      <a:pt x="0" y="10"/>
                      <a:pt x="0" y="10"/>
                    </a:cubicBezTo>
                    <a:cubicBezTo>
                      <a:pt x="0" y="11"/>
                      <a:pt x="1"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4" name="Freeform 29"/>
              <p:cNvSpPr/>
              <p:nvPr/>
            </p:nvSpPr>
            <p:spPr bwMode="auto">
              <a:xfrm>
                <a:off x="9586913" y="3992563"/>
                <a:ext cx="65088" cy="41275"/>
              </a:xfrm>
              <a:custGeom>
                <a:avLst/>
                <a:gdLst>
                  <a:gd name="T0" fmla="*/ 1 w 17"/>
                  <a:gd name="T1" fmla="*/ 11 h 11"/>
                  <a:gd name="T2" fmla="*/ 15 w 17"/>
                  <a:gd name="T3" fmla="*/ 11 h 11"/>
                  <a:gd name="T4" fmla="*/ 17 w 17"/>
                  <a:gd name="T5" fmla="*/ 9 h 11"/>
                  <a:gd name="T6" fmla="*/ 17 w 17"/>
                  <a:gd name="T7" fmla="*/ 1 h 11"/>
                  <a:gd name="T8" fmla="*/ 15 w 17"/>
                  <a:gd name="T9" fmla="*/ 0 h 11"/>
                  <a:gd name="T10" fmla="*/ 1 w 17"/>
                  <a:gd name="T11" fmla="*/ 0 h 11"/>
                  <a:gd name="T12" fmla="*/ 0 w 17"/>
                  <a:gd name="T13" fmla="*/ 1 h 11"/>
                  <a:gd name="T14" fmla="*/ 0 w 17"/>
                  <a:gd name="T15" fmla="*/ 9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0"/>
                      <a:pt x="17" y="9"/>
                    </a:cubicBezTo>
                    <a:cubicBezTo>
                      <a:pt x="17" y="1"/>
                      <a:pt x="17" y="1"/>
                      <a:pt x="17" y="1"/>
                    </a:cubicBezTo>
                    <a:cubicBezTo>
                      <a:pt x="17" y="0"/>
                      <a:pt x="16" y="0"/>
                      <a:pt x="15" y="0"/>
                    </a:cubicBezTo>
                    <a:cubicBezTo>
                      <a:pt x="1" y="0"/>
                      <a:pt x="1" y="0"/>
                      <a:pt x="1" y="0"/>
                    </a:cubicBezTo>
                    <a:cubicBezTo>
                      <a:pt x="1" y="0"/>
                      <a:pt x="0" y="0"/>
                      <a:pt x="0" y="1"/>
                    </a:cubicBezTo>
                    <a:cubicBezTo>
                      <a:pt x="0" y="9"/>
                      <a:pt x="0" y="9"/>
                      <a:pt x="0" y="9"/>
                    </a:cubicBezTo>
                    <a:cubicBezTo>
                      <a:pt x="0" y="10"/>
                      <a:pt x="1"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5" name="Freeform 30"/>
              <p:cNvSpPr/>
              <p:nvPr/>
            </p:nvSpPr>
            <p:spPr bwMode="auto">
              <a:xfrm>
                <a:off x="9512301" y="3992563"/>
                <a:ext cx="57150" cy="41275"/>
              </a:xfrm>
              <a:custGeom>
                <a:avLst/>
                <a:gdLst>
                  <a:gd name="T0" fmla="*/ 1 w 15"/>
                  <a:gd name="T1" fmla="*/ 7 h 11"/>
                  <a:gd name="T2" fmla="*/ 1 w 15"/>
                  <a:gd name="T3" fmla="*/ 7 h 11"/>
                  <a:gd name="T4" fmla="*/ 0 w 15"/>
                  <a:gd name="T5" fmla="*/ 11 h 11"/>
                  <a:gd name="T6" fmla="*/ 13 w 15"/>
                  <a:gd name="T7" fmla="*/ 11 h 11"/>
                  <a:gd name="T8" fmla="*/ 15 w 15"/>
                  <a:gd name="T9" fmla="*/ 9 h 11"/>
                  <a:gd name="T10" fmla="*/ 15 w 15"/>
                  <a:gd name="T11" fmla="*/ 1 h 11"/>
                  <a:gd name="T12" fmla="*/ 13 w 15"/>
                  <a:gd name="T13" fmla="*/ 0 h 11"/>
                  <a:gd name="T14" fmla="*/ 2 w 15"/>
                  <a:gd name="T15" fmla="*/ 0 h 11"/>
                  <a:gd name="T16" fmla="*/ 1 w 15"/>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1">
                    <a:moveTo>
                      <a:pt x="1" y="7"/>
                    </a:moveTo>
                    <a:cubicBezTo>
                      <a:pt x="1" y="7"/>
                      <a:pt x="1" y="7"/>
                      <a:pt x="1" y="7"/>
                    </a:cubicBezTo>
                    <a:cubicBezTo>
                      <a:pt x="0" y="8"/>
                      <a:pt x="0" y="10"/>
                      <a:pt x="0" y="11"/>
                    </a:cubicBezTo>
                    <a:cubicBezTo>
                      <a:pt x="13" y="11"/>
                      <a:pt x="13" y="11"/>
                      <a:pt x="13" y="11"/>
                    </a:cubicBezTo>
                    <a:cubicBezTo>
                      <a:pt x="14" y="11"/>
                      <a:pt x="15" y="10"/>
                      <a:pt x="15" y="9"/>
                    </a:cubicBezTo>
                    <a:cubicBezTo>
                      <a:pt x="15" y="1"/>
                      <a:pt x="15" y="1"/>
                      <a:pt x="15" y="1"/>
                    </a:cubicBezTo>
                    <a:cubicBezTo>
                      <a:pt x="15" y="0"/>
                      <a:pt x="14" y="0"/>
                      <a:pt x="13" y="0"/>
                    </a:cubicBezTo>
                    <a:cubicBezTo>
                      <a:pt x="2" y="0"/>
                      <a:pt x="2" y="0"/>
                      <a:pt x="2" y="0"/>
                    </a:cubicBezTo>
                    <a:cubicBezTo>
                      <a:pt x="1" y="7"/>
                      <a:pt x="1"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sp>
        <p:nvSpPr>
          <p:cNvPr id="59" name="文本框 58"/>
          <p:cNvSpPr txBox="1"/>
          <p:nvPr/>
        </p:nvSpPr>
        <p:spPr>
          <a:xfrm>
            <a:off x="8524335" y="3681816"/>
            <a:ext cx="595035" cy="584775"/>
          </a:xfrm>
          <a:prstGeom prst="rect">
            <a:avLst/>
          </a:prstGeom>
          <a:noFill/>
        </p:spPr>
        <p:txBody>
          <a:bodyPr wrap="none" rtlCol="0">
            <a:spAutoFit/>
          </a:bodyPr>
          <a:lstStyle/>
          <a:p>
            <a:r>
              <a:rPr lang="zh-CN" altLang="en-US" sz="1600" dirty="0"/>
              <a:t>添加</a:t>
            </a:r>
            <a:endParaRPr lang="en-US" altLang="zh-CN" sz="1600" dirty="0"/>
          </a:p>
          <a:p>
            <a:r>
              <a:rPr lang="zh-CN" altLang="en-US" sz="1600" dirty="0"/>
              <a:t>文字</a:t>
            </a:r>
          </a:p>
        </p:txBody>
      </p:sp>
      <p:sp>
        <p:nvSpPr>
          <p:cNvPr id="60" name="文本框 59"/>
          <p:cNvSpPr txBox="1"/>
          <p:nvPr/>
        </p:nvSpPr>
        <p:spPr>
          <a:xfrm>
            <a:off x="9630301" y="4891539"/>
            <a:ext cx="595035" cy="584775"/>
          </a:xfrm>
          <a:prstGeom prst="rect">
            <a:avLst/>
          </a:prstGeom>
          <a:noFill/>
        </p:spPr>
        <p:txBody>
          <a:bodyPr wrap="none" rtlCol="0">
            <a:spAutoFit/>
          </a:bodyPr>
          <a:lstStyle/>
          <a:p>
            <a:r>
              <a:rPr lang="zh-CN" altLang="en-US" sz="1600" dirty="0"/>
              <a:t>添加</a:t>
            </a:r>
            <a:endParaRPr lang="en-US" altLang="zh-CN" sz="1600" dirty="0"/>
          </a:p>
          <a:p>
            <a:r>
              <a:rPr lang="zh-CN" altLang="en-US" sz="1600" dirty="0"/>
              <a:t>文字</a:t>
            </a:r>
          </a:p>
        </p:txBody>
      </p:sp>
      <p:sp>
        <p:nvSpPr>
          <p:cNvPr id="61" name="文本框 60"/>
          <p:cNvSpPr txBox="1"/>
          <p:nvPr/>
        </p:nvSpPr>
        <p:spPr>
          <a:xfrm>
            <a:off x="8553296" y="5660130"/>
            <a:ext cx="595035" cy="584775"/>
          </a:xfrm>
          <a:prstGeom prst="rect">
            <a:avLst/>
          </a:prstGeom>
          <a:noFill/>
        </p:spPr>
        <p:txBody>
          <a:bodyPr wrap="none" rtlCol="0">
            <a:spAutoFit/>
          </a:bodyPr>
          <a:lstStyle/>
          <a:p>
            <a:r>
              <a:rPr lang="zh-CN" altLang="en-US" sz="1600" dirty="0"/>
              <a:t>添加</a:t>
            </a:r>
            <a:endParaRPr lang="en-US" altLang="zh-CN" sz="1600" dirty="0"/>
          </a:p>
          <a:p>
            <a:r>
              <a:rPr lang="zh-CN" altLang="en-US" sz="1600" dirty="0"/>
              <a:t>文字</a:t>
            </a:r>
          </a:p>
        </p:txBody>
      </p:sp>
      <p:sp>
        <p:nvSpPr>
          <p:cNvPr id="62" name="文本框 61"/>
          <p:cNvSpPr txBox="1"/>
          <p:nvPr/>
        </p:nvSpPr>
        <p:spPr>
          <a:xfrm>
            <a:off x="7455391" y="4737261"/>
            <a:ext cx="595035" cy="584775"/>
          </a:xfrm>
          <a:prstGeom prst="rect">
            <a:avLst/>
          </a:prstGeom>
          <a:noFill/>
        </p:spPr>
        <p:txBody>
          <a:bodyPr wrap="none" rtlCol="0">
            <a:spAutoFit/>
          </a:bodyPr>
          <a:lstStyle/>
          <a:p>
            <a:r>
              <a:rPr lang="zh-CN" altLang="en-US" sz="1600" dirty="0"/>
              <a:t>添加</a:t>
            </a:r>
            <a:endParaRPr lang="en-US" altLang="zh-CN" sz="1600" dirty="0"/>
          </a:p>
          <a:p>
            <a:r>
              <a:rPr lang="zh-CN" altLang="en-US" sz="1600" dirty="0"/>
              <a:t>文字</a:t>
            </a:r>
          </a:p>
        </p:txBody>
      </p:sp>
      <p:sp>
        <p:nvSpPr>
          <p:cNvPr id="63" name="弧形 62"/>
          <p:cNvSpPr/>
          <p:nvPr/>
        </p:nvSpPr>
        <p:spPr>
          <a:xfrm>
            <a:off x="9023515" y="4027926"/>
            <a:ext cx="876355" cy="876355"/>
          </a:xfrm>
          <a:prstGeom prst="arc">
            <a:avLst>
              <a:gd name="adj1" fmla="val 15802887"/>
              <a:gd name="adj2" fmla="val 285625"/>
            </a:avLst>
          </a:prstGeom>
          <a:ln w="3175">
            <a:solidFill>
              <a:srgbClr val="005D9D"/>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弧形 63"/>
          <p:cNvSpPr/>
          <p:nvPr/>
        </p:nvSpPr>
        <p:spPr>
          <a:xfrm flipH="1" flipV="1">
            <a:off x="7783854" y="5158103"/>
            <a:ext cx="876355" cy="876355"/>
          </a:xfrm>
          <a:prstGeom prst="arc">
            <a:avLst>
              <a:gd name="adj1" fmla="val 15802887"/>
              <a:gd name="adj2" fmla="val 285625"/>
            </a:avLst>
          </a:prstGeom>
          <a:ln w="3175">
            <a:solidFill>
              <a:srgbClr val="005D9D"/>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文本框 64"/>
          <p:cNvSpPr txBox="1"/>
          <p:nvPr/>
        </p:nvSpPr>
        <p:spPr>
          <a:xfrm rot="3057622">
            <a:off x="8599703" y="3749292"/>
            <a:ext cx="1569660" cy="1629529"/>
          </a:xfrm>
          <a:prstGeom prst="rect">
            <a:avLst/>
          </a:prstGeom>
          <a:noFill/>
        </p:spPr>
        <p:txBody>
          <a:bodyPr wrap="none" rtlCol="0">
            <a:prstTxWarp prst="textArchUp">
              <a:avLst/>
            </a:prstTxWarp>
            <a:spAutoFit/>
          </a:bodyPr>
          <a:lstStyle/>
          <a:p>
            <a:pPr algn="ctr"/>
            <a:r>
              <a:rPr lang="zh-CN" altLang="en-US" sz="1600" dirty="0"/>
              <a:t>此处添加文字</a:t>
            </a:r>
          </a:p>
        </p:txBody>
      </p:sp>
      <p:sp>
        <p:nvSpPr>
          <p:cNvPr id="66" name="文本框 65"/>
          <p:cNvSpPr txBox="1"/>
          <p:nvPr/>
        </p:nvSpPr>
        <p:spPr>
          <a:xfrm rot="3057622" flipH="1" flipV="1">
            <a:off x="7552128" y="4661549"/>
            <a:ext cx="1569660" cy="1629529"/>
          </a:xfrm>
          <a:prstGeom prst="rect">
            <a:avLst/>
          </a:prstGeom>
          <a:noFill/>
        </p:spPr>
        <p:txBody>
          <a:bodyPr wrap="none" rtlCol="0">
            <a:prstTxWarp prst="textArchUp">
              <a:avLst/>
            </a:prstTxWarp>
            <a:spAutoFit/>
          </a:bodyPr>
          <a:lstStyle/>
          <a:p>
            <a:pPr algn="ctr"/>
            <a:r>
              <a:rPr lang="zh-CN" altLang="en-US" sz="1600" dirty="0"/>
              <a:t>此处添加文字</a:t>
            </a:r>
          </a:p>
        </p:txBody>
      </p:sp>
      <p:sp>
        <p:nvSpPr>
          <p:cNvPr id="67" name="文本框 66"/>
          <p:cNvSpPr txBox="1"/>
          <p:nvPr/>
        </p:nvSpPr>
        <p:spPr>
          <a:xfrm>
            <a:off x="1040180" y="3525272"/>
            <a:ext cx="4808651" cy="2677656"/>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进一步</a:t>
            </a:r>
            <a:r>
              <a:rPr lang="zh-CN" altLang="zh-CN" sz="1600" b="1" dirty="0">
                <a:solidFill>
                  <a:srgbClr val="005D9D"/>
                </a:solidFill>
                <a:latin typeface="+mn-ea"/>
                <a:cs typeface="Times New Roman" pitchFamily="18" charset="0"/>
              </a:rPr>
              <a:t>提出</a:t>
            </a:r>
            <a:r>
              <a:rPr lang="zh-CN" altLang="en-US" sz="1600" b="1" dirty="0">
                <a:solidFill>
                  <a:srgbClr val="005D9D"/>
                </a:solidFill>
                <a:latin typeface="+mn-ea"/>
                <a:cs typeface="Times New Roman" pitchFamily="18" charset="0"/>
              </a:rPr>
              <a:t>新时代挖掘机产业转型的必要性</a:t>
            </a:r>
            <a:r>
              <a:rPr lang="zh-CN" altLang="zh-CN" sz="1600" dirty="0">
                <a:solidFill>
                  <a:schemeClr val="tx1">
                    <a:lumMod val="75000"/>
                    <a:lumOff val="25000"/>
                  </a:schemeClr>
                </a:solidFill>
                <a:latin typeface="+mn-ea"/>
                <a:cs typeface="Times New Roman" pitchFamily="18" charset="0"/>
              </a:rPr>
              <a:t>，剖析模型的构成要素、动力机制和保障机制，引导学习者利用</a:t>
            </a:r>
            <a:r>
              <a:rPr lang="zh-CN" altLang="en-US" sz="1600" dirty="0">
                <a:solidFill>
                  <a:schemeClr val="tx1">
                    <a:lumMod val="75000"/>
                    <a:lumOff val="25000"/>
                  </a:schemeClr>
                </a:solidFill>
                <a:latin typeface="+mn-ea"/>
                <a:cs typeface="Times New Roman" pitchFamily="18" charset="0"/>
              </a:rPr>
              <a:t>国家创新政策支持</a:t>
            </a:r>
            <a:r>
              <a:rPr lang="zh-CN" altLang="zh-CN" sz="1600" dirty="0">
                <a:solidFill>
                  <a:schemeClr val="tx1">
                    <a:lumMod val="75000"/>
                    <a:lumOff val="25000"/>
                  </a:schemeClr>
                </a:solidFill>
                <a:latin typeface="+mn-ea"/>
                <a:cs typeface="Times New Roman" pitchFamily="18" charset="0"/>
              </a:rPr>
              <a:t>开展</a:t>
            </a:r>
            <a:r>
              <a:rPr lang="zh-CN" altLang="en-US" sz="1600" dirty="0">
                <a:solidFill>
                  <a:schemeClr val="tx1">
                    <a:lumMod val="75000"/>
                    <a:lumOff val="25000"/>
                  </a:schemeClr>
                </a:solidFill>
                <a:latin typeface="+mn-ea"/>
                <a:cs typeface="Times New Roman" pitchFamily="18" charset="0"/>
              </a:rPr>
              <a:t>改革</a:t>
            </a:r>
            <a:r>
              <a:rPr lang="zh-CN" altLang="zh-CN" sz="1600" dirty="0">
                <a:solidFill>
                  <a:schemeClr val="tx1">
                    <a:lumMod val="75000"/>
                    <a:lumOff val="25000"/>
                  </a:schemeClr>
                </a:solidFill>
                <a:latin typeface="+mn-ea"/>
                <a:cs typeface="Times New Roman" pitchFamily="18" charset="0"/>
              </a:rPr>
              <a:t>，满足</a:t>
            </a:r>
            <a:r>
              <a:rPr lang="zh-CN" altLang="en-US" sz="1600" dirty="0">
                <a:solidFill>
                  <a:schemeClr val="tx1">
                    <a:lumMod val="75000"/>
                    <a:lumOff val="25000"/>
                  </a:schemeClr>
                </a:solidFill>
                <a:latin typeface="+mn-ea"/>
                <a:cs typeface="Times New Roman" pitchFamily="18" charset="0"/>
              </a:rPr>
              <a:t>时代发展和产业转型的需求</a:t>
            </a:r>
            <a:r>
              <a:rPr lang="zh-CN" altLang="zh-CN"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cxnSp>
        <p:nvCxnSpPr>
          <p:cNvPr id="69" name="直接连接符 68"/>
          <p:cNvCxnSpPr/>
          <p:nvPr/>
        </p:nvCxnSpPr>
        <p:spPr>
          <a:xfrm>
            <a:off x="6096000" y="3525272"/>
            <a:ext cx="0" cy="2509186"/>
          </a:xfrm>
          <a:prstGeom prst="line">
            <a:avLst/>
          </a:prstGeom>
          <a:ln w="3175">
            <a:solidFill>
              <a:srgbClr val="005D9D"/>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研究内容</a:t>
            </a:r>
          </a:p>
        </p:txBody>
      </p:sp>
      <p:sp>
        <p:nvSpPr>
          <p:cNvPr id="50" name="Freeform 25"/>
          <p:cNvSpPr/>
          <p:nvPr/>
        </p:nvSpPr>
        <p:spPr bwMode="auto">
          <a:xfrm rot="303674">
            <a:off x="8549235" y="2059213"/>
            <a:ext cx="1195387" cy="1419225"/>
          </a:xfrm>
          <a:custGeom>
            <a:avLst/>
            <a:gdLst>
              <a:gd name="T0" fmla="*/ 1078941 w 133"/>
              <a:gd name="T1" fmla="*/ 880200 h 158"/>
              <a:gd name="T2" fmla="*/ 962056 w 133"/>
              <a:gd name="T3" fmla="*/ 1023906 h 158"/>
              <a:gd name="T4" fmla="*/ 575435 w 133"/>
              <a:gd name="T5" fmla="*/ 1302337 h 158"/>
              <a:gd name="T6" fmla="*/ 197806 w 133"/>
              <a:gd name="T7" fmla="*/ 1401135 h 158"/>
              <a:gd name="T8" fmla="*/ 0 w 133"/>
              <a:gd name="T9" fmla="*/ 1410116 h 158"/>
              <a:gd name="T10" fmla="*/ 71929 w 133"/>
              <a:gd name="T11" fmla="*/ 1365208 h 158"/>
              <a:gd name="T12" fmla="*/ 242762 w 133"/>
              <a:gd name="T13" fmla="*/ 1185576 h 158"/>
              <a:gd name="T14" fmla="*/ 251753 w 133"/>
              <a:gd name="T15" fmla="*/ 1158631 h 158"/>
              <a:gd name="T16" fmla="*/ 341665 w 133"/>
              <a:gd name="T17" fmla="*/ 862237 h 158"/>
              <a:gd name="T18" fmla="*/ 341665 w 133"/>
              <a:gd name="T19" fmla="*/ 592788 h 158"/>
              <a:gd name="T20" fmla="*/ 350656 w 133"/>
              <a:gd name="T21" fmla="*/ 386210 h 158"/>
              <a:gd name="T22" fmla="*/ 350656 w 133"/>
              <a:gd name="T23" fmla="*/ 377229 h 158"/>
              <a:gd name="T24" fmla="*/ 404603 w 133"/>
              <a:gd name="T25" fmla="*/ 242504 h 158"/>
              <a:gd name="T26" fmla="*/ 431576 w 133"/>
              <a:gd name="T27" fmla="*/ 197596 h 158"/>
              <a:gd name="T28" fmla="*/ 629382 w 133"/>
              <a:gd name="T29" fmla="*/ 44908 h 158"/>
              <a:gd name="T30" fmla="*/ 899117 w 133"/>
              <a:gd name="T31" fmla="*/ 26945 h 158"/>
              <a:gd name="T32" fmla="*/ 1132888 w 133"/>
              <a:gd name="T33" fmla="*/ 233522 h 158"/>
              <a:gd name="T34" fmla="*/ 1132888 w 133"/>
              <a:gd name="T35" fmla="*/ 233522 h 158"/>
              <a:gd name="T36" fmla="*/ 1186835 w 133"/>
              <a:gd name="T37" fmla="*/ 404173 h 158"/>
              <a:gd name="T38" fmla="*/ 1177844 w 133"/>
              <a:gd name="T39" fmla="*/ 610751 h 158"/>
              <a:gd name="T40" fmla="*/ 1078941 w 133"/>
              <a:gd name="T41" fmla="*/ 880200 h 1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3" h="158">
                <a:moveTo>
                  <a:pt x="120" y="98"/>
                </a:moveTo>
                <a:cubicBezTo>
                  <a:pt x="116" y="104"/>
                  <a:pt x="112" y="109"/>
                  <a:pt x="107" y="114"/>
                </a:cubicBezTo>
                <a:cubicBezTo>
                  <a:pt x="96" y="127"/>
                  <a:pt x="81" y="138"/>
                  <a:pt x="64" y="145"/>
                </a:cubicBezTo>
                <a:cubicBezTo>
                  <a:pt x="51" y="151"/>
                  <a:pt x="37" y="155"/>
                  <a:pt x="22" y="156"/>
                </a:cubicBezTo>
                <a:cubicBezTo>
                  <a:pt x="17" y="157"/>
                  <a:pt x="9" y="158"/>
                  <a:pt x="0" y="157"/>
                </a:cubicBezTo>
                <a:cubicBezTo>
                  <a:pt x="2" y="156"/>
                  <a:pt x="5" y="154"/>
                  <a:pt x="8" y="152"/>
                </a:cubicBezTo>
                <a:cubicBezTo>
                  <a:pt x="15" y="147"/>
                  <a:pt x="22" y="140"/>
                  <a:pt x="27" y="132"/>
                </a:cubicBezTo>
                <a:cubicBezTo>
                  <a:pt x="27" y="131"/>
                  <a:pt x="28" y="130"/>
                  <a:pt x="28" y="129"/>
                </a:cubicBezTo>
                <a:cubicBezTo>
                  <a:pt x="33" y="120"/>
                  <a:pt x="37" y="108"/>
                  <a:pt x="38" y="96"/>
                </a:cubicBezTo>
                <a:cubicBezTo>
                  <a:pt x="39" y="85"/>
                  <a:pt x="39" y="75"/>
                  <a:pt x="38" y="66"/>
                </a:cubicBezTo>
                <a:cubicBezTo>
                  <a:pt x="38" y="57"/>
                  <a:pt x="37" y="49"/>
                  <a:pt x="39" y="43"/>
                </a:cubicBezTo>
                <a:cubicBezTo>
                  <a:pt x="39" y="42"/>
                  <a:pt x="39" y="42"/>
                  <a:pt x="39" y="42"/>
                </a:cubicBezTo>
                <a:cubicBezTo>
                  <a:pt x="40" y="37"/>
                  <a:pt x="42" y="32"/>
                  <a:pt x="45" y="27"/>
                </a:cubicBezTo>
                <a:cubicBezTo>
                  <a:pt x="46" y="26"/>
                  <a:pt x="47" y="24"/>
                  <a:pt x="48" y="22"/>
                </a:cubicBezTo>
                <a:cubicBezTo>
                  <a:pt x="54" y="15"/>
                  <a:pt x="61" y="9"/>
                  <a:pt x="70" y="5"/>
                </a:cubicBezTo>
                <a:cubicBezTo>
                  <a:pt x="80" y="1"/>
                  <a:pt x="91" y="0"/>
                  <a:pt x="100" y="3"/>
                </a:cubicBezTo>
                <a:cubicBezTo>
                  <a:pt x="111" y="7"/>
                  <a:pt x="121" y="15"/>
                  <a:pt x="126" y="26"/>
                </a:cubicBezTo>
                <a:cubicBezTo>
                  <a:pt x="126" y="26"/>
                  <a:pt x="126" y="26"/>
                  <a:pt x="126" y="26"/>
                </a:cubicBezTo>
                <a:cubicBezTo>
                  <a:pt x="129" y="32"/>
                  <a:pt x="131" y="38"/>
                  <a:pt x="132" y="45"/>
                </a:cubicBezTo>
                <a:cubicBezTo>
                  <a:pt x="133" y="53"/>
                  <a:pt x="133" y="60"/>
                  <a:pt x="131" y="68"/>
                </a:cubicBezTo>
                <a:cubicBezTo>
                  <a:pt x="129" y="78"/>
                  <a:pt x="125" y="88"/>
                  <a:pt x="120" y="98"/>
                </a:cubicBezTo>
                <a:close/>
              </a:path>
            </a:pathLst>
          </a:custGeom>
          <a:solidFill>
            <a:schemeClr val="bg1"/>
          </a:solidFill>
          <a:ln>
            <a:noFill/>
          </a:ln>
          <a:effectLst>
            <a:innerShdw blurRad="76200">
              <a:prstClr val="black"/>
            </a:innerShdw>
          </a:effectLst>
        </p:spPr>
        <p:txBody>
          <a:bodyPr/>
          <a:lstStyle/>
          <a:p>
            <a:endParaRPr lang="zh-CN" altLang="en-US"/>
          </a:p>
        </p:txBody>
      </p:sp>
      <p:sp>
        <p:nvSpPr>
          <p:cNvPr id="51" name="Freeform 29"/>
          <p:cNvSpPr/>
          <p:nvPr/>
        </p:nvSpPr>
        <p:spPr bwMode="auto">
          <a:xfrm rot="1620146">
            <a:off x="8466685" y="3148238"/>
            <a:ext cx="1654175" cy="1014413"/>
          </a:xfrm>
          <a:custGeom>
            <a:avLst/>
            <a:gdLst>
              <a:gd name="T0" fmla="*/ 1168391 w 184"/>
              <a:gd name="T1" fmla="*/ 951356 h 113"/>
              <a:gd name="T2" fmla="*/ 988638 w 184"/>
              <a:gd name="T3" fmla="*/ 987256 h 113"/>
              <a:gd name="T4" fmla="*/ 521282 w 184"/>
              <a:gd name="T5" fmla="*/ 951356 h 113"/>
              <a:gd name="T6" fmla="*/ 161777 w 184"/>
              <a:gd name="T7" fmla="*/ 789805 h 113"/>
              <a:gd name="T8" fmla="*/ 0 w 184"/>
              <a:gd name="T9" fmla="*/ 664154 h 113"/>
              <a:gd name="T10" fmla="*/ 89876 w 184"/>
              <a:gd name="T11" fmla="*/ 673129 h 113"/>
              <a:gd name="T12" fmla="*/ 332542 w 184"/>
              <a:gd name="T13" fmla="*/ 646204 h 113"/>
              <a:gd name="T14" fmla="*/ 359505 w 184"/>
              <a:gd name="T15" fmla="*/ 637229 h 113"/>
              <a:gd name="T16" fmla="*/ 620146 w 184"/>
              <a:gd name="T17" fmla="*/ 466703 h 113"/>
              <a:gd name="T18" fmla="*/ 799898 w 184"/>
              <a:gd name="T19" fmla="*/ 260277 h 113"/>
              <a:gd name="T20" fmla="*/ 934712 w 184"/>
              <a:gd name="T21" fmla="*/ 98726 h 113"/>
              <a:gd name="T22" fmla="*/ 934712 w 184"/>
              <a:gd name="T23" fmla="*/ 98726 h 113"/>
              <a:gd name="T24" fmla="*/ 1060539 w 184"/>
              <a:gd name="T25" fmla="*/ 26925 h 113"/>
              <a:gd name="T26" fmla="*/ 1114465 w 184"/>
              <a:gd name="T27" fmla="*/ 17950 h 113"/>
              <a:gd name="T28" fmla="*/ 1366118 w 184"/>
              <a:gd name="T29" fmla="*/ 26925 h 113"/>
              <a:gd name="T30" fmla="*/ 1581821 w 184"/>
              <a:gd name="T31" fmla="*/ 188476 h 113"/>
              <a:gd name="T32" fmla="*/ 1635747 w 184"/>
              <a:gd name="T33" fmla="*/ 493628 h 113"/>
              <a:gd name="T34" fmla="*/ 1635747 w 184"/>
              <a:gd name="T35" fmla="*/ 493628 h 113"/>
              <a:gd name="T36" fmla="*/ 1563846 w 184"/>
              <a:gd name="T37" fmla="*/ 655179 h 113"/>
              <a:gd name="T38" fmla="*/ 1420044 w 184"/>
              <a:gd name="T39" fmla="*/ 807755 h 113"/>
              <a:gd name="T40" fmla="*/ 1168391 w 184"/>
              <a:gd name="T41" fmla="*/ 951356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13">
                <a:moveTo>
                  <a:pt x="130" y="106"/>
                </a:moveTo>
                <a:cubicBezTo>
                  <a:pt x="124" y="108"/>
                  <a:pt x="117" y="109"/>
                  <a:pt x="110" y="110"/>
                </a:cubicBezTo>
                <a:cubicBezTo>
                  <a:pt x="93" y="113"/>
                  <a:pt x="75" y="111"/>
                  <a:pt x="58" y="106"/>
                </a:cubicBezTo>
                <a:cubicBezTo>
                  <a:pt x="44" y="102"/>
                  <a:pt x="31" y="96"/>
                  <a:pt x="18" y="88"/>
                </a:cubicBezTo>
                <a:cubicBezTo>
                  <a:pt x="13" y="85"/>
                  <a:pt x="7" y="80"/>
                  <a:pt x="0" y="74"/>
                </a:cubicBezTo>
                <a:cubicBezTo>
                  <a:pt x="3" y="75"/>
                  <a:pt x="6" y="75"/>
                  <a:pt x="10" y="75"/>
                </a:cubicBezTo>
                <a:cubicBezTo>
                  <a:pt x="19" y="76"/>
                  <a:pt x="28" y="75"/>
                  <a:pt x="37" y="72"/>
                </a:cubicBezTo>
                <a:cubicBezTo>
                  <a:pt x="38" y="72"/>
                  <a:pt x="39" y="71"/>
                  <a:pt x="40" y="71"/>
                </a:cubicBezTo>
                <a:cubicBezTo>
                  <a:pt x="50" y="67"/>
                  <a:pt x="60" y="61"/>
                  <a:pt x="69" y="52"/>
                </a:cubicBezTo>
                <a:cubicBezTo>
                  <a:pt x="77" y="44"/>
                  <a:pt x="83" y="36"/>
                  <a:pt x="89" y="29"/>
                </a:cubicBezTo>
                <a:cubicBezTo>
                  <a:pt x="94" y="22"/>
                  <a:pt x="99" y="16"/>
                  <a:pt x="104" y="11"/>
                </a:cubicBezTo>
                <a:cubicBezTo>
                  <a:pt x="104" y="11"/>
                  <a:pt x="104" y="11"/>
                  <a:pt x="104" y="11"/>
                </a:cubicBezTo>
                <a:cubicBezTo>
                  <a:pt x="108" y="8"/>
                  <a:pt x="113" y="5"/>
                  <a:pt x="118" y="3"/>
                </a:cubicBezTo>
                <a:cubicBezTo>
                  <a:pt x="120" y="3"/>
                  <a:pt x="122" y="2"/>
                  <a:pt x="124" y="2"/>
                </a:cubicBezTo>
                <a:cubicBezTo>
                  <a:pt x="133" y="0"/>
                  <a:pt x="143" y="0"/>
                  <a:pt x="152" y="3"/>
                </a:cubicBezTo>
                <a:cubicBezTo>
                  <a:pt x="162" y="6"/>
                  <a:pt x="171" y="12"/>
                  <a:pt x="176" y="21"/>
                </a:cubicBezTo>
                <a:cubicBezTo>
                  <a:pt x="183" y="31"/>
                  <a:pt x="184" y="43"/>
                  <a:pt x="182" y="55"/>
                </a:cubicBezTo>
                <a:cubicBezTo>
                  <a:pt x="182" y="55"/>
                  <a:pt x="182" y="55"/>
                  <a:pt x="182" y="55"/>
                </a:cubicBezTo>
                <a:cubicBezTo>
                  <a:pt x="180" y="61"/>
                  <a:pt x="178" y="67"/>
                  <a:pt x="174" y="73"/>
                </a:cubicBezTo>
                <a:cubicBezTo>
                  <a:pt x="170" y="80"/>
                  <a:pt x="164" y="85"/>
                  <a:pt x="158" y="90"/>
                </a:cubicBezTo>
                <a:cubicBezTo>
                  <a:pt x="150" y="97"/>
                  <a:pt x="141" y="102"/>
                  <a:pt x="130" y="106"/>
                </a:cubicBezTo>
                <a:close/>
              </a:path>
            </a:pathLst>
          </a:custGeom>
          <a:solidFill>
            <a:srgbClr val="005D9D"/>
          </a:solidFill>
          <a:ln>
            <a:noFill/>
          </a:ln>
          <a:effectLst>
            <a:innerShdw blurRad="63500">
              <a:prstClr val="black"/>
            </a:innerShdw>
          </a:effectLst>
        </p:spPr>
        <p:txBody>
          <a:bodyPr/>
          <a:lstStyle/>
          <a:p>
            <a:endParaRPr lang="zh-CN" altLang="en-US"/>
          </a:p>
        </p:txBody>
      </p:sp>
      <p:sp>
        <p:nvSpPr>
          <p:cNvPr id="52" name="Freeform 33"/>
          <p:cNvSpPr/>
          <p:nvPr/>
        </p:nvSpPr>
        <p:spPr bwMode="auto">
          <a:xfrm rot="20869508">
            <a:off x="7745960" y="1771876"/>
            <a:ext cx="981075" cy="1673225"/>
          </a:xfrm>
          <a:custGeom>
            <a:avLst/>
            <a:gdLst>
              <a:gd name="T0" fmla="*/ 944156 w 109"/>
              <a:gd name="T1" fmla="*/ 530569 h 186"/>
              <a:gd name="T2" fmla="*/ 971132 w 109"/>
              <a:gd name="T3" fmla="*/ 710423 h 186"/>
              <a:gd name="T4" fmla="*/ 899196 w 109"/>
              <a:gd name="T5" fmla="*/ 1178044 h 186"/>
              <a:gd name="T6" fmla="*/ 710365 w 109"/>
              <a:gd name="T7" fmla="*/ 1519766 h 186"/>
              <a:gd name="T8" fmla="*/ 575486 w 109"/>
              <a:gd name="T9" fmla="*/ 1672642 h 186"/>
              <a:gd name="T10" fmla="*/ 593470 w 109"/>
              <a:gd name="T11" fmla="*/ 1591708 h 186"/>
              <a:gd name="T12" fmla="*/ 575486 w 109"/>
              <a:gd name="T13" fmla="*/ 1339912 h 186"/>
              <a:gd name="T14" fmla="*/ 566494 w 109"/>
              <a:gd name="T15" fmla="*/ 1312934 h 186"/>
              <a:gd name="T16" fmla="*/ 422622 w 109"/>
              <a:gd name="T17" fmla="*/ 1043153 h 186"/>
              <a:gd name="T18" fmla="*/ 233791 w 109"/>
              <a:gd name="T19" fmla="*/ 845314 h 186"/>
              <a:gd name="T20" fmla="*/ 80928 w 109"/>
              <a:gd name="T21" fmla="*/ 701431 h 186"/>
              <a:gd name="T22" fmla="*/ 80928 w 109"/>
              <a:gd name="T23" fmla="*/ 701431 h 186"/>
              <a:gd name="T24" fmla="*/ 17984 w 109"/>
              <a:gd name="T25" fmla="*/ 566540 h 186"/>
              <a:gd name="T26" fmla="*/ 8992 w 109"/>
              <a:gd name="T27" fmla="*/ 512584 h 186"/>
              <a:gd name="T28" fmla="*/ 35968 w 109"/>
              <a:gd name="T29" fmla="*/ 260788 h 186"/>
              <a:gd name="T30" fmla="*/ 215807 w 109"/>
              <a:gd name="T31" fmla="*/ 53956 h 186"/>
              <a:gd name="T32" fmla="*/ 521534 w 109"/>
              <a:gd name="T33" fmla="*/ 35971 h 186"/>
              <a:gd name="T34" fmla="*/ 521534 w 109"/>
              <a:gd name="T35" fmla="*/ 35971 h 186"/>
              <a:gd name="T36" fmla="*/ 683389 w 109"/>
              <a:gd name="T37" fmla="*/ 116905 h 186"/>
              <a:gd name="T38" fmla="*/ 827261 w 109"/>
              <a:gd name="T39" fmla="*/ 269781 h 186"/>
              <a:gd name="T40" fmla="*/ 944156 w 109"/>
              <a:gd name="T41" fmla="*/ 530569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9" h="186">
                <a:moveTo>
                  <a:pt x="105" y="59"/>
                </a:moveTo>
                <a:cubicBezTo>
                  <a:pt x="107" y="65"/>
                  <a:pt x="108" y="72"/>
                  <a:pt x="108" y="79"/>
                </a:cubicBezTo>
                <a:cubicBezTo>
                  <a:pt x="109" y="96"/>
                  <a:pt x="106" y="114"/>
                  <a:pt x="100" y="131"/>
                </a:cubicBezTo>
                <a:cubicBezTo>
                  <a:pt x="95" y="145"/>
                  <a:pt x="88" y="157"/>
                  <a:pt x="79" y="169"/>
                </a:cubicBezTo>
                <a:cubicBezTo>
                  <a:pt x="75" y="174"/>
                  <a:pt x="70" y="180"/>
                  <a:pt x="64" y="186"/>
                </a:cubicBezTo>
                <a:cubicBezTo>
                  <a:pt x="65" y="183"/>
                  <a:pt x="65" y="180"/>
                  <a:pt x="66" y="177"/>
                </a:cubicBezTo>
                <a:cubicBezTo>
                  <a:pt x="67" y="168"/>
                  <a:pt x="67" y="158"/>
                  <a:pt x="64" y="149"/>
                </a:cubicBezTo>
                <a:cubicBezTo>
                  <a:pt x="64" y="148"/>
                  <a:pt x="64" y="147"/>
                  <a:pt x="63" y="146"/>
                </a:cubicBezTo>
                <a:cubicBezTo>
                  <a:pt x="60" y="136"/>
                  <a:pt x="55" y="125"/>
                  <a:pt x="47" y="116"/>
                </a:cubicBezTo>
                <a:cubicBezTo>
                  <a:pt x="40" y="107"/>
                  <a:pt x="32" y="100"/>
                  <a:pt x="26" y="94"/>
                </a:cubicBezTo>
                <a:cubicBezTo>
                  <a:pt x="19" y="89"/>
                  <a:pt x="13" y="83"/>
                  <a:pt x="9" y="78"/>
                </a:cubicBezTo>
                <a:cubicBezTo>
                  <a:pt x="9" y="78"/>
                  <a:pt x="9" y="78"/>
                  <a:pt x="9" y="78"/>
                </a:cubicBezTo>
                <a:cubicBezTo>
                  <a:pt x="6" y="73"/>
                  <a:pt x="4" y="68"/>
                  <a:pt x="2" y="63"/>
                </a:cubicBezTo>
                <a:cubicBezTo>
                  <a:pt x="2" y="61"/>
                  <a:pt x="2" y="59"/>
                  <a:pt x="1" y="57"/>
                </a:cubicBezTo>
                <a:cubicBezTo>
                  <a:pt x="0" y="48"/>
                  <a:pt x="1" y="38"/>
                  <a:pt x="4" y="29"/>
                </a:cubicBezTo>
                <a:cubicBezTo>
                  <a:pt x="8" y="19"/>
                  <a:pt x="15" y="11"/>
                  <a:pt x="24" y="6"/>
                </a:cubicBezTo>
                <a:cubicBezTo>
                  <a:pt x="34" y="1"/>
                  <a:pt x="47" y="0"/>
                  <a:pt x="58" y="4"/>
                </a:cubicBezTo>
                <a:cubicBezTo>
                  <a:pt x="58" y="4"/>
                  <a:pt x="58" y="4"/>
                  <a:pt x="58" y="4"/>
                </a:cubicBezTo>
                <a:cubicBezTo>
                  <a:pt x="65" y="6"/>
                  <a:pt x="71" y="9"/>
                  <a:pt x="76" y="13"/>
                </a:cubicBezTo>
                <a:cubicBezTo>
                  <a:pt x="82" y="18"/>
                  <a:pt x="88" y="23"/>
                  <a:pt x="92" y="30"/>
                </a:cubicBezTo>
                <a:cubicBezTo>
                  <a:pt x="98" y="38"/>
                  <a:pt x="102" y="48"/>
                  <a:pt x="105" y="59"/>
                </a:cubicBezTo>
                <a:close/>
              </a:path>
            </a:pathLst>
          </a:custGeom>
          <a:solidFill>
            <a:srgbClr val="005D9D"/>
          </a:solidFill>
          <a:ln>
            <a:noFill/>
          </a:ln>
          <a:effectLst>
            <a:innerShdw blurRad="63500">
              <a:prstClr val="black"/>
            </a:innerShdw>
          </a:effectLst>
        </p:spPr>
        <p:txBody>
          <a:bodyPr/>
          <a:lstStyle/>
          <a:p>
            <a:endParaRPr lang="zh-CN" altLang="en-US"/>
          </a:p>
        </p:txBody>
      </p:sp>
      <p:sp>
        <p:nvSpPr>
          <p:cNvPr id="53" name="Freeform 33"/>
          <p:cNvSpPr/>
          <p:nvPr/>
        </p:nvSpPr>
        <p:spPr bwMode="auto">
          <a:xfrm rot="17158586">
            <a:off x="7157791" y="2448945"/>
            <a:ext cx="981075" cy="1671637"/>
          </a:xfrm>
          <a:custGeom>
            <a:avLst/>
            <a:gdLst>
              <a:gd name="T0" fmla="*/ 944156 w 109"/>
              <a:gd name="T1" fmla="*/ 530569 h 186"/>
              <a:gd name="T2" fmla="*/ 971132 w 109"/>
              <a:gd name="T3" fmla="*/ 710423 h 186"/>
              <a:gd name="T4" fmla="*/ 899196 w 109"/>
              <a:gd name="T5" fmla="*/ 1178044 h 186"/>
              <a:gd name="T6" fmla="*/ 710365 w 109"/>
              <a:gd name="T7" fmla="*/ 1519766 h 186"/>
              <a:gd name="T8" fmla="*/ 575486 w 109"/>
              <a:gd name="T9" fmla="*/ 1672642 h 186"/>
              <a:gd name="T10" fmla="*/ 593470 w 109"/>
              <a:gd name="T11" fmla="*/ 1591708 h 186"/>
              <a:gd name="T12" fmla="*/ 575486 w 109"/>
              <a:gd name="T13" fmla="*/ 1339912 h 186"/>
              <a:gd name="T14" fmla="*/ 566494 w 109"/>
              <a:gd name="T15" fmla="*/ 1312934 h 186"/>
              <a:gd name="T16" fmla="*/ 422622 w 109"/>
              <a:gd name="T17" fmla="*/ 1043153 h 186"/>
              <a:gd name="T18" fmla="*/ 233791 w 109"/>
              <a:gd name="T19" fmla="*/ 845314 h 186"/>
              <a:gd name="T20" fmla="*/ 80928 w 109"/>
              <a:gd name="T21" fmla="*/ 701431 h 186"/>
              <a:gd name="T22" fmla="*/ 80928 w 109"/>
              <a:gd name="T23" fmla="*/ 701431 h 186"/>
              <a:gd name="T24" fmla="*/ 17984 w 109"/>
              <a:gd name="T25" fmla="*/ 566540 h 186"/>
              <a:gd name="T26" fmla="*/ 8992 w 109"/>
              <a:gd name="T27" fmla="*/ 512584 h 186"/>
              <a:gd name="T28" fmla="*/ 35968 w 109"/>
              <a:gd name="T29" fmla="*/ 260788 h 186"/>
              <a:gd name="T30" fmla="*/ 215807 w 109"/>
              <a:gd name="T31" fmla="*/ 53956 h 186"/>
              <a:gd name="T32" fmla="*/ 521534 w 109"/>
              <a:gd name="T33" fmla="*/ 35971 h 186"/>
              <a:gd name="T34" fmla="*/ 521534 w 109"/>
              <a:gd name="T35" fmla="*/ 35971 h 186"/>
              <a:gd name="T36" fmla="*/ 683389 w 109"/>
              <a:gd name="T37" fmla="*/ 116905 h 186"/>
              <a:gd name="T38" fmla="*/ 827261 w 109"/>
              <a:gd name="T39" fmla="*/ 269781 h 186"/>
              <a:gd name="T40" fmla="*/ 944156 w 109"/>
              <a:gd name="T41" fmla="*/ 530569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9" h="186">
                <a:moveTo>
                  <a:pt x="105" y="59"/>
                </a:moveTo>
                <a:cubicBezTo>
                  <a:pt x="107" y="65"/>
                  <a:pt x="108" y="72"/>
                  <a:pt x="108" y="79"/>
                </a:cubicBezTo>
                <a:cubicBezTo>
                  <a:pt x="109" y="96"/>
                  <a:pt x="106" y="114"/>
                  <a:pt x="100" y="131"/>
                </a:cubicBezTo>
                <a:cubicBezTo>
                  <a:pt x="95" y="145"/>
                  <a:pt x="88" y="157"/>
                  <a:pt x="79" y="169"/>
                </a:cubicBezTo>
                <a:cubicBezTo>
                  <a:pt x="75" y="174"/>
                  <a:pt x="70" y="180"/>
                  <a:pt x="64" y="186"/>
                </a:cubicBezTo>
                <a:cubicBezTo>
                  <a:pt x="65" y="183"/>
                  <a:pt x="65" y="180"/>
                  <a:pt x="66" y="177"/>
                </a:cubicBezTo>
                <a:cubicBezTo>
                  <a:pt x="67" y="168"/>
                  <a:pt x="67" y="158"/>
                  <a:pt x="64" y="149"/>
                </a:cubicBezTo>
                <a:cubicBezTo>
                  <a:pt x="64" y="148"/>
                  <a:pt x="64" y="147"/>
                  <a:pt x="63" y="146"/>
                </a:cubicBezTo>
                <a:cubicBezTo>
                  <a:pt x="60" y="136"/>
                  <a:pt x="55" y="125"/>
                  <a:pt x="47" y="116"/>
                </a:cubicBezTo>
                <a:cubicBezTo>
                  <a:pt x="40" y="107"/>
                  <a:pt x="32" y="100"/>
                  <a:pt x="26" y="94"/>
                </a:cubicBezTo>
                <a:cubicBezTo>
                  <a:pt x="19" y="89"/>
                  <a:pt x="13" y="83"/>
                  <a:pt x="9" y="78"/>
                </a:cubicBezTo>
                <a:cubicBezTo>
                  <a:pt x="9" y="78"/>
                  <a:pt x="9" y="78"/>
                  <a:pt x="9" y="78"/>
                </a:cubicBezTo>
                <a:cubicBezTo>
                  <a:pt x="6" y="73"/>
                  <a:pt x="4" y="68"/>
                  <a:pt x="2" y="63"/>
                </a:cubicBezTo>
                <a:cubicBezTo>
                  <a:pt x="2" y="61"/>
                  <a:pt x="2" y="59"/>
                  <a:pt x="1" y="57"/>
                </a:cubicBezTo>
                <a:cubicBezTo>
                  <a:pt x="0" y="48"/>
                  <a:pt x="1" y="38"/>
                  <a:pt x="4" y="29"/>
                </a:cubicBezTo>
                <a:cubicBezTo>
                  <a:pt x="8" y="19"/>
                  <a:pt x="15" y="11"/>
                  <a:pt x="24" y="6"/>
                </a:cubicBezTo>
                <a:cubicBezTo>
                  <a:pt x="34" y="1"/>
                  <a:pt x="47" y="0"/>
                  <a:pt x="58" y="4"/>
                </a:cubicBezTo>
                <a:cubicBezTo>
                  <a:pt x="58" y="4"/>
                  <a:pt x="58" y="4"/>
                  <a:pt x="58" y="4"/>
                </a:cubicBezTo>
                <a:cubicBezTo>
                  <a:pt x="65" y="6"/>
                  <a:pt x="71" y="9"/>
                  <a:pt x="76" y="13"/>
                </a:cubicBezTo>
                <a:cubicBezTo>
                  <a:pt x="82" y="18"/>
                  <a:pt x="88" y="23"/>
                  <a:pt x="92" y="30"/>
                </a:cubicBezTo>
                <a:cubicBezTo>
                  <a:pt x="98" y="38"/>
                  <a:pt x="102" y="48"/>
                  <a:pt x="105" y="59"/>
                </a:cubicBezTo>
                <a:close/>
              </a:path>
            </a:pathLst>
          </a:custGeom>
          <a:solidFill>
            <a:schemeClr val="bg1"/>
          </a:solidFill>
          <a:ln>
            <a:noFill/>
          </a:ln>
          <a:effectLst>
            <a:innerShdw blurRad="76200">
              <a:prstClr val="black"/>
            </a:innerShdw>
          </a:effectLst>
        </p:spPr>
        <p:txBody>
          <a:bodyPr/>
          <a:lstStyle/>
          <a:p>
            <a:endParaRPr lang="zh-CN" altLang="en-US"/>
          </a:p>
        </p:txBody>
      </p:sp>
      <p:graphicFrame>
        <p:nvGraphicFramePr>
          <p:cNvPr id="54" name="Diagram 21"/>
          <p:cNvGraphicFramePr/>
          <p:nvPr/>
        </p:nvGraphicFramePr>
        <p:xfrm>
          <a:off x="7689161" y="2728905"/>
          <a:ext cx="16002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6" name="Freeform 26"/>
          <p:cNvSpPr>
            <a:spLocks noEditPoints="1"/>
          </p:cNvSpPr>
          <p:nvPr/>
        </p:nvSpPr>
        <p:spPr bwMode="auto">
          <a:xfrm>
            <a:off x="7976147" y="2113188"/>
            <a:ext cx="309563" cy="252413"/>
          </a:xfrm>
          <a:custGeom>
            <a:avLst/>
            <a:gdLst>
              <a:gd name="T0" fmla="*/ 256242 w 111"/>
              <a:gd name="T1" fmla="*/ 0 h 90"/>
              <a:gd name="T2" fmla="*/ 50134 w 111"/>
              <a:gd name="T3" fmla="*/ 0 h 90"/>
              <a:gd name="T4" fmla="*/ 0 w 111"/>
              <a:gd name="T5" fmla="*/ 53061 h 90"/>
              <a:gd name="T6" fmla="*/ 0 w 111"/>
              <a:gd name="T7" fmla="*/ 201073 h 90"/>
              <a:gd name="T8" fmla="*/ 50134 w 111"/>
              <a:gd name="T9" fmla="*/ 251341 h 90"/>
              <a:gd name="T10" fmla="*/ 256242 w 111"/>
              <a:gd name="T11" fmla="*/ 251341 h 90"/>
              <a:gd name="T12" fmla="*/ 309161 w 111"/>
              <a:gd name="T13" fmla="*/ 201073 h 90"/>
              <a:gd name="T14" fmla="*/ 309161 w 111"/>
              <a:gd name="T15" fmla="*/ 53061 h 90"/>
              <a:gd name="T16" fmla="*/ 256242 w 111"/>
              <a:gd name="T17" fmla="*/ 0 h 90"/>
              <a:gd name="T18" fmla="*/ 211678 w 111"/>
              <a:gd name="T19" fmla="*/ 198280 h 90"/>
              <a:gd name="T20" fmla="*/ 203322 w 111"/>
              <a:gd name="T21" fmla="*/ 203865 h 90"/>
              <a:gd name="T22" fmla="*/ 47349 w 111"/>
              <a:gd name="T23" fmla="*/ 203865 h 90"/>
              <a:gd name="T24" fmla="*/ 38993 w 111"/>
              <a:gd name="T25" fmla="*/ 198280 h 90"/>
              <a:gd name="T26" fmla="*/ 38993 w 111"/>
              <a:gd name="T27" fmla="*/ 195487 h 90"/>
              <a:gd name="T28" fmla="*/ 38993 w 111"/>
              <a:gd name="T29" fmla="*/ 189902 h 90"/>
              <a:gd name="T30" fmla="*/ 97483 w 111"/>
              <a:gd name="T31" fmla="*/ 75402 h 90"/>
              <a:gd name="T32" fmla="*/ 105839 w 111"/>
              <a:gd name="T33" fmla="*/ 69817 h 90"/>
              <a:gd name="T34" fmla="*/ 105839 w 111"/>
              <a:gd name="T35" fmla="*/ 69817 h 90"/>
              <a:gd name="T36" fmla="*/ 114195 w 111"/>
              <a:gd name="T37" fmla="*/ 72610 h 90"/>
              <a:gd name="T38" fmla="*/ 144832 w 111"/>
              <a:gd name="T39" fmla="*/ 120085 h 90"/>
              <a:gd name="T40" fmla="*/ 155973 w 111"/>
              <a:gd name="T41" fmla="*/ 108914 h 90"/>
              <a:gd name="T42" fmla="*/ 164329 w 111"/>
              <a:gd name="T43" fmla="*/ 106122 h 90"/>
              <a:gd name="T44" fmla="*/ 164329 w 111"/>
              <a:gd name="T45" fmla="*/ 108914 h 90"/>
              <a:gd name="T46" fmla="*/ 172685 w 111"/>
              <a:gd name="T47" fmla="*/ 111707 h 90"/>
              <a:gd name="T48" fmla="*/ 211678 w 111"/>
              <a:gd name="T49" fmla="*/ 189902 h 90"/>
              <a:gd name="T50" fmla="*/ 211678 w 111"/>
              <a:gd name="T51" fmla="*/ 195487 h 90"/>
              <a:gd name="T52" fmla="*/ 211678 w 111"/>
              <a:gd name="T53" fmla="*/ 198280 h 90"/>
              <a:gd name="T54" fmla="*/ 231174 w 111"/>
              <a:gd name="T55" fmla="*/ 125671 h 90"/>
              <a:gd name="T56" fmla="*/ 192181 w 111"/>
              <a:gd name="T57" fmla="*/ 89366 h 90"/>
              <a:gd name="T58" fmla="*/ 231174 w 111"/>
              <a:gd name="T59" fmla="*/ 50268 h 90"/>
              <a:gd name="T60" fmla="*/ 270168 w 111"/>
              <a:gd name="T61" fmla="*/ 89366 h 90"/>
              <a:gd name="T62" fmla="*/ 231174 w 111"/>
              <a:gd name="T63" fmla="*/ 125671 h 9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 h="90">
                <a:moveTo>
                  <a:pt x="92" y="0"/>
                </a:moveTo>
                <a:cubicBezTo>
                  <a:pt x="18" y="0"/>
                  <a:pt x="18" y="0"/>
                  <a:pt x="18" y="0"/>
                </a:cubicBezTo>
                <a:cubicBezTo>
                  <a:pt x="8" y="0"/>
                  <a:pt x="0" y="9"/>
                  <a:pt x="0" y="19"/>
                </a:cubicBezTo>
                <a:cubicBezTo>
                  <a:pt x="0" y="72"/>
                  <a:pt x="0" y="72"/>
                  <a:pt x="0" y="72"/>
                </a:cubicBezTo>
                <a:cubicBezTo>
                  <a:pt x="0" y="82"/>
                  <a:pt x="8" y="90"/>
                  <a:pt x="18" y="90"/>
                </a:cubicBezTo>
                <a:cubicBezTo>
                  <a:pt x="92" y="90"/>
                  <a:pt x="92" y="90"/>
                  <a:pt x="92" y="90"/>
                </a:cubicBezTo>
                <a:cubicBezTo>
                  <a:pt x="102" y="90"/>
                  <a:pt x="111" y="82"/>
                  <a:pt x="111" y="72"/>
                </a:cubicBezTo>
                <a:cubicBezTo>
                  <a:pt x="111" y="19"/>
                  <a:pt x="111" y="19"/>
                  <a:pt x="111" y="19"/>
                </a:cubicBezTo>
                <a:cubicBezTo>
                  <a:pt x="111" y="9"/>
                  <a:pt x="102" y="0"/>
                  <a:pt x="92" y="0"/>
                </a:cubicBezTo>
                <a:close/>
                <a:moveTo>
                  <a:pt x="76" y="71"/>
                </a:moveTo>
                <a:cubicBezTo>
                  <a:pt x="75" y="72"/>
                  <a:pt x="74" y="73"/>
                  <a:pt x="73" y="73"/>
                </a:cubicBezTo>
                <a:cubicBezTo>
                  <a:pt x="17" y="73"/>
                  <a:pt x="17" y="73"/>
                  <a:pt x="17" y="73"/>
                </a:cubicBezTo>
                <a:cubicBezTo>
                  <a:pt x="16" y="73"/>
                  <a:pt x="15" y="72"/>
                  <a:pt x="14" y="71"/>
                </a:cubicBezTo>
                <a:cubicBezTo>
                  <a:pt x="14" y="71"/>
                  <a:pt x="14" y="70"/>
                  <a:pt x="14" y="70"/>
                </a:cubicBezTo>
                <a:cubicBezTo>
                  <a:pt x="14" y="69"/>
                  <a:pt x="14" y="69"/>
                  <a:pt x="14" y="68"/>
                </a:cubicBezTo>
                <a:cubicBezTo>
                  <a:pt x="35" y="27"/>
                  <a:pt x="35" y="27"/>
                  <a:pt x="35" y="27"/>
                </a:cubicBezTo>
                <a:cubicBezTo>
                  <a:pt x="35" y="25"/>
                  <a:pt x="37" y="25"/>
                  <a:pt x="38" y="25"/>
                </a:cubicBezTo>
                <a:cubicBezTo>
                  <a:pt x="38" y="25"/>
                  <a:pt x="38" y="25"/>
                  <a:pt x="38" y="25"/>
                </a:cubicBezTo>
                <a:cubicBezTo>
                  <a:pt x="39" y="25"/>
                  <a:pt x="40" y="25"/>
                  <a:pt x="41" y="26"/>
                </a:cubicBezTo>
                <a:cubicBezTo>
                  <a:pt x="52" y="43"/>
                  <a:pt x="52" y="43"/>
                  <a:pt x="52" y="43"/>
                </a:cubicBezTo>
                <a:cubicBezTo>
                  <a:pt x="56" y="39"/>
                  <a:pt x="56" y="39"/>
                  <a:pt x="56" y="39"/>
                </a:cubicBezTo>
                <a:cubicBezTo>
                  <a:pt x="57" y="39"/>
                  <a:pt x="58" y="38"/>
                  <a:pt x="59" y="38"/>
                </a:cubicBezTo>
                <a:cubicBezTo>
                  <a:pt x="59" y="38"/>
                  <a:pt x="59" y="38"/>
                  <a:pt x="59" y="39"/>
                </a:cubicBezTo>
                <a:cubicBezTo>
                  <a:pt x="60" y="39"/>
                  <a:pt x="61" y="39"/>
                  <a:pt x="62" y="40"/>
                </a:cubicBezTo>
                <a:cubicBezTo>
                  <a:pt x="76" y="68"/>
                  <a:pt x="76" y="68"/>
                  <a:pt x="76" y="68"/>
                </a:cubicBezTo>
                <a:cubicBezTo>
                  <a:pt x="76" y="69"/>
                  <a:pt x="76" y="69"/>
                  <a:pt x="76" y="70"/>
                </a:cubicBezTo>
                <a:cubicBezTo>
                  <a:pt x="76" y="70"/>
                  <a:pt x="76" y="71"/>
                  <a:pt x="76" y="71"/>
                </a:cubicBezTo>
                <a:close/>
                <a:moveTo>
                  <a:pt x="83" y="45"/>
                </a:moveTo>
                <a:cubicBezTo>
                  <a:pt x="75" y="45"/>
                  <a:pt x="69" y="39"/>
                  <a:pt x="69" y="32"/>
                </a:cubicBezTo>
                <a:cubicBezTo>
                  <a:pt x="69" y="24"/>
                  <a:pt x="75" y="18"/>
                  <a:pt x="83" y="18"/>
                </a:cubicBezTo>
                <a:cubicBezTo>
                  <a:pt x="91" y="18"/>
                  <a:pt x="97" y="24"/>
                  <a:pt x="97" y="32"/>
                </a:cubicBezTo>
                <a:cubicBezTo>
                  <a:pt x="97" y="39"/>
                  <a:pt x="91" y="45"/>
                  <a:pt x="83"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8" name="Group 28"/>
          <p:cNvGrpSpPr/>
          <p:nvPr/>
        </p:nvGrpSpPr>
        <p:grpSpPr>
          <a:xfrm>
            <a:off x="9508928" y="3629843"/>
            <a:ext cx="296691" cy="332145"/>
            <a:chOff x="3292475" y="2798763"/>
            <a:chExt cx="452438" cy="484187"/>
          </a:xfrm>
          <a:solidFill>
            <a:schemeClr val="bg1"/>
          </a:solidFill>
        </p:grpSpPr>
        <p:sp>
          <p:nvSpPr>
            <p:cNvPr id="70" name="Rectangle 29"/>
            <p:cNvSpPr>
              <a:spLocks noChangeArrowheads="1"/>
            </p:cNvSpPr>
            <p:nvPr/>
          </p:nvSpPr>
          <p:spPr bwMode="auto">
            <a:xfrm>
              <a:off x="3405188" y="2919413"/>
              <a:ext cx="5873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1" name="Rectangle 30"/>
            <p:cNvSpPr>
              <a:spLocks noChangeArrowheads="1"/>
            </p:cNvSpPr>
            <p:nvPr/>
          </p:nvSpPr>
          <p:spPr bwMode="auto">
            <a:xfrm>
              <a:off x="3603625" y="3009900"/>
              <a:ext cx="55563"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2" name="Freeform 31"/>
            <p:cNvSpPr>
              <a:spLocks noEditPoints="1"/>
            </p:cNvSpPr>
            <p:nvPr/>
          </p:nvSpPr>
          <p:spPr bwMode="auto">
            <a:xfrm>
              <a:off x="3322638" y="2828925"/>
              <a:ext cx="422275" cy="334962"/>
            </a:xfrm>
            <a:custGeom>
              <a:avLst/>
              <a:gdLst>
                <a:gd name="T0" fmla="*/ 103 w 113"/>
                <a:gd name="T1" fmla="*/ 24 h 89"/>
                <a:gd name="T2" fmla="*/ 62 w 113"/>
                <a:gd name="T3" fmla="*/ 24 h 89"/>
                <a:gd name="T4" fmla="*/ 60 w 113"/>
                <a:gd name="T5" fmla="*/ 24 h 89"/>
                <a:gd name="T6" fmla="*/ 60 w 113"/>
                <a:gd name="T7" fmla="*/ 10 h 89"/>
                <a:gd name="T8" fmla="*/ 51 w 113"/>
                <a:gd name="T9" fmla="*/ 0 h 89"/>
                <a:gd name="T10" fmla="*/ 9 w 113"/>
                <a:gd name="T11" fmla="*/ 0 h 89"/>
                <a:gd name="T12" fmla="*/ 0 w 113"/>
                <a:gd name="T13" fmla="*/ 10 h 89"/>
                <a:gd name="T14" fmla="*/ 0 w 113"/>
                <a:gd name="T15" fmla="*/ 54 h 89"/>
                <a:gd name="T16" fmla="*/ 9 w 113"/>
                <a:gd name="T17" fmla="*/ 65 h 89"/>
                <a:gd name="T18" fmla="*/ 51 w 113"/>
                <a:gd name="T19" fmla="*/ 65 h 89"/>
                <a:gd name="T20" fmla="*/ 53 w 113"/>
                <a:gd name="T21" fmla="*/ 64 h 89"/>
                <a:gd name="T22" fmla="*/ 53 w 113"/>
                <a:gd name="T23" fmla="*/ 79 h 89"/>
                <a:gd name="T24" fmla="*/ 62 w 113"/>
                <a:gd name="T25" fmla="*/ 89 h 89"/>
                <a:gd name="T26" fmla="*/ 103 w 113"/>
                <a:gd name="T27" fmla="*/ 89 h 89"/>
                <a:gd name="T28" fmla="*/ 113 w 113"/>
                <a:gd name="T29" fmla="*/ 79 h 89"/>
                <a:gd name="T30" fmla="*/ 113 w 113"/>
                <a:gd name="T31" fmla="*/ 34 h 89"/>
                <a:gd name="T32" fmla="*/ 103 w 113"/>
                <a:gd name="T33" fmla="*/ 24 h 89"/>
                <a:gd name="T34" fmla="*/ 38 w 113"/>
                <a:gd name="T35" fmla="*/ 40 h 89"/>
                <a:gd name="T36" fmla="*/ 38 w 113"/>
                <a:gd name="T37" fmla="*/ 57 h 89"/>
                <a:gd name="T38" fmla="*/ 22 w 113"/>
                <a:gd name="T39" fmla="*/ 57 h 89"/>
                <a:gd name="T40" fmla="*/ 22 w 113"/>
                <a:gd name="T41" fmla="*/ 40 h 89"/>
                <a:gd name="T42" fmla="*/ 7 w 113"/>
                <a:gd name="T43" fmla="*/ 40 h 89"/>
                <a:gd name="T44" fmla="*/ 7 w 113"/>
                <a:gd name="T45" fmla="*/ 24 h 89"/>
                <a:gd name="T46" fmla="*/ 22 w 113"/>
                <a:gd name="T47" fmla="*/ 24 h 89"/>
                <a:gd name="T48" fmla="*/ 22 w 113"/>
                <a:gd name="T49" fmla="*/ 8 h 89"/>
                <a:gd name="T50" fmla="*/ 38 w 113"/>
                <a:gd name="T51" fmla="*/ 8 h 89"/>
                <a:gd name="T52" fmla="*/ 38 w 113"/>
                <a:gd name="T53" fmla="*/ 24 h 89"/>
                <a:gd name="T54" fmla="*/ 53 w 113"/>
                <a:gd name="T55" fmla="*/ 24 h 89"/>
                <a:gd name="T56" fmla="*/ 53 w 113"/>
                <a:gd name="T57" fmla="*/ 34 h 89"/>
                <a:gd name="T58" fmla="*/ 53 w 113"/>
                <a:gd name="T59" fmla="*/ 40 h 89"/>
                <a:gd name="T60" fmla="*/ 38 w 113"/>
                <a:gd name="T61" fmla="*/ 40 h 89"/>
                <a:gd name="T62" fmla="*/ 105 w 113"/>
                <a:gd name="T63" fmla="*/ 65 h 89"/>
                <a:gd name="T64" fmla="*/ 90 w 113"/>
                <a:gd name="T65" fmla="*/ 65 h 89"/>
                <a:gd name="T66" fmla="*/ 90 w 113"/>
                <a:gd name="T67" fmla="*/ 81 h 89"/>
                <a:gd name="T68" fmla="*/ 75 w 113"/>
                <a:gd name="T69" fmla="*/ 81 h 89"/>
                <a:gd name="T70" fmla="*/ 75 w 113"/>
                <a:gd name="T71" fmla="*/ 65 h 89"/>
                <a:gd name="T72" fmla="*/ 60 w 113"/>
                <a:gd name="T73" fmla="*/ 65 h 89"/>
                <a:gd name="T74" fmla="*/ 60 w 113"/>
                <a:gd name="T75" fmla="*/ 54 h 89"/>
                <a:gd name="T76" fmla="*/ 60 w 113"/>
                <a:gd name="T77" fmla="*/ 48 h 89"/>
                <a:gd name="T78" fmla="*/ 75 w 113"/>
                <a:gd name="T79" fmla="*/ 48 h 89"/>
                <a:gd name="T80" fmla="*/ 75 w 113"/>
                <a:gd name="T81" fmla="*/ 32 h 89"/>
                <a:gd name="T82" fmla="*/ 90 w 113"/>
                <a:gd name="T83" fmla="*/ 32 h 89"/>
                <a:gd name="T84" fmla="*/ 90 w 113"/>
                <a:gd name="T85" fmla="*/ 48 h 89"/>
                <a:gd name="T86" fmla="*/ 105 w 113"/>
                <a:gd name="T87" fmla="*/ 48 h 89"/>
                <a:gd name="T88" fmla="*/ 105 w 113"/>
                <a:gd name="T89" fmla="*/ 6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3" h="89">
                  <a:moveTo>
                    <a:pt x="103" y="24"/>
                  </a:moveTo>
                  <a:cubicBezTo>
                    <a:pt x="62" y="24"/>
                    <a:pt x="62" y="24"/>
                    <a:pt x="62" y="24"/>
                  </a:cubicBezTo>
                  <a:cubicBezTo>
                    <a:pt x="61" y="24"/>
                    <a:pt x="61" y="24"/>
                    <a:pt x="60" y="24"/>
                  </a:cubicBezTo>
                  <a:cubicBezTo>
                    <a:pt x="60" y="10"/>
                    <a:pt x="60" y="10"/>
                    <a:pt x="60" y="10"/>
                  </a:cubicBezTo>
                  <a:cubicBezTo>
                    <a:pt x="60" y="5"/>
                    <a:pt x="56" y="0"/>
                    <a:pt x="51" y="0"/>
                  </a:cubicBezTo>
                  <a:cubicBezTo>
                    <a:pt x="9" y="0"/>
                    <a:pt x="9" y="0"/>
                    <a:pt x="9" y="0"/>
                  </a:cubicBezTo>
                  <a:cubicBezTo>
                    <a:pt x="4" y="0"/>
                    <a:pt x="0" y="5"/>
                    <a:pt x="0" y="10"/>
                  </a:cubicBezTo>
                  <a:cubicBezTo>
                    <a:pt x="0" y="54"/>
                    <a:pt x="0" y="54"/>
                    <a:pt x="0" y="54"/>
                  </a:cubicBezTo>
                  <a:cubicBezTo>
                    <a:pt x="0" y="60"/>
                    <a:pt x="4" y="65"/>
                    <a:pt x="9" y="65"/>
                  </a:cubicBezTo>
                  <a:cubicBezTo>
                    <a:pt x="51" y="65"/>
                    <a:pt x="51" y="65"/>
                    <a:pt x="51" y="65"/>
                  </a:cubicBezTo>
                  <a:cubicBezTo>
                    <a:pt x="51" y="65"/>
                    <a:pt x="52" y="64"/>
                    <a:pt x="53" y="64"/>
                  </a:cubicBezTo>
                  <a:cubicBezTo>
                    <a:pt x="53" y="79"/>
                    <a:pt x="53" y="79"/>
                    <a:pt x="53" y="79"/>
                  </a:cubicBezTo>
                  <a:cubicBezTo>
                    <a:pt x="53" y="84"/>
                    <a:pt x="57" y="89"/>
                    <a:pt x="62" y="89"/>
                  </a:cubicBezTo>
                  <a:cubicBezTo>
                    <a:pt x="103" y="89"/>
                    <a:pt x="103" y="89"/>
                    <a:pt x="103" y="89"/>
                  </a:cubicBezTo>
                  <a:cubicBezTo>
                    <a:pt x="109" y="89"/>
                    <a:pt x="113" y="84"/>
                    <a:pt x="113" y="79"/>
                  </a:cubicBezTo>
                  <a:cubicBezTo>
                    <a:pt x="113" y="34"/>
                    <a:pt x="113" y="34"/>
                    <a:pt x="113" y="34"/>
                  </a:cubicBezTo>
                  <a:cubicBezTo>
                    <a:pt x="113" y="29"/>
                    <a:pt x="109" y="24"/>
                    <a:pt x="103" y="24"/>
                  </a:cubicBezTo>
                  <a:close/>
                  <a:moveTo>
                    <a:pt x="38" y="40"/>
                  </a:moveTo>
                  <a:cubicBezTo>
                    <a:pt x="38" y="57"/>
                    <a:pt x="38" y="57"/>
                    <a:pt x="38" y="57"/>
                  </a:cubicBezTo>
                  <a:cubicBezTo>
                    <a:pt x="22" y="57"/>
                    <a:pt x="22" y="57"/>
                    <a:pt x="22" y="57"/>
                  </a:cubicBezTo>
                  <a:cubicBezTo>
                    <a:pt x="22" y="40"/>
                    <a:pt x="22" y="40"/>
                    <a:pt x="22" y="40"/>
                  </a:cubicBezTo>
                  <a:cubicBezTo>
                    <a:pt x="7" y="40"/>
                    <a:pt x="7" y="40"/>
                    <a:pt x="7" y="40"/>
                  </a:cubicBezTo>
                  <a:cubicBezTo>
                    <a:pt x="7" y="24"/>
                    <a:pt x="7" y="24"/>
                    <a:pt x="7" y="24"/>
                  </a:cubicBezTo>
                  <a:cubicBezTo>
                    <a:pt x="22" y="24"/>
                    <a:pt x="22" y="24"/>
                    <a:pt x="22" y="24"/>
                  </a:cubicBezTo>
                  <a:cubicBezTo>
                    <a:pt x="22" y="8"/>
                    <a:pt x="22" y="8"/>
                    <a:pt x="22" y="8"/>
                  </a:cubicBezTo>
                  <a:cubicBezTo>
                    <a:pt x="38" y="8"/>
                    <a:pt x="38" y="8"/>
                    <a:pt x="38" y="8"/>
                  </a:cubicBezTo>
                  <a:cubicBezTo>
                    <a:pt x="38" y="24"/>
                    <a:pt x="38" y="24"/>
                    <a:pt x="38" y="24"/>
                  </a:cubicBezTo>
                  <a:cubicBezTo>
                    <a:pt x="53" y="24"/>
                    <a:pt x="53" y="24"/>
                    <a:pt x="53" y="24"/>
                  </a:cubicBezTo>
                  <a:cubicBezTo>
                    <a:pt x="53" y="34"/>
                    <a:pt x="53" y="34"/>
                    <a:pt x="53" y="34"/>
                  </a:cubicBezTo>
                  <a:cubicBezTo>
                    <a:pt x="53" y="40"/>
                    <a:pt x="53" y="40"/>
                    <a:pt x="53" y="40"/>
                  </a:cubicBezTo>
                  <a:lnTo>
                    <a:pt x="38" y="40"/>
                  </a:lnTo>
                  <a:close/>
                  <a:moveTo>
                    <a:pt x="105" y="65"/>
                  </a:moveTo>
                  <a:cubicBezTo>
                    <a:pt x="90" y="65"/>
                    <a:pt x="90" y="65"/>
                    <a:pt x="90" y="65"/>
                  </a:cubicBezTo>
                  <a:cubicBezTo>
                    <a:pt x="90" y="81"/>
                    <a:pt x="90" y="81"/>
                    <a:pt x="90" y="81"/>
                  </a:cubicBezTo>
                  <a:cubicBezTo>
                    <a:pt x="75" y="81"/>
                    <a:pt x="75" y="81"/>
                    <a:pt x="75" y="81"/>
                  </a:cubicBezTo>
                  <a:cubicBezTo>
                    <a:pt x="75" y="65"/>
                    <a:pt x="75" y="65"/>
                    <a:pt x="75" y="65"/>
                  </a:cubicBezTo>
                  <a:cubicBezTo>
                    <a:pt x="60" y="65"/>
                    <a:pt x="60" y="65"/>
                    <a:pt x="60" y="65"/>
                  </a:cubicBezTo>
                  <a:cubicBezTo>
                    <a:pt x="60" y="54"/>
                    <a:pt x="60" y="54"/>
                    <a:pt x="60" y="54"/>
                  </a:cubicBezTo>
                  <a:cubicBezTo>
                    <a:pt x="60" y="48"/>
                    <a:pt x="60" y="48"/>
                    <a:pt x="60" y="48"/>
                  </a:cubicBezTo>
                  <a:cubicBezTo>
                    <a:pt x="75" y="48"/>
                    <a:pt x="75" y="48"/>
                    <a:pt x="75" y="48"/>
                  </a:cubicBezTo>
                  <a:cubicBezTo>
                    <a:pt x="75" y="32"/>
                    <a:pt x="75" y="32"/>
                    <a:pt x="75" y="32"/>
                  </a:cubicBezTo>
                  <a:cubicBezTo>
                    <a:pt x="90" y="32"/>
                    <a:pt x="90" y="32"/>
                    <a:pt x="90" y="32"/>
                  </a:cubicBezTo>
                  <a:cubicBezTo>
                    <a:pt x="90" y="48"/>
                    <a:pt x="90" y="48"/>
                    <a:pt x="90" y="48"/>
                  </a:cubicBezTo>
                  <a:cubicBezTo>
                    <a:pt x="105" y="48"/>
                    <a:pt x="105" y="48"/>
                    <a:pt x="105" y="48"/>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3" name="Freeform 32"/>
            <p:cNvSpPr/>
            <p:nvPr/>
          </p:nvSpPr>
          <p:spPr bwMode="auto">
            <a:xfrm>
              <a:off x="3292475" y="2798763"/>
              <a:ext cx="60325" cy="484187"/>
            </a:xfrm>
            <a:custGeom>
              <a:avLst/>
              <a:gdLst>
                <a:gd name="T0" fmla="*/ 16 w 16"/>
                <a:gd name="T1" fmla="*/ 121 h 129"/>
                <a:gd name="T2" fmla="*/ 8 w 16"/>
                <a:gd name="T3" fmla="*/ 129 h 129"/>
                <a:gd name="T4" fmla="*/ 8 w 16"/>
                <a:gd name="T5" fmla="*/ 129 h 129"/>
                <a:gd name="T6" fmla="*/ 0 w 16"/>
                <a:gd name="T7" fmla="*/ 121 h 129"/>
                <a:gd name="T8" fmla="*/ 0 w 16"/>
                <a:gd name="T9" fmla="*/ 8 h 129"/>
                <a:gd name="T10" fmla="*/ 8 w 16"/>
                <a:gd name="T11" fmla="*/ 0 h 129"/>
                <a:gd name="T12" fmla="*/ 8 w 16"/>
                <a:gd name="T13" fmla="*/ 0 h 129"/>
                <a:gd name="T14" fmla="*/ 16 w 16"/>
                <a:gd name="T15" fmla="*/ 8 h 129"/>
                <a:gd name="T16" fmla="*/ 16 w 16"/>
                <a:gd name="T17" fmla="*/ 12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9">
                  <a:moveTo>
                    <a:pt x="16" y="121"/>
                  </a:moveTo>
                  <a:cubicBezTo>
                    <a:pt x="16" y="126"/>
                    <a:pt x="12" y="129"/>
                    <a:pt x="8" y="129"/>
                  </a:cubicBezTo>
                  <a:cubicBezTo>
                    <a:pt x="8" y="129"/>
                    <a:pt x="8" y="129"/>
                    <a:pt x="8" y="129"/>
                  </a:cubicBezTo>
                  <a:cubicBezTo>
                    <a:pt x="3" y="129"/>
                    <a:pt x="0" y="126"/>
                    <a:pt x="0" y="121"/>
                  </a:cubicBezTo>
                  <a:cubicBezTo>
                    <a:pt x="0" y="8"/>
                    <a:pt x="0" y="8"/>
                    <a:pt x="0" y="8"/>
                  </a:cubicBezTo>
                  <a:cubicBezTo>
                    <a:pt x="0" y="4"/>
                    <a:pt x="3" y="0"/>
                    <a:pt x="8" y="0"/>
                  </a:cubicBezTo>
                  <a:cubicBezTo>
                    <a:pt x="8" y="0"/>
                    <a:pt x="8" y="0"/>
                    <a:pt x="8" y="0"/>
                  </a:cubicBezTo>
                  <a:cubicBezTo>
                    <a:pt x="12" y="0"/>
                    <a:pt x="16" y="4"/>
                    <a:pt x="16" y="8"/>
                  </a:cubicBezTo>
                  <a:lnTo>
                    <a:pt x="16"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
        <p:nvSpPr>
          <p:cNvPr id="45" name="Freeform 25"/>
          <p:cNvSpPr/>
          <p:nvPr/>
        </p:nvSpPr>
        <p:spPr bwMode="auto">
          <a:xfrm rot="303674">
            <a:off x="3396040" y="2077300"/>
            <a:ext cx="1195388" cy="1419225"/>
          </a:xfrm>
          <a:custGeom>
            <a:avLst/>
            <a:gdLst>
              <a:gd name="T0" fmla="*/ 1078941 w 133"/>
              <a:gd name="T1" fmla="*/ 880200 h 158"/>
              <a:gd name="T2" fmla="*/ 962056 w 133"/>
              <a:gd name="T3" fmla="*/ 1023906 h 158"/>
              <a:gd name="T4" fmla="*/ 575435 w 133"/>
              <a:gd name="T5" fmla="*/ 1302337 h 158"/>
              <a:gd name="T6" fmla="*/ 197806 w 133"/>
              <a:gd name="T7" fmla="*/ 1401135 h 158"/>
              <a:gd name="T8" fmla="*/ 0 w 133"/>
              <a:gd name="T9" fmla="*/ 1410116 h 158"/>
              <a:gd name="T10" fmla="*/ 71929 w 133"/>
              <a:gd name="T11" fmla="*/ 1365208 h 158"/>
              <a:gd name="T12" fmla="*/ 242762 w 133"/>
              <a:gd name="T13" fmla="*/ 1185576 h 158"/>
              <a:gd name="T14" fmla="*/ 251753 w 133"/>
              <a:gd name="T15" fmla="*/ 1158631 h 158"/>
              <a:gd name="T16" fmla="*/ 341665 w 133"/>
              <a:gd name="T17" fmla="*/ 862237 h 158"/>
              <a:gd name="T18" fmla="*/ 341665 w 133"/>
              <a:gd name="T19" fmla="*/ 592788 h 158"/>
              <a:gd name="T20" fmla="*/ 350656 w 133"/>
              <a:gd name="T21" fmla="*/ 386210 h 158"/>
              <a:gd name="T22" fmla="*/ 350656 w 133"/>
              <a:gd name="T23" fmla="*/ 377229 h 158"/>
              <a:gd name="T24" fmla="*/ 404603 w 133"/>
              <a:gd name="T25" fmla="*/ 242504 h 158"/>
              <a:gd name="T26" fmla="*/ 431576 w 133"/>
              <a:gd name="T27" fmla="*/ 197596 h 158"/>
              <a:gd name="T28" fmla="*/ 629382 w 133"/>
              <a:gd name="T29" fmla="*/ 44908 h 158"/>
              <a:gd name="T30" fmla="*/ 899117 w 133"/>
              <a:gd name="T31" fmla="*/ 26945 h 158"/>
              <a:gd name="T32" fmla="*/ 1132888 w 133"/>
              <a:gd name="T33" fmla="*/ 233522 h 158"/>
              <a:gd name="T34" fmla="*/ 1132888 w 133"/>
              <a:gd name="T35" fmla="*/ 233522 h 158"/>
              <a:gd name="T36" fmla="*/ 1186835 w 133"/>
              <a:gd name="T37" fmla="*/ 404173 h 158"/>
              <a:gd name="T38" fmla="*/ 1177844 w 133"/>
              <a:gd name="T39" fmla="*/ 610751 h 158"/>
              <a:gd name="T40" fmla="*/ 1078941 w 133"/>
              <a:gd name="T41" fmla="*/ 880200 h 1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3" h="158">
                <a:moveTo>
                  <a:pt x="120" y="98"/>
                </a:moveTo>
                <a:cubicBezTo>
                  <a:pt x="116" y="104"/>
                  <a:pt x="112" y="109"/>
                  <a:pt x="107" y="114"/>
                </a:cubicBezTo>
                <a:cubicBezTo>
                  <a:pt x="96" y="127"/>
                  <a:pt x="81" y="138"/>
                  <a:pt x="64" y="145"/>
                </a:cubicBezTo>
                <a:cubicBezTo>
                  <a:pt x="51" y="151"/>
                  <a:pt x="37" y="155"/>
                  <a:pt x="22" y="156"/>
                </a:cubicBezTo>
                <a:cubicBezTo>
                  <a:pt x="17" y="157"/>
                  <a:pt x="9" y="158"/>
                  <a:pt x="0" y="157"/>
                </a:cubicBezTo>
                <a:cubicBezTo>
                  <a:pt x="2" y="156"/>
                  <a:pt x="5" y="154"/>
                  <a:pt x="8" y="152"/>
                </a:cubicBezTo>
                <a:cubicBezTo>
                  <a:pt x="15" y="147"/>
                  <a:pt x="22" y="140"/>
                  <a:pt x="27" y="132"/>
                </a:cubicBezTo>
                <a:cubicBezTo>
                  <a:pt x="27" y="131"/>
                  <a:pt x="28" y="130"/>
                  <a:pt x="28" y="129"/>
                </a:cubicBezTo>
                <a:cubicBezTo>
                  <a:pt x="33" y="120"/>
                  <a:pt x="37" y="108"/>
                  <a:pt x="38" y="96"/>
                </a:cubicBezTo>
                <a:cubicBezTo>
                  <a:pt x="39" y="85"/>
                  <a:pt x="39" y="75"/>
                  <a:pt x="38" y="66"/>
                </a:cubicBezTo>
                <a:cubicBezTo>
                  <a:pt x="38" y="57"/>
                  <a:pt x="37" y="49"/>
                  <a:pt x="39" y="43"/>
                </a:cubicBezTo>
                <a:cubicBezTo>
                  <a:pt x="39" y="42"/>
                  <a:pt x="39" y="42"/>
                  <a:pt x="39" y="42"/>
                </a:cubicBezTo>
                <a:cubicBezTo>
                  <a:pt x="40" y="37"/>
                  <a:pt x="42" y="32"/>
                  <a:pt x="45" y="27"/>
                </a:cubicBezTo>
                <a:cubicBezTo>
                  <a:pt x="46" y="26"/>
                  <a:pt x="47" y="24"/>
                  <a:pt x="48" y="22"/>
                </a:cubicBezTo>
                <a:cubicBezTo>
                  <a:pt x="54" y="15"/>
                  <a:pt x="61" y="9"/>
                  <a:pt x="70" y="5"/>
                </a:cubicBezTo>
                <a:cubicBezTo>
                  <a:pt x="80" y="1"/>
                  <a:pt x="91" y="0"/>
                  <a:pt x="100" y="3"/>
                </a:cubicBezTo>
                <a:cubicBezTo>
                  <a:pt x="111" y="7"/>
                  <a:pt x="121" y="15"/>
                  <a:pt x="126" y="26"/>
                </a:cubicBezTo>
                <a:cubicBezTo>
                  <a:pt x="126" y="26"/>
                  <a:pt x="126" y="26"/>
                  <a:pt x="126" y="26"/>
                </a:cubicBezTo>
                <a:cubicBezTo>
                  <a:pt x="129" y="32"/>
                  <a:pt x="131" y="38"/>
                  <a:pt x="132" y="45"/>
                </a:cubicBezTo>
                <a:cubicBezTo>
                  <a:pt x="133" y="53"/>
                  <a:pt x="133" y="60"/>
                  <a:pt x="131" y="68"/>
                </a:cubicBezTo>
                <a:cubicBezTo>
                  <a:pt x="129" y="78"/>
                  <a:pt x="125" y="88"/>
                  <a:pt x="120" y="98"/>
                </a:cubicBezTo>
                <a:close/>
              </a:path>
            </a:pathLst>
          </a:custGeom>
          <a:solidFill>
            <a:srgbClr val="005D9D"/>
          </a:solidFill>
          <a:ln>
            <a:noFill/>
          </a:ln>
          <a:effectLst>
            <a:innerShdw blurRad="63500">
              <a:prstClr val="black"/>
            </a:innerShdw>
          </a:effectLst>
        </p:spPr>
        <p:txBody>
          <a:bodyPr/>
          <a:lstStyle/>
          <a:p>
            <a:endParaRPr lang="zh-CN" altLang="en-US"/>
          </a:p>
        </p:txBody>
      </p:sp>
      <p:sp>
        <p:nvSpPr>
          <p:cNvPr id="46" name="Freeform 29"/>
          <p:cNvSpPr/>
          <p:nvPr/>
        </p:nvSpPr>
        <p:spPr bwMode="auto">
          <a:xfrm rot="1620146">
            <a:off x="3313490" y="3166325"/>
            <a:ext cx="1652588" cy="1014413"/>
          </a:xfrm>
          <a:custGeom>
            <a:avLst/>
            <a:gdLst>
              <a:gd name="T0" fmla="*/ 1168391 w 184"/>
              <a:gd name="T1" fmla="*/ 951356 h 113"/>
              <a:gd name="T2" fmla="*/ 988638 w 184"/>
              <a:gd name="T3" fmla="*/ 987256 h 113"/>
              <a:gd name="T4" fmla="*/ 521282 w 184"/>
              <a:gd name="T5" fmla="*/ 951356 h 113"/>
              <a:gd name="T6" fmla="*/ 161777 w 184"/>
              <a:gd name="T7" fmla="*/ 789805 h 113"/>
              <a:gd name="T8" fmla="*/ 0 w 184"/>
              <a:gd name="T9" fmla="*/ 664154 h 113"/>
              <a:gd name="T10" fmla="*/ 89876 w 184"/>
              <a:gd name="T11" fmla="*/ 673129 h 113"/>
              <a:gd name="T12" fmla="*/ 332542 w 184"/>
              <a:gd name="T13" fmla="*/ 646204 h 113"/>
              <a:gd name="T14" fmla="*/ 359505 w 184"/>
              <a:gd name="T15" fmla="*/ 637229 h 113"/>
              <a:gd name="T16" fmla="*/ 620146 w 184"/>
              <a:gd name="T17" fmla="*/ 466703 h 113"/>
              <a:gd name="T18" fmla="*/ 799898 w 184"/>
              <a:gd name="T19" fmla="*/ 260277 h 113"/>
              <a:gd name="T20" fmla="*/ 934712 w 184"/>
              <a:gd name="T21" fmla="*/ 98726 h 113"/>
              <a:gd name="T22" fmla="*/ 934712 w 184"/>
              <a:gd name="T23" fmla="*/ 98726 h 113"/>
              <a:gd name="T24" fmla="*/ 1060539 w 184"/>
              <a:gd name="T25" fmla="*/ 26925 h 113"/>
              <a:gd name="T26" fmla="*/ 1114465 w 184"/>
              <a:gd name="T27" fmla="*/ 17950 h 113"/>
              <a:gd name="T28" fmla="*/ 1366118 w 184"/>
              <a:gd name="T29" fmla="*/ 26925 h 113"/>
              <a:gd name="T30" fmla="*/ 1581821 w 184"/>
              <a:gd name="T31" fmla="*/ 188476 h 113"/>
              <a:gd name="T32" fmla="*/ 1635747 w 184"/>
              <a:gd name="T33" fmla="*/ 493628 h 113"/>
              <a:gd name="T34" fmla="*/ 1635747 w 184"/>
              <a:gd name="T35" fmla="*/ 493628 h 113"/>
              <a:gd name="T36" fmla="*/ 1563846 w 184"/>
              <a:gd name="T37" fmla="*/ 655179 h 113"/>
              <a:gd name="T38" fmla="*/ 1420044 w 184"/>
              <a:gd name="T39" fmla="*/ 807755 h 113"/>
              <a:gd name="T40" fmla="*/ 1168391 w 184"/>
              <a:gd name="T41" fmla="*/ 951356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13">
                <a:moveTo>
                  <a:pt x="130" y="106"/>
                </a:moveTo>
                <a:cubicBezTo>
                  <a:pt x="124" y="108"/>
                  <a:pt x="117" y="109"/>
                  <a:pt x="110" y="110"/>
                </a:cubicBezTo>
                <a:cubicBezTo>
                  <a:pt x="93" y="113"/>
                  <a:pt x="75" y="111"/>
                  <a:pt x="58" y="106"/>
                </a:cubicBezTo>
                <a:cubicBezTo>
                  <a:pt x="44" y="102"/>
                  <a:pt x="31" y="96"/>
                  <a:pt x="18" y="88"/>
                </a:cubicBezTo>
                <a:cubicBezTo>
                  <a:pt x="13" y="85"/>
                  <a:pt x="7" y="80"/>
                  <a:pt x="0" y="74"/>
                </a:cubicBezTo>
                <a:cubicBezTo>
                  <a:pt x="3" y="75"/>
                  <a:pt x="6" y="75"/>
                  <a:pt x="10" y="75"/>
                </a:cubicBezTo>
                <a:cubicBezTo>
                  <a:pt x="19" y="76"/>
                  <a:pt x="28" y="75"/>
                  <a:pt x="37" y="72"/>
                </a:cubicBezTo>
                <a:cubicBezTo>
                  <a:pt x="38" y="72"/>
                  <a:pt x="39" y="71"/>
                  <a:pt x="40" y="71"/>
                </a:cubicBezTo>
                <a:cubicBezTo>
                  <a:pt x="50" y="67"/>
                  <a:pt x="60" y="61"/>
                  <a:pt x="69" y="52"/>
                </a:cubicBezTo>
                <a:cubicBezTo>
                  <a:pt x="77" y="44"/>
                  <a:pt x="83" y="36"/>
                  <a:pt x="89" y="29"/>
                </a:cubicBezTo>
                <a:cubicBezTo>
                  <a:pt x="94" y="22"/>
                  <a:pt x="99" y="16"/>
                  <a:pt x="104" y="11"/>
                </a:cubicBezTo>
                <a:cubicBezTo>
                  <a:pt x="104" y="11"/>
                  <a:pt x="104" y="11"/>
                  <a:pt x="104" y="11"/>
                </a:cubicBezTo>
                <a:cubicBezTo>
                  <a:pt x="108" y="8"/>
                  <a:pt x="113" y="5"/>
                  <a:pt x="118" y="3"/>
                </a:cubicBezTo>
                <a:cubicBezTo>
                  <a:pt x="120" y="3"/>
                  <a:pt x="122" y="2"/>
                  <a:pt x="124" y="2"/>
                </a:cubicBezTo>
                <a:cubicBezTo>
                  <a:pt x="133" y="0"/>
                  <a:pt x="143" y="0"/>
                  <a:pt x="152" y="3"/>
                </a:cubicBezTo>
                <a:cubicBezTo>
                  <a:pt x="162" y="6"/>
                  <a:pt x="171" y="12"/>
                  <a:pt x="176" y="21"/>
                </a:cubicBezTo>
                <a:cubicBezTo>
                  <a:pt x="183" y="31"/>
                  <a:pt x="184" y="43"/>
                  <a:pt x="182" y="55"/>
                </a:cubicBezTo>
                <a:cubicBezTo>
                  <a:pt x="182" y="55"/>
                  <a:pt x="182" y="55"/>
                  <a:pt x="182" y="55"/>
                </a:cubicBezTo>
                <a:cubicBezTo>
                  <a:pt x="180" y="61"/>
                  <a:pt x="178" y="67"/>
                  <a:pt x="174" y="73"/>
                </a:cubicBezTo>
                <a:cubicBezTo>
                  <a:pt x="170" y="80"/>
                  <a:pt x="164" y="85"/>
                  <a:pt x="158" y="90"/>
                </a:cubicBezTo>
                <a:cubicBezTo>
                  <a:pt x="150" y="97"/>
                  <a:pt x="141" y="102"/>
                  <a:pt x="130" y="106"/>
                </a:cubicBezTo>
                <a:close/>
              </a:path>
            </a:pathLst>
          </a:custGeom>
          <a:solidFill>
            <a:schemeClr val="bg1"/>
          </a:solidFill>
          <a:ln>
            <a:noFill/>
          </a:ln>
          <a:effectLst>
            <a:innerShdw blurRad="76200">
              <a:prstClr val="black"/>
            </a:innerShdw>
          </a:effectLst>
        </p:spPr>
        <p:txBody>
          <a:bodyPr/>
          <a:lstStyle/>
          <a:p>
            <a:endParaRPr lang="zh-CN" altLang="en-US"/>
          </a:p>
        </p:txBody>
      </p:sp>
      <p:sp>
        <p:nvSpPr>
          <p:cNvPr id="47" name="Freeform 33"/>
          <p:cNvSpPr/>
          <p:nvPr/>
        </p:nvSpPr>
        <p:spPr bwMode="auto">
          <a:xfrm rot="20869508">
            <a:off x="2592765" y="1789963"/>
            <a:ext cx="979488" cy="1671637"/>
          </a:xfrm>
          <a:custGeom>
            <a:avLst/>
            <a:gdLst>
              <a:gd name="T0" fmla="*/ 944156 w 109"/>
              <a:gd name="T1" fmla="*/ 530569 h 186"/>
              <a:gd name="T2" fmla="*/ 971132 w 109"/>
              <a:gd name="T3" fmla="*/ 710423 h 186"/>
              <a:gd name="T4" fmla="*/ 899196 w 109"/>
              <a:gd name="T5" fmla="*/ 1178044 h 186"/>
              <a:gd name="T6" fmla="*/ 710365 w 109"/>
              <a:gd name="T7" fmla="*/ 1519766 h 186"/>
              <a:gd name="T8" fmla="*/ 575486 w 109"/>
              <a:gd name="T9" fmla="*/ 1672642 h 186"/>
              <a:gd name="T10" fmla="*/ 593470 w 109"/>
              <a:gd name="T11" fmla="*/ 1591708 h 186"/>
              <a:gd name="T12" fmla="*/ 575486 w 109"/>
              <a:gd name="T13" fmla="*/ 1339912 h 186"/>
              <a:gd name="T14" fmla="*/ 566494 w 109"/>
              <a:gd name="T15" fmla="*/ 1312934 h 186"/>
              <a:gd name="T16" fmla="*/ 422622 w 109"/>
              <a:gd name="T17" fmla="*/ 1043153 h 186"/>
              <a:gd name="T18" fmla="*/ 233791 w 109"/>
              <a:gd name="T19" fmla="*/ 845314 h 186"/>
              <a:gd name="T20" fmla="*/ 80928 w 109"/>
              <a:gd name="T21" fmla="*/ 701431 h 186"/>
              <a:gd name="T22" fmla="*/ 80928 w 109"/>
              <a:gd name="T23" fmla="*/ 701431 h 186"/>
              <a:gd name="T24" fmla="*/ 17984 w 109"/>
              <a:gd name="T25" fmla="*/ 566540 h 186"/>
              <a:gd name="T26" fmla="*/ 8992 w 109"/>
              <a:gd name="T27" fmla="*/ 512584 h 186"/>
              <a:gd name="T28" fmla="*/ 35968 w 109"/>
              <a:gd name="T29" fmla="*/ 260788 h 186"/>
              <a:gd name="T30" fmla="*/ 215807 w 109"/>
              <a:gd name="T31" fmla="*/ 53956 h 186"/>
              <a:gd name="T32" fmla="*/ 521534 w 109"/>
              <a:gd name="T33" fmla="*/ 35971 h 186"/>
              <a:gd name="T34" fmla="*/ 521534 w 109"/>
              <a:gd name="T35" fmla="*/ 35971 h 186"/>
              <a:gd name="T36" fmla="*/ 683389 w 109"/>
              <a:gd name="T37" fmla="*/ 116905 h 186"/>
              <a:gd name="T38" fmla="*/ 827261 w 109"/>
              <a:gd name="T39" fmla="*/ 269781 h 186"/>
              <a:gd name="T40" fmla="*/ 944156 w 109"/>
              <a:gd name="T41" fmla="*/ 530569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9" h="186">
                <a:moveTo>
                  <a:pt x="105" y="59"/>
                </a:moveTo>
                <a:cubicBezTo>
                  <a:pt x="107" y="65"/>
                  <a:pt x="108" y="72"/>
                  <a:pt x="108" y="79"/>
                </a:cubicBezTo>
                <a:cubicBezTo>
                  <a:pt x="109" y="96"/>
                  <a:pt x="106" y="114"/>
                  <a:pt x="100" y="131"/>
                </a:cubicBezTo>
                <a:cubicBezTo>
                  <a:pt x="95" y="145"/>
                  <a:pt x="88" y="157"/>
                  <a:pt x="79" y="169"/>
                </a:cubicBezTo>
                <a:cubicBezTo>
                  <a:pt x="75" y="174"/>
                  <a:pt x="70" y="180"/>
                  <a:pt x="64" y="186"/>
                </a:cubicBezTo>
                <a:cubicBezTo>
                  <a:pt x="65" y="183"/>
                  <a:pt x="65" y="180"/>
                  <a:pt x="66" y="177"/>
                </a:cubicBezTo>
                <a:cubicBezTo>
                  <a:pt x="67" y="168"/>
                  <a:pt x="67" y="158"/>
                  <a:pt x="64" y="149"/>
                </a:cubicBezTo>
                <a:cubicBezTo>
                  <a:pt x="64" y="148"/>
                  <a:pt x="64" y="147"/>
                  <a:pt x="63" y="146"/>
                </a:cubicBezTo>
                <a:cubicBezTo>
                  <a:pt x="60" y="136"/>
                  <a:pt x="55" y="125"/>
                  <a:pt x="47" y="116"/>
                </a:cubicBezTo>
                <a:cubicBezTo>
                  <a:pt x="40" y="107"/>
                  <a:pt x="32" y="100"/>
                  <a:pt x="26" y="94"/>
                </a:cubicBezTo>
                <a:cubicBezTo>
                  <a:pt x="19" y="89"/>
                  <a:pt x="13" y="83"/>
                  <a:pt x="9" y="78"/>
                </a:cubicBezTo>
                <a:cubicBezTo>
                  <a:pt x="9" y="78"/>
                  <a:pt x="9" y="78"/>
                  <a:pt x="9" y="78"/>
                </a:cubicBezTo>
                <a:cubicBezTo>
                  <a:pt x="6" y="73"/>
                  <a:pt x="4" y="68"/>
                  <a:pt x="2" y="63"/>
                </a:cubicBezTo>
                <a:cubicBezTo>
                  <a:pt x="2" y="61"/>
                  <a:pt x="2" y="59"/>
                  <a:pt x="1" y="57"/>
                </a:cubicBezTo>
                <a:cubicBezTo>
                  <a:pt x="0" y="48"/>
                  <a:pt x="1" y="38"/>
                  <a:pt x="4" y="29"/>
                </a:cubicBezTo>
                <a:cubicBezTo>
                  <a:pt x="8" y="19"/>
                  <a:pt x="15" y="11"/>
                  <a:pt x="24" y="6"/>
                </a:cubicBezTo>
                <a:cubicBezTo>
                  <a:pt x="34" y="1"/>
                  <a:pt x="47" y="0"/>
                  <a:pt x="58" y="4"/>
                </a:cubicBezTo>
                <a:cubicBezTo>
                  <a:pt x="58" y="4"/>
                  <a:pt x="58" y="4"/>
                  <a:pt x="58" y="4"/>
                </a:cubicBezTo>
                <a:cubicBezTo>
                  <a:pt x="65" y="6"/>
                  <a:pt x="71" y="9"/>
                  <a:pt x="76" y="13"/>
                </a:cubicBezTo>
                <a:cubicBezTo>
                  <a:pt x="82" y="18"/>
                  <a:pt x="88" y="23"/>
                  <a:pt x="92" y="30"/>
                </a:cubicBezTo>
                <a:cubicBezTo>
                  <a:pt x="98" y="38"/>
                  <a:pt x="102" y="48"/>
                  <a:pt x="105" y="59"/>
                </a:cubicBezTo>
                <a:close/>
              </a:path>
            </a:pathLst>
          </a:custGeom>
          <a:solidFill>
            <a:schemeClr val="bg1"/>
          </a:solidFill>
          <a:ln>
            <a:noFill/>
          </a:ln>
          <a:effectLst>
            <a:innerShdw blurRad="76200">
              <a:prstClr val="black"/>
            </a:innerShdw>
          </a:effectLst>
        </p:spPr>
        <p:txBody>
          <a:bodyPr/>
          <a:lstStyle/>
          <a:p>
            <a:endParaRPr lang="zh-CN" altLang="en-US"/>
          </a:p>
        </p:txBody>
      </p:sp>
      <p:sp>
        <p:nvSpPr>
          <p:cNvPr id="48" name="Freeform 33"/>
          <p:cNvSpPr/>
          <p:nvPr/>
        </p:nvSpPr>
        <p:spPr bwMode="auto">
          <a:xfrm rot="17158586">
            <a:off x="2003803" y="2466238"/>
            <a:ext cx="981075" cy="1673225"/>
          </a:xfrm>
          <a:custGeom>
            <a:avLst/>
            <a:gdLst>
              <a:gd name="T0" fmla="*/ 944156 w 109"/>
              <a:gd name="T1" fmla="*/ 530569 h 186"/>
              <a:gd name="T2" fmla="*/ 971132 w 109"/>
              <a:gd name="T3" fmla="*/ 710423 h 186"/>
              <a:gd name="T4" fmla="*/ 899196 w 109"/>
              <a:gd name="T5" fmla="*/ 1178044 h 186"/>
              <a:gd name="T6" fmla="*/ 710365 w 109"/>
              <a:gd name="T7" fmla="*/ 1519766 h 186"/>
              <a:gd name="T8" fmla="*/ 575486 w 109"/>
              <a:gd name="T9" fmla="*/ 1672642 h 186"/>
              <a:gd name="T10" fmla="*/ 593470 w 109"/>
              <a:gd name="T11" fmla="*/ 1591708 h 186"/>
              <a:gd name="T12" fmla="*/ 575486 w 109"/>
              <a:gd name="T13" fmla="*/ 1339912 h 186"/>
              <a:gd name="T14" fmla="*/ 566494 w 109"/>
              <a:gd name="T15" fmla="*/ 1312934 h 186"/>
              <a:gd name="T16" fmla="*/ 422622 w 109"/>
              <a:gd name="T17" fmla="*/ 1043153 h 186"/>
              <a:gd name="T18" fmla="*/ 233791 w 109"/>
              <a:gd name="T19" fmla="*/ 845314 h 186"/>
              <a:gd name="T20" fmla="*/ 80928 w 109"/>
              <a:gd name="T21" fmla="*/ 701431 h 186"/>
              <a:gd name="T22" fmla="*/ 80928 w 109"/>
              <a:gd name="T23" fmla="*/ 701431 h 186"/>
              <a:gd name="T24" fmla="*/ 17984 w 109"/>
              <a:gd name="T25" fmla="*/ 566540 h 186"/>
              <a:gd name="T26" fmla="*/ 8992 w 109"/>
              <a:gd name="T27" fmla="*/ 512584 h 186"/>
              <a:gd name="T28" fmla="*/ 35968 w 109"/>
              <a:gd name="T29" fmla="*/ 260788 h 186"/>
              <a:gd name="T30" fmla="*/ 215807 w 109"/>
              <a:gd name="T31" fmla="*/ 53956 h 186"/>
              <a:gd name="T32" fmla="*/ 521534 w 109"/>
              <a:gd name="T33" fmla="*/ 35971 h 186"/>
              <a:gd name="T34" fmla="*/ 521534 w 109"/>
              <a:gd name="T35" fmla="*/ 35971 h 186"/>
              <a:gd name="T36" fmla="*/ 683389 w 109"/>
              <a:gd name="T37" fmla="*/ 116905 h 186"/>
              <a:gd name="T38" fmla="*/ 827261 w 109"/>
              <a:gd name="T39" fmla="*/ 269781 h 186"/>
              <a:gd name="T40" fmla="*/ 944156 w 109"/>
              <a:gd name="T41" fmla="*/ 530569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9" h="186">
                <a:moveTo>
                  <a:pt x="105" y="59"/>
                </a:moveTo>
                <a:cubicBezTo>
                  <a:pt x="107" y="65"/>
                  <a:pt x="108" y="72"/>
                  <a:pt x="108" y="79"/>
                </a:cubicBezTo>
                <a:cubicBezTo>
                  <a:pt x="109" y="96"/>
                  <a:pt x="106" y="114"/>
                  <a:pt x="100" y="131"/>
                </a:cubicBezTo>
                <a:cubicBezTo>
                  <a:pt x="95" y="145"/>
                  <a:pt x="88" y="157"/>
                  <a:pt x="79" y="169"/>
                </a:cubicBezTo>
                <a:cubicBezTo>
                  <a:pt x="75" y="174"/>
                  <a:pt x="70" y="180"/>
                  <a:pt x="64" y="186"/>
                </a:cubicBezTo>
                <a:cubicBezTo>
                  <a:pt x="65" y="183"/>
                  <a:pt x="65" y="180"/>
                  <a:pt x="66" y="177"/>
                </a:cubicBezTo>
                <a:cubicBezTo>
                  <a:pt x="67" y="168"/>
                  <a:pt x="67" y="158"/>
                  <a:pt x="64" y="149"/>
                </a:cubicBezTo>
                <a:cubicBezTo>
                  <a:pt x="64" y="148"/>
                  <a:pt x="64" y="147"/>
                  <a:pt x="63" y="146"/>
                </a:cubicBezTo>
                <a:cubicBezTo>
                  <a:pt x="60" y="136"/>
                  <a:pt x="55" y="125"/>
                  <a:pt x="47" y="116"/>
                </a:cubicBezTo>
                <a:cubicBezTo>
                  <a:pt x="40" y="107"/>
                  <a:pt x="32" y="100"/>
                  <a:pt x="26" y="94"/>
                </a:cubicBezTo>
                <a:cubicBezTo>
                  <a:pt x="19" y="89"/>
                  <a:pt x="13" y="83"/>
                  <a:pt x="9" y="78"/>
                </a:cubicBezTo>
                <a:cubicBezTo>
                  <a:pt x="9" y="78"/>
                  <a:pt x="9" y="78"/>
                  <a:pt x="9" y="78"/>
                </a:cubicBezTo>
                <a:cubicBezTo>
                  <a:pt x="6" y="73"/>
                  <a:pt x="4" y="68"/>
                  <a:pt x="2" y="63"/>
                </a:cubicBezTo>
                <a:cubicBezTo>
                  <a:pt x="2" y="61"/>
                  <a:pt x="2" y="59"/>
                  <a:pt x="1" y="57"/>
                </a:cubicBezTo>
                <a:cubicBezTo>
                  <a:pt x="0" y="48"/>
                  <a:pt x="1" y="38"/>
                  <a:pt x="4" y="29"/>
                </a:cubicBezTo>
                <a:cubicBezTo>
                  <a:pt x="8" y="19"/>
                  <a:pt x="15" y="11"/>
                  <a:pt x="24" y="6"/>
                </a:cubicBezTo>
                <a:cubicBezTo>
                  <a:pt x="34" y="1"/>
                  <a:pt x="47" y="0"/>
                  <a:pt x="58" y="4"/>
                </a:cubicBezTo>
                <a:cubicBezTo>
                  <a:pt x="58" y="4"/>
                  <a:pt x="58" y="4"/>
                  <a:pt x="58" y="4"/>
                </a:cubicBezTo>
                <a:cubicBezTo>
                  <a:pt x="65" y="6"/>
                  <a:pt x="71" y="9"/>
                  <a:pt x="76" y="13"/>
                </a:cubicBezTo>
                <a:cubicBezTo>
                  <a:pt x="82" y="18"/>
                  <a:pt x="88" y="23"/>
                  <a:pt x="92" y="30"/>
                </a:cubicBezTo>
                <a:cubicBezTo>
                  <a:pt x="98" y="38"/>
                  <a:pt x="102" y="48"/>
                  <a:pt x="105" y="59"/>
                </a:cubicBezTo>
                <a:close/>
              </a:path>
            </a:pathLst>
          </a:custGeom>
          <a:solidFill>
            <a:srgbClr val="005D9D"/>
          </a:solidFill>
          <a:ln>
            <a:noFill/>
          </a:ln>
          <a:effectLst>
            <a:innerShdw blurRad="63500">
              <a:prstClr val="black"/>
            </a:innerShdw>
          </a:effectLst>
        </p:spPr>
        <p:txBody>
          <a:bodyPr/>
          <a:lstStyle/>
          <a:p>
            <a:endParaRPr lang="zh-CN" altLang="en-US"/>
          </a:p>
        </p:txBody>
      </p:sp>
      <p:graphicFrame>
        <p:nvGraphicFramePr>
          <p:cNvPr id="49" name="Diagram 14"/>
          <p:cNvGraphicFramePr/>
          <p:nvPr/>
        </p:nvGraphicFramePr>
        <p:xfrm>
          <a:off x="2535543" y="2746764"/>
          <a:ext cx="1600200" cy="1600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5" name="Freeform 25"/>
          <p:cNvSpPr>
            <a:spLocks noEditPoints="1"/>
          </p:cNvSpPr>
          <p:nvPr/>
        </p:nvSpPr>
        <p:spPr bwMode="auto">
          <a:xfrm>
            <a:off x="4016753" y="2461475"/>
            <a:ext cx="307975" cy="250825"/>
          </a:xfrm>
          <a:custGeom>
            <a:avLst/>
            <a:gdLst>
              <a:gd name="T0" fmla="*/ 256242 w 111"/>
              <a:gd name="T1" fmla="*/ 0 h 90"/>
              <a:gd name="T2" fmla="*/ 50134 w 111"/>
              <a:gd name="T3" fmla="*/ 0 h 90"/>
              <a:gd name="T4" fmla="*/ 0 w 111"/>
              <a:gd name="T5" fmla="*/ 53061 h 90"/>
              <a:gd name="T6" fmla="*/ 0 w 111"/>
              <a:gd name="T7" fmla="*/ 201073 h 90"/>
              <a:gd name="T8" fmla="*/ 50134 w 111"/>
              <a:gd name="T9" fmla="*/ 251341 h 90"/>
              <a:gd name="T10" fmla="*/ 256242 w 111"/>
              <a:gd name="T11" fmla="*/ 251341 h 90"/>
              <a:gd name="T12" fmla="*/ 309161 w 111"/>
              <a:gd name="T13" fmla="*/ 201073 h 90"/>
              <a:gd name="T14" fmla="*/ 309161 w 111"/>
              <a:gd name="T15" fmla="*/ 53061 h 90"/>
              <a:gd name="T16" fmla="*/ 256242 w 111"/>
              <a:gd name="T17" fmla="*/ 0 h 90"/>
              <a:gd name="T18" fmla="*/ 211678 w 111"/>
              <a:gd name="T19" fmla="*/ 198280 h 90"/>
              <a:gd name="T20" fmla="*/ 203322 w 111"/>
              <a:gd name="T21" fmla="*/ 203865 h 90"/>
              <a:gd name="T22" fmla="*/ 47349 w 111"/>
              <a:gd name="T23" fmla="*/ 203865 h 90"/>
              <a:gd name="T24" fmla="*/ 38993 w 111"/>
              <a:gd name="T25" fmla="*/ 198280 h 90"/>
              <a:gd name="T26" fmla="*/ 38993 w 111"/>
              <a:gd name="T27" fmla="*/ 195487 h 90"/>
              <a:gd name="T28" fmla="*/ 38993 w 111"/>
              <a:gd name="T29" fmla="*/ 189902 h 90"/>
              <a:gd name="T30" fmla="*/ 97483 w 111"/>
              <a:gd name="T31" fmla="*/ 75402 h 90"/>
              <a:gd name="T32" fmla="*/ 105839 w 111"/>
              <a:gd name="T33" fmla="*/ 69817 h 90"/>
              <a:gd name="T34" fmla="*/ 105839 w 111"/>
              <a:gd name="T35" fmla="*/ 69817 h 90"/>
              <a:gd name="T36" fmla="*/ 114195 w 111"/>
              <a:gd name="T37" fmla="*/ 72610 h 90"/>
              <a:gd name="T38" fmla="*/ 144832 w 111"/>
              <a:gd name="T39" fmla="*/ 120085 h 90"/>
              <a:gd name="T40" fmla="*/ 155973 w 111"/>
              <a:gd name="T41" fmla="*/ 108914 h 90"/>
              <a:gd name="T42" fmla="*/ 164329 w 111"/>
              <a:gd name="T43" fmla="*/ 106122 h 90"/>
              <a:gd name="T44" fmla="*/ 164329 w 111"/>
              <a:gd name="T45" fmla="*/ 108914 h 90"/>
              <a:gd name="T46" fmla="*/ 172685 w 111"/>
              <a:gd name="T47" fmla="*/ 111707 h 90"/>
              <a:gd name="T48" fmla="*/ 211678 w 111"/>
              <a:gd name="T49" fmla="*/ 189902 h 90"/>
              <a:gd name="T50" fmla="*/ 211678 w 111"/>
              <a:gd name="T51" fmla="*/ 195487 h 90"/>
              <a:gd name="T52" fmla="*/ 211678 w 111"/>
              <a:gd name="T53" fmla="*/ 198280 h 90"/>
              <a:gd name="T54" fmla="*/ 231174 w 111"/>
              <a:gd name="T55" fmla="*/ 125671 h 90"/>
              <a:gd name="T56" fmla="*/ 192181 w 111"/>
              <a:gd name="T57" fmla="*/ 89366 h 90"/>
              <a:gd name="T58" fmla="*/ 231174 w 111"/>
              <a:gd name="T59" fmla="*/ 50268 h 90"/>
              <a:gd name="T60" fmla="*/ 270168 w 111"/>
              <a:gd name="T61" fmla="*/ 89366 h 90"/>
              <a:gd name="T62" fmla="*/ 231174 w 111"/>
              <a:gd name="T63" fmla="*/ 125671 h 9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 h="90">
                <a:moveTo>
                  <a:pt x="92" y="0"/>
                </a:moveTo>
                <a:cubicBezTo>
                  <a:pt x="18" y="0"/>
                  <a:pt x="18" y="0"/>
                  <a:pt x="18" y="0"/>
                </a:cubicBezTo>
                <a:cubicBezTo>
                  <a:pt x="8" y="0"/>
                  <a:pt x="0" y="9"/>
                  <a:pt x="0" y="19"/>
                </a:cubicBezTo>
                <a:cubicBezTo>
                  <a:pt x="0" y="72"/>
                  <a:pt x="0" y="72"/>
                  <a:pt x="0" y="72"/>
                </a:cubicBezTo>
                <a:cubicBezTo>
                  <a:pt x="0" y="82"/>
                  <a:pt x="8" y="90"/>
                  <a:pt x="18" y="90"/>
                </a:cubicBezTo>
                <a:cubicBezTo>
                  <a:pt x="92" y="90"/>
                  <a:pt x="92" y="90"/>
                  <a:pt x="92" y="90"/>
                </a:cubicBezTo>
                <a:cubicBezTo>
                  <a:pt x="102" y="90"/>
                  <a:pt x="111" y="82"/>
                  <a:pt x="111" y="72"/>
                </a:cubicBezTo>
                <a:cubicBezTo>
                  <a:pt x="111" y="19"/>
                  <a:pt x="111" y="19"/>
                  <a:pt x="111" y="19"/>
                </a:cubicBezTo>
                <a:cubicBezTo>
                  <a:pt x="111" y="9"/>
                  <a:pt x="102" y="0"/>
                  <a:pt x="92" y="0"/>
                </a:cubicBezTo>
                <a:close/>
                <a:moveTo>
                  <a:pt x="76" y="71"/>
                </a:moveTo>
                <a:cubicBezTo>
                  <a:pt x="75" y="72"/>
                  <a:pt x="74" y="73"/>
                  <a:pt x="73" y="73"/>
                </a:cubicBezTo>
                <a:cubicBezTo>
                  <a:pt x="17" y="73"/>
                  <a:pt x="17" y="73"/>
                  <a:pt x="17" y="73"/>
                </a:cubicBezTo>
                <a:cubicBezTo>
                  <a:pt x="16" y="73"/>
                  <a:pt x="15" y="72"/>
                  <a:pt x="14" y="71"/>
                </a:cubicBezTo>
                <a:cubicBezTo>
                  <a:pt x="14" y="71"/>
                  <a:pt x="14" y="70"/>
                  <a:pt x="14" y="70"/>
                </a:cubicBezTo>
                <a:cubicBezTo>
                  <a:pt x="14" y="69"/>
                  <a:pt x="14" y="69"/>
                  <a:pt x="14" y="68"/>
                </a:cubicBezTo>
                <a:cubicBezTo>
                  <a:pt x="35" y="27"/>
                  <a:pt x="35" y="27"/>
                  <a:pt x="35" y="27"/>
                </a:cubicBezTo>
                <a:cubicBezTo>
                  <a:pt x="35" y="25"/>
                  <a:pt x="37" y="25"/>
                  <a:pt x="38" y="25"/>
                </a:cubicBezTo>
                <a:cubicBezTo>
                  <a:pt x="38" y="25"/>
                  <a:pt x="38" y="25"/>
                  <a:pt x="38" y="25"/>
                </a:cubicBezTo>
                <a:cubicBezTo>
                  <a:pt x="39" y="25"/>
                  <a:pt x="40" y="25"/>
                  <a:pt x="41" y="26"/>
                </a:cubicBezTo>
                <a:cubicBezTo>
                  <a:pt x="52" y="43"/>
                  <a:pt x="52" y="43"/>
                  <a:pt x="52" y="43"/>
                </a:cubicBezTo>
                <a:cubicBezTo>
                  <a:pt x="56" y="39"/>
                  <a:pt x="56" y="39"/>
                  <a:pt x="56" y="39"/>
                </a:cubicBezTo>
                <a:cubicBezTo>
                  <a:pt x="57" y="39"/>
                  <a:pt x="58" y="38"/>
                  <a:pt x="59" y="38"/>
                </a:cubicBezTo>
                <a:cubicBezTo>
                  <a:pt x="59" y="38"/>
                  <a:pt x="59" y="38"/>
                  <a:pt x="59" y="39"/>
                </a:cubicBezTo>
                <a:cubicBezTo>
                  <a:pt x="60" y="39"/>
                  <a:pt x="61" y="39"/>
                  <a:pt x="62" y="40"/>
                </a:cubicBezTo>
                <a:cubicBezTo>
                  <a:pt x="76" y="68"/>
                  <a:pt x="76" y="68"/>
                  <a:pt x="76" y="68"/>
                </a:cubicBezTo>
                <a:cubicBezTo>
                  <a:pt x="76" y="69"/>
                  <a:pt x="76" y="69"/>
                  <a:pt x="76" y="70"/>
                </a:cubicBezTo>
                <a:cubicBezTo>
                  <a:pt x="76" y="70"/>
                  <a:pt x="76" y="71"/>
                  <a:pt x="76" y="71"/>
                </a:cubicBezTo>
                <a:close/>
                <a:moveTo>
                  <a:pt x="83" y="45"/>
                </a:moveTo>
                <a:cubicBezTo>
                  <a:pt x="75" y="45"/>
                  <a:pt x="69" y="39"/>
                  <a:pt x="69" y="32"/>
                </a:cubicBezTo>
                <a:cubicBezTo>
                  <a:pt x="69" y="24"/>
                  <a:pt x="75" y="18"/>
                  <a:pt x="83" y="18"/>
                </a:cubicBezTo>
                <a:cubicBezTo>
                  <a:pt x="91" y="18"/>
                  <a:pt x="97" y="24"/>
                  <a:pt x="97" y="32"/>
                </a:cubicBezTo>
                <a:cubicBezTo>
                  <a:pt x="97" y="39"/>
                  <a:pt x="91" y="45"/>
                  <a:pt x="83"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4" name="Group 33"/>
          <p:cNvGrpSpPr/>
          <p:nvPr/>
        </p:nvGrpSpPr>
        <p:grpSpPr>
          <a:xfrm>
            <a:off x="2034681" y="3029800"/>
            <a:ext cx="296691" cy="332145"/>
            <a:chOff x="3292475" y="2798763"/>
            <a:chExt cx="452438" cy="484187"/>
          </a:xfrm>
          <a:solidFill>
            <a:schemeClr val="bg1"/>
          </a:solidFill>
        </p:grpSpPr>
        <p:sp>
          <p:nvSpPr>
            <p:cNvPr id="75" name="Rectangle 34"/>
            <p:cNvSpPr>
              <a:spLocks noChangeArrowheads="1"/>
            </p:cNvSpPr>
            <p:nvPr/>
          </p:nvSpPr>
          <p:spPr bwMode="auto">
            <a:xfrm>
              <a:off x="3405188" y="2919413"/>
              <a:ext cx="5873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6" name="Rectangle 35"/>
            <p:cNvSpPr>
              <a:spLocks noChangeArrowheads="1"/>
            </p:cNvSpPr>
            <p:nvPr/>
          </p:nvSpPr>
          <p:spPr bwMode="auto">
            <a:xfrm>
              <a:off x="3603625" y="3009900"/>
              <a:ext cx="55563"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7" name="Freeform 36"/>
            <p:cNvSpPr>
              <a:spLocks noEditPoints="1"/>
            </p:cNvSpPr>
            <p:nvPr/>
          </p:nvSpPr>
          <p:spPr bwMode="auto">
            <a:xfrm>
              <a:off x="3322638" y="2828925"/>
              <a:ext cx="422275" cy="334962"/>
            </a:xfrm>
            <a:custGeom>
              <a:avLst/>
              <a:gdLst>
                <a:gd name="T0" fmla="*/ 103 w 113"/>
                <a:gd name="T1" fmla="*/ 24 h 89"/>
                <a:gd name="T2" fmla="*/ 62 w 113"/>
                <a:gd name="T3" fmla="*/ 24 h 89"/>
                <a:gd name="T4" fmla="*/ 60 w 113"/>
                <a:gd name="T5" fmla="*/ 24 h 89"/>
                <a:gd name="T6" fmla="*/ 60 w 113"/>
                <a:gd name="T7" fmla="*/ 10 h 89"/>
                <a:gd name="T8" fmla="*/ 51 w 113"/>
                <a:gd name="T9" fmla="*/ 0 h 89"/>
                <a:gd name="T10" fmla="*/ 9 w 113"/>
                <a:gd name="T11" fmla="*/ 0 h 89"/>
                <a:gd name="T12" fmla="*/ 0 w 113"/>
                <a:gd name="T13" fmla="*/ 10 h 89"/>
                <a:gd name="T14" fmla="*/ 0 w 113"/>
                <a:gd name="T15" fmla="*/ 54 h 89"/>
                <a:gd name="T16" fmla="*/ 9 w 113"/>
                <a:gd name="T17" fmla="*/ 65 h 89"/>
                <a:gd name="T18" fmla="*/ 51 w 113"/>
                <a:gd name="T19" fmla="*/ 65 h 89"/>
                <a:gd name="T20" fmla="*/ 53 w 113"/>
                <a:gd name="T21" fmla="*/ 64 h 89"/>
                <a:gd name="T22" fmla="*/ 53 w 113"/>
                <a:gd name="T23" fmla="*/ 79 h 89"/>
                <a:gd name="T24" fmla="*/ 62 w 113"/>
                <a:gd name="T25" fmla="*/ 89 h 89"/>
                <a:gd name="T26" fmla="*/ 103 w 113"/>
                <a:gd name="T27" fmla="*/ 89 h 89"/>
                <a:gd name="T28" fmla="*/ 113 w 113"/>
                <a:gd name="T29" fmla="*/ 79 h 89"/>
                <a:gd name="T30" fmla="*/ 113 w 113"/>
                <a:gd name="T31" fmla="*/ 34 h 89"/>
                <a:gd name="T32" fmla="*/ 103 w 113"/>
                <a:gd name="T33" fmla="*/ 24 h 89"/>
                <a:gd name="T34" fmla="*/ 38 w 113"/>
                <a:gd name="T35" fmla="*/ 40 h 89"/>
                <a:gd name="T36" fmla="*/ 38 w 113"/>
                <a:gd name="T37" fmla="*/ 57 h 89"/>
                <a:gd name="T38" fmla="*/ 22 w 113"/>
                <a:gd name="T39" fmla="*/ 57 h 89"/>
                <a:gd name="T40" fmla="*/ 22 w 113"/>
                <a:gd name="T41" fmla="*/ 40 h 89"/>
                <a:gd name="T42" fmla="*/ 7 w 113"/>
                <a:gd name="T43" fmla="*/ 40 h 89"/>
                <a:gd name="T44" fmla="*/ 7 w 113"/>
                <a:gd name="T45" fmla="*/ 24 h 89"/>
                <a:gd name="T46" fmla="*/ 22 w 113"/>
                <a:gd name="T47" fmla="*/ 24 h 89"/>
                <a:gd name="T48" fmla="*/ 22 w 113"/>
                <a:gd name="T49" fmla="*/ 8 h 89"/>
                <a:gd name="T50" fmla="*/ 38 w 113"/>
                <a:gd name="T51" fmla="*/ 8 h 89"/>
                <a:gd name="T52" fmla="*/ 38 w 113"/>
                <a:gd name="T53" fmla="*/ 24 h 89"/>
                <a:gd name="T54" fmla="*/ 53 w 113"/>
                <a:gd name="T55" fmla="*/ 24 h 89"/>
                <a:gd name="T56" fmla="*/ 53 w 113"/>
                <a:gd name="T57" fmla="*/ 34 h 89"/>
                <a:gd name="T58" fmla="*/ 53 w 113"/>
                <a:gd name="T59" fmla="*/ 40 h 89"/>
                <a:gd name="T60" fmla="*/ 38 w 113"/>
                <a:gd name="T61" fmla="*/ 40 h 89"/>
                <a:gd name="T62" fmla="*/ 105 w 113"/>
                <a:gd name="T63" fmla="*/ 65 h 89"/>
                <a:gd name="T64" fmla="*/ 90 w 113"/>
                <a:gd name="T65" fmla="*/ 65 h 89"/>
                <a:gd name="T66" fmla="*/ 90 w 113"/>
                <a:gd name="T67" fmla="*/ 81 h 89"/>
                <a:gd name="T68" fmla="*/ 75 w 113"/>
                <a:gd name="T69" fmla="*/ 81 h 89"/>
                <a:gd name="T70" fmla="*/ 75 w 113"/>
                <a:gd name="T71" fmla="*/ 65 h 89"/>
                <a:gd name="T72" fmla="*/ 60 w 113"/>
                <a:gd name="T73" fmla="*/ 65 h 89"/>
                <a:gd name="T74" fmla="*/ 60 w 113"/>
                <a:gd name="T75" fmla="*/ 54 h 89"/>
                <a:gd name="T76" fmla="*/ 60 w 113"/>
                <a:gd name="T77" fmla="*/ 48 h 89"/>
                <a:gd name="T78" fmla="*/ 75 w 113"/>
                <a:gd name="T79" fmla="*/ 48 h 89"/>
                <a:gd name="T80" fmla="*/ 75 w 113"/>
                <a:gd name="T81" fmla="*/ 32 h 89"/>
                <a:gd name="T82" fmla="*/ 90 w 113"/>
                <a:gd name="T83" fmla="*/ 32 h 89"/>
                <a:gd name="T84" fmla="*/ 90 w 113"/>
                <a:gd name="T85" fmla="*/ 48 h 89"/>
                <a:gd name="T86" fmla="*/ 105 w 113"/>
                <a:gd name="T87" fmla="*/ 48 h 89"/>
                <a:gd name="T88" fmla="*/ 105 w 113"/>
                <a:gd name="T89" fmla="*/ 6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3" h="89">
                  <a:moveTo>
                    <a:pt x="103" y="24"/>
                  </a:moveTo>
                  <a:cubicBezTo>
                    <a:pt x="62" y="24"/>
                    <a:pt x="62" y="24"/>
                    <a:pt x="62" y="24"/>
                  </a:cubicBezTo>
                  <a:cubicBezTo>
                    <a:pt x="61" y="24"/>
                    <a:pt x="61" y="24"/>
                    <a:pt x="60" y="24"/>
                  </a:cubicBezTo>
                  <a:cubicBezTo>
                    <a:pt x="60" y="10"/>
                    <a:pt x="60" y="10"/>
                    <a:pt x="60" y="10"/>
                  </a:cubicBezTo>
                  <a:cubicBezTo>
                    <a:pt x="60" y="5"/>
                    <a:pt x="56" y="0"/>
                    <a:pt x="51" y="0"/>
                  </a:cubicBezTo>
                  <a:cubicBezTo>
                    <a:pt x="9" y="0"/>
                    <a:pt x="9" y="0"/>
                    <a:pt x="9" y="0"/>
                  </a:cubicBezTo>
                  <a:cubicBezTo>
                    <a:pt x="4" y="0"/>
                    <a:pt x="0" y="5"/>
                    <a:pt x="0" y="10"/>
                  </a:cubicBezTo>
                  <a:cubicBezTo>
                    <a:pt x="0" y="54"/>
                    <a:pt x="0" y="54"/>
                    <a:pt x="0" y="54"/>
                  </a:cubicBezTo>
                  <a:cubicBezTo>
                    <a:pt x="0" y="60"/>
                    <a:pt x="4" y="65"/>
                    <a:pt x="9" y="65"/>
                  </a:cubicBezTo>
                  <a:cubicBezTo>
                    <a:pt x="51" y="65"/>
                    <a:pt x="51" y="65"/>
                    <a:pt x="51" y="65"/>
                  </a:cubicBezTo>
                  <a:cubicBezTo>
                    <a:pt x="51" y="65"/>
                    <a:pt x="52" y="64"/>
                    <a:pt x="53" y="64"/>
                  </a:cubicBezTo>
                  <a:cubicBezTo>
                    <a:pt x="53" y="79"/>
                    <a:pt x="53" y="79"/>
                    <a:pt x="53" y="79"/>
                  </a:cubicBezTo>
                  <a:cubicBezTo>
                    <a:pt x="53" y="84"/>
                    <a:pt x="57" y="89"/>
                    <a:pt x="62" y="89"/>
                  </a:cubicBezTo>
                  <a:cubicBezTo>
                    <a:pt x="103" y="89"/>
                    <a:pt x="103" y="89"/>
                    <a:pt x="103" y="89"/>
                  </a:cubicBezTo>
                  <a:cubicBezTo>
                    <a:pt x="109" y="89"/>
                    <a:pt x="113" y="84"/>
                    <a:pt x="113" y="79"/>
                  </a:cubicBezTo>
                  <a:cubicBezTo>
                    <a:pt x="113" y="34"/>
                    <a:pt x="113" y="34"/>
                    <a:pt x="113" y="34"/>
                  </a:cubicBezTo>
                  <a:cubicBezTo>
                    <a:pt x="113" y="29"/>
                    <a:pt x="109" y="24"/>
                    <a:pt x="103" y="24"/>
                  </a:cubicBezTo>
                  <a:close/>
                  <a:moveTo>
                    <a:pt x="38" y="40"/>
                  </a:moveTo>
                  <a:cubicBezTo>
                    <a:pt x="38" y="57"/>
                    <a:pt x="38" y="57"/>
                    <a:pt x="38" y="57"/>
                  </a:cubicBezTo>
                  <a:cubicBezTo>
                    <a:pt x="22" y="57"/>
                    <a:pt x="22" y="57"/>
                    <a:pt x="22" y="57"/>
                  </a:cubicBezTo>
                  <a:cubicBezTo>
                    <a:pt x="22" y="40"/>
                    <a:pt x="22" y="40"/>
                    <a:pt x="22" y="40"/>
                  </a:cubicBezTo>
                  <a:cubicBezTo>
                    <a:pt x="7" y="40"/>
                    <a:pt x="7" y="40"/>
                    <a:pt x="7" y="40"/>
                  </a:cubicBezTo>
                  <a:cubicBezTo>
                    <a:pt x="7" y="24"/>
                    <a:pt x="7" y="24"/>
                    <a:pt x="7" y="24"/>
                  </a:cubicBezTo>
                  <a:cubicBezTo>
                    <a:pt x="22" y="24"/>
                    <a:pt x="22" y="24"/>
                    <a:pt x="22" y="24"/>
                  </a:cubicBezTo>
                  <a:cubicBezTo>
                    <a:pt x="22" y="8"/>
                    <a:pt x="22" y="8"/>
                    <a:pt x="22" y="8"/>
                  </a:cubicBezTo>
                  <a:cubicBezTo>
                    <a:pt x="38" y="8"/>
                    <a:pt x="38" y="8"/>
                    <a:pt x="38" y="8"/>
                  </a:cubicBezTo>
                  <a:cubicBezTo>
                    <a:pt x="38" y="24"/>
                    <a:pt x="38" y="24"/>
                    <a:pt x="38" y="24"/>
                  </a:cubicBezTo>
                  <a:cubicBezTo>
                    <a:pt x="53" y="24"/>
                    <a:pt x="53" y="24"/>
                    <a:pt x="53" y="24"/>
                  </a:cubicBezTo>
                  <a:cubicBezTo>
                    <a:pt x="53" y="34"/>
                    <a:pt x="53" y="34"/>
                    <a:pt x="53" y="34"/>
                  </a:cubicBezTo>
                  <a:cubicBezTo>
                    <a:pt x="53" y="40"/>
                    <a:pt x="53" y="40"/>
                    <a:pt x="53" y="40"/>
                  </a:cubicBezTo>
                  <a:lnTo>
                    <a:pt x="38" y="40"/>
                  </a:lnTo>
                  <a:close/>
                  <a:moveTo>
                    <a:pt x="105" y="65"/>
                  </a:moveTo>
                  <a:cubicBezTo>
                    <a:pt x="90" y="65"/>
                    <a:pt x="90" y="65"/>
                    <a:pt x="90" y="65"/>
                  </a:cubicBezTo>
                  <a:cubicBezTo>
                    <a:pt x="90" y="81"/>
                    <a:pt x="90" y="81"/>
                    <a:pt x="90" y="81"/>
                  </a:cubicBezTo>
                  <a:cubicBezTo>
                    <a:pt x="75" y="81"/>
                    <a:pt x="75" y="81"/>
                    <a:pt x="75" y="81"/>
                  </a:cubicBezTo>
                  <a:cubicBezTo>
                    <a:pt x="75" y="65"/>
                    <a:pt x="75" y="65"/>
                    <a:pt x="75" y="65"/>
                  </a:cubicBezTo>
                  <a:cubicBezTo>
                    <a:pt x="60" y="65"/>
                    <a:pt x="60" y="65"/>
                    <a:pt x="60" y="65"/>
                  </a:cubicBezTo>
                  <a:cubicBezTo>
                    <a:pt x="60" y="54"/>
                    <a:pt x="60" y="54"/>
                    <a:pt x="60" y="54"/>
                  </a:cubicBezTo>
                  <a:cubicBezTo>
                    <a:pt x="60" y="48"/>
                    <a:pt x="60" y="48"/>
                    <a:pt x="60" y="48"/>
                  </a:cubicBezTo>
                  <a:cubicBezTo>
                    <a:pt x="75" y="48"/>
                    <a:pt x="75" y="48"/>
                    <a:pt x="75" y="48"/>
                  </a:cubicBezTo>
                  <a:cubicBezTo>
                    <a:pt x="75" y="32"/>
                    <a:pt x="75" y="32"/>
                    <a:pt x="75" y="32"/>
                  </a:cubicBezTo>
                  <a:cubicBezTo>
                    <a:pt x="90" y="32"/>
                    <a:pt x="90" y="32"/>
                    <a:pt x="90" y="32"/>
                  </a:cubicBezTo>
                  <a:cubicBezTo>
                    <a:pt x="90" y="48"/>
                    <a:pt x="90" y="48"/>
                    <a:pt x="90" y="48"/>
                  </a:cubicBezTo>
                  <a:cubicBezTo>
                    <a:pt x="105" y="48"/>
                    <a:pt x="105" y="48"/>
                    <a:pt x="105" y="48"/>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8" name="Freeform 37"/>
            <p:cNvSpPr/>
            <p:nvPr/>
          </p:nvSpPr>
          <p:spPr bwMode="auto">
            <a:xfrm>
              <a:off x="3292475" y="2798763"/>
              <a:ext cx="60325" cy="484187"/>
            </a:xfrm>
            <a:custGeom>
              <a:avLst/>
              <a:gdLst>
                <a:gd name="T0" fmla="*/ 16 w 16"/>
                <a:gd name="T1" fmla="*/ 121 h 129"/>
                <a:gd name="T2" fmla="*/ 8 w 16"/>
                <a:gd name="T3" fmla="*/ 129 h 129"/>
                <a:gd name="T4" fmla="*/ 8 w 16"/>
                <a:gd name="T5" fmla="*/ 129 h 129"/>
                <a:gd name="T6" fmla="*/ 0 w 16"/>
                <a:gd name="T7" fmla="*/ 121 h 129"/>
                <a:gd name="T8" fmla="*/ 0 w 16"/>
                <a:gd name="T9" fmla="*/ 8 h 129"/>
                <a:gd name="T10" fmla="*/ 8 w 16"/>
                <a:gd name="T11" fmla="*/ 0 h 129"/>
                <a:gd name="T12" fmla="*/ 8 w 16"/>
                <a:gd name="T13" fmla="*/ 0 h 129"/>
                <a:gd name="T14" fmla="*/ 16 w 16"/>
                <a:gd name="T15" fmla="*/ 8 h 129"/>
                <a:gd name="T16" fmla="*/ 16 w 16"/>
                <a:gd name="T17" fmla="*/ 12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9">
                  <a:moveTo>
                    <a:pt x="16" y="121"/>
                  </a:moveTo>
                  <a:cubicBezTo>
                    <a:pt x="16" y="126"/>
                    <a:pt x="12" y="129"/>
                    <a:pt x="8" y="129"/>
                  </a:cubicBezTo>
                  <a:cubicBezTo>
                    <a:pt x="8" y="129"/>
                    <a:pt x="8" y="129"/>
                    <a:pt x="8" y="129"/>
                  </a:cubicBezTo>
                  <a:cubicBezTo>
                    <a:pt x="3" y="129"/>
                    <a:pt x="0" y="126"/>
                    <a:pt x="0" y="121"/>
                  </a:cubicBezTo>
                  <a:cubicBezTo>
                    <a:pt x="0" y="8"/>
                    <a:pt x="0" y="8"/>
                    <a:pt x="0" y="8"/>
                  </a:cubicBezTo>
                  <a:cubicBezTo>
                    <a:pt x="0" y="4"/>
                    <a:pt x="3" y="0"/>
                    <a:pt x="8" y="0"/>
                  </a:cubicBezTo>
                  <a:cubicBezTo>
                    <a:pt x="8" y="0"/>
                    <a:pt x="8" y="0"/>
                    <a:pt x="8" y="0"/>
                  </a:cubicBezTo>
                  <a:cubicBezTo>
                    <a:pt x="12" y="0"/>
                    <a:pt x="16" y="4"/>
                    <a:pt x="16" y="8"/>
                  </a:cubicBezTo>
                  <a:lnTo>
                    <a:pt x="16"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
        <p:nvSpPr>
          <p:cNvPr id="79" name="TextBox 38"/>
          <p:cNvSpPr txBox="1"/>
          <p:nvPr/>
        </p:nvSpPr>
        <p:spPr>
          <a:xfrm rot="2567957">
            <a:off x="2342292" y="2164579"/>
            <a:ext cx="1347489" cy="338554"/>
          </a:xfrm>
          <a:prstGeom prst="rect">
            <a:avLst/>
          </a:prstGeom>
          <a:noFill/>
        </p:spPr>
        <p:txBody>
          <a:bodyPr wrap="square">
            <a:spAutoFit/>
          </a:bodyPr>
          <a:lstStyle/>
          <a:p>
            <a:pPr algn="ctr" fontAlgn="auto">
              <a:spcBef>
                <a:spcPts val="0"/>
              </a:spcBef>
              <a:spcAft>
                <a:spcPts val="0"/>
              </a:spcAft>
              <a:defRPr/>
            </a:pPr>
            <a:r>
              <a:rPr lang="zh-CN" altLang="en-US" sz="1600" dirty="0">
                <a:solidFill>
                  <a:srgbClr val="005D9D"/>
                </a:solidFill>
                <a:effectLst>
                  <a:outerShdw blurRad="63500" sx="102000" sy="102000" algn="ctr" rotWithShape="0">
                    <a:prstClr val="black">
                      <a:alpha val="40000"/>
                    </a:prstClr>
                  </a:outerShdw>
                </a:effectLst>
                <a:latin typeface="+mj-lt"/>
                <a:cs typeface="+mn-cs"/>
              </a:rPr>
              <a:t>添加文字</a:t>
            </a:r>
            <a:endParaRPr lang="en-US" sz="1600" dirty="0">
              <a:solidFill>
                <a:srgbClr val="005D9D"/>
              </a:solidFill>
              <a:effectLst>
                <a:outerShdw blurRad="63500" sx="102000" sy="102000" algn="ctr" rotWithShape="0">
                  <a:prstClr val="black">
                    <a:alpha val="40000"/>
                  </a:prstClr>
                </a:outerShdw>
              </a:effectLst>
              <a:latin typeface="+mj-lt"/>
              <a:cs typeface="+mn-cs"/>
            </a:endParaRPr>
          </a:p>
        </p:txBody>
      </p:sp>
      <p:sp>
        <p:nvSpPr>
          <p:cNvPr id="83" name="TextBox 38"/>
          <p:cNvSpPr txBox="1"/>
          <p:nvPr/>
        </p:nvSpPr>
        <p:spPr>
          <a:xfrm rot="20013389">
            <a:off x="3794936" y="3681423"/>
            <a:ext cx="1347489" cy="338554"/>
          </a:xfrm>
          <a:prstGeom prst="rect">
            <a:avLst/>
          </a:prstGeom>
          <a:noFill/>
        </p:spPr>
        <p:txBody>
          <a:bodyPr wrap="square">
            <a:spAutoFit/>
          </a:bodyPr>
          <a:lstStyle/>
          <a:p>
            <a:pPr algn="ctr" fontAlgn="auto">
              <a:spcBef>
                <a:spcPts val="0"/>
              </a:spcBef>
              <a:spcAft>
                <a:spcPts val="0"/>
              </a:spcAft>
              <a:defRPr/>
            </a:pPr>
            <a:r>
              <a:rPr lang="zh-CN" altLang="en-US" sz="1600" dirty="0">
                <a:solidFill>
                  <a:srgbClr val="005D9D"/>
                </a:solidFill>
                <a:effectLst>
                  <a:outerShdw blurRad="63500" sx="102000" sy="102000" algn="ctr" rotWithShape="0">
                    <a:prstClr val="black">
                      <a:alpha val="40000"/>
                    </a:prstClr>
                  </a:outerShdw>
                </a:effectLst>
                <a:latin typeface="+mj-lt"/>
                <a:cs typeface="+mn-cs"/>
              </a:rPr>
              <a:t>添加文字</a:t>
            </a:r>
            <a:endParaRPr lang="en-US" sz="1600" dirty="0">
              <a:solidFill>
                <a:srgbClr val="005D9D"/>
              </a:solidFill>
              <a:effectLst>
                <a:outerShdw blurRad="63500" sx="102000" sy="102000" algn="ctr" rotWithShape="0">
                  <a:prstClr val="black">
                    <a:alpha val="40000"/>
                  </a:prstClr>
                </a:outerShdw>
              </a:effectLst>
              <a:latin typeface="+mj-lt"/>
              <a:cs typeface="+mn-cs"/>
            </a:endParaRPr>
          </a:p>
        </p:txBody>
      </p:sp>
      <p:sp>
        <p:nvSpPr>
          <p:cNvPr id="84" name="TextBox 38"/>
          <p:cNvSpPr txBox="1"/>
          <p:nvPr/>
        </p:nvSpPr>
        <p:spPr>
          <a:xfrm rot="20013389">
            <a:off x="6708646" y="3017626"/>
            <a:ext cx="1347489" cy="338554"/>
          </a:xfrm>
          <a:prstGeom prst="rect">
            <a:avLst/>
          </a:prstGeom>
          <a:noFill/>
        </p:spPr>
        <p:txBody>
          <a:bodyPr wrap="square">
            <a:spAutoFit/>
          </a:bodyPr>
          <a:lstStyle/>
          <a:p>
            <a:pPr algn="ctr" fontAlgn="auto">
              <a:spcBef>
                <a:spcPts val="0"/>
              </a:spcBef>
              <a:spcAft>
                <a:spcPts val="0"/>
              </a:spcAft>
              <a:defRPr/>
            </a:pPr>
            <a:r>
              <a:rPr lang="zh-CN" altLang="en-US" sz="1600" dirty="0">
                <a:solidFill>
                  <a:srgbClr val="005D9D"/>
                </a:solidFill>
                <a:effectLst>
                  <a:outerShdw blurRad="63500" sx="102000" sy="102000" algn="ctr" rotWithShape="0">
                    <a:prstClr val="black">
                      <a:alpha val="40000"/>
                    </a:prstClr>
                  </a:outerShdw>
                </a:effectLst>
                <a:latin typeface="+mj-lt"/>
                <a:cs typeface="+mn-cs"/>
              </a:rPr>
              <a:t>添加文字</a:t>
            </a:r>
            <a:endParaRPr lang="en-US" sz="1600" dirty="0">
              <a:solidFill>
                <a:srgbClr val="005D9D"/>
              </a:solidFill>
              <a:effectLst>
                <a:outerShdw blurRad="63500" sx="102000" sy="102000" algn="ctr" rotWithShape="0">
                  <a:prstClr val="black">
                    <a:alpha val="40000"/>
                  </a:prstClr>
                </a:outerShdw>
              </a:effectLst>
              <a:latin typeface="+mj-lt"/>
              <a:cs typeface="+mn-cs"/>
            </a:endParaRPr>
          </a:p>
        </p:txBody>
      </p:sp>
      <p:sp>
        <p:nvSpPr>
          <p:cNvPr id="85" name="TextBox 38"/>
          <p:cNvSpPr txBox="1"/>
          <p:nvPr/>
        </p:nvSpPr>
        <p:spPr>
          <a:xfrm rot="19864141">
            <a:off x="8681257" y="2473952"/>
            <a:ext cx="1347489" cy="338554"/>
          </a:xfrm>
          <a:prstGeom prst="rect">
            <a:avLst/>
          </a:prstGeom>
          <a:noFill/>
        </p:spPr>
        <p:txBody>
          <a:bodyPr wrap="square">
            <a:spAutoFit/>
          </a:bodyPr>
          <a:lstStyle/>
          <a:p>
            <a:pPr algn="ctr" fontAlgn="auto">
              <a:spcBef>
                <a:spcPts val="0"/>
              </a:spcBef>
              <a:spcAft>
                <a:spcPts val="0"/>
              </a:spcAft>
              <a:defRPr/>
            </a:pPr>
            <a:r>
              <a:rPr lang="zh-CN" altLang="en-US" sz="1600" dirty="0">
                <a:solidFill>
                  <a:srgbClr val="005D9D"/>
                </a:solidFill>
                <a:effectLst>
                  <a:outerShdw blurRad="63500" sx="102000" sy="102000" algn="ctr" rotWithShape="0">
                    <a:prstClr val="black">
                      <a:alpha val="40000"/>
                    </a:prstClr>
                  </a:outerShdw>
                </a:effectLst>
                <a:latin typeface="+mj-lt"/>
                <a:cs typeface="+mn-cs"/>
              </a:rPr>
              <a:t>添加文字</a:t>
            </a:r>
            <a:endParaRPr lang="en-US" sz="1600" dirty="0">
              <a:solidFill>
                <a:srgbClr val="005D9D"/>
              </a:solidFill>
              <a:effectLst>
                <a:outerShdw blurRad="63500" sx="102000" sy="102000" algn="ctr" rotWithShape="0">
                  <a:prstClr val="black">
                    <a:alpha val="40000"/>
                  </a:prstClr>
                </a:outerShdw>
              </a:effectLst>
              <a:latin typeface="+mj-lt"/>
              <a:cs typeface="+mn-cs"/>
            </a:endParaRPr>
          </a:p>
        </p:txBody>
      </p:sp>
      <p:sp>
        <p:nvSpPr>
          <p:cNvPr id="86" name="文本框 85"/>
          <p:cNvSpPr txBox="1"/>
          <p:nvPr/>
        </p:nvSpPr>
        <p:spPr>
          <a:xfrm>
            <a:off x="832171" y="4695812"/>
            <a:ext cx="4748822"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p:txBody>
      </p:sp>
      <p:sp>
        <p:nvSpPr>
          <p:cNvPr id="36" name="文本框 35"/>
          <p:cNvSpPr txBox="1"/>
          <p:nvPr/>
        </p:nvSpPr>
        <p:spPr>
          <a:xfrm>
            <a:off x="6403551" y="4695812"/>
            <a:ext cx="4977779" cy="1569660"/>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进一步</a:t>
            </a:r>
            <a:r>
              <a:rPr lang="zh-CN" altLang="zh-CN" sz="1600" b="1" dirty="0">
                <a:solidFill>
                  <a:srgbClr val="005D9D"/>
                </a:solidFill>
                <a:latin typeface="+mn-ea"/>
                <a:cs typeface="Times New Roman" pitchFamily="18" charset="0"/>
              </a:rPr>
              <a:t>提出</a:t>
            </a:r>
            <a:r>
              <a:rPr lang="zh-CN" altLang="en-US" sz="1600" b="1" dirty="0">
                <a:solidFill>
                  <a:srgbClr val="005D9D"/>
                </a:solidFill>
                <a:latin typeface="+mn-ea"/>
                <a:cs typeface="Times New Roman" pitchFamily="18" charset="0"/>
              </a:rPr>
              <a:t>新时代挖掘机产业转型的必要性</a:t>
            </a:r>
            <a:r>
              <a:rPr lang="zh-CN" altLang="zh-CN" sz="1600" dirty="0">
                <a:solidFill>
                  <a:schemeClr val="tx1">
                    <a:lumMod val="75000"/>
                    <a:lumOff val="25000"/>
                  </a:schemeClr>
                </a:solidFill>
                <a:latin typeface="+mn-ea"/>
                <a:cs typeface="Times New Roman" pitchFamily="18" charset="0"/>
              </a:rPr>
              <a:t>，剖析模型的构成要素、动力机制和保障机制，引导学习者利用</a:t>
            </a:r>
            <a:r>
              <a:rPr lang="zh-CN" altLang="en-US" sz="1600" dirty="0">
                <a:solidFill>
                  <a:schemeClr val="tx1">
                    <a:lumMod val="75000"/>
                    <a:lumOff val="25000"/>
                  </a:schemeClr>
                </a:solidFill>
                <a:latin typeface="+mn-ea"/>
                <a:cs typeface="Times New Roman" pitchFamily="18" charset="0"/>
              </a:rPr>
              <a:t>国家创新政策支持</a:t>
            </a:r>
            <a:r>
              <a:rPr lang="zh-CN" altLang="zh-CN" sz="1600" dirty="0">
                <a:solidFill>
                  <a:schemeClr val="tx1">
                    <a:lumMod val="75000"/>
                    <a:lumOff val="25000"/>
                  </a:schemeClr>
                </a:solidFill>
                <a:latin typeface="+mn-ea"/>
                <a:cs typeface="Times New Roman" pitchFamily="18" charset="0"/>
              </a:rPr>
              <a:t>开展</a:t>
            </a:r>
            <a:r>
              <a:rPr lang="zh-CN" altLang="en-US" sz="1600" dirty="0">
                <a:solidFill>
                  <a:schemeClr val="tx1">
                    <a:lumMod val="75000"/>
                    <a:lumOff val="25000"/>
                  </a:schemeClr>
                </a:solidFill>
                <a:latin typeface="+mn-ea"/>
                <a:cs typeface="Times New Roman" pitchFamily="18" charset="0"/>
              </a:rPr>
              <a:t>改革</a:t>
            </a:r>
            <a:r>
              <a:rPr lang="zh-CN" altLang="zh-CN" sz="1600" dirty="0">
                <a:solidFill>
                  <a:schemeClr val="tx1">
                    <a:lumMod val="75000"/>
                    <a:lumOff val="25000"/>
                  </a:schemeClr>
                </a:solidFill>
                <a:latin typeface="+mn-ea"/>
                <a:cs typeface="Times New Roman" pitchFamily="18" charset="0"/>
              </a:rPr>
              <a:t>，满足</a:t>
            </a:r>
            <a:r>
              <a:rPr lang="zh-CN" altLang="en-US" sz="1600" dirty="0">
                <a:solidFill>
                  <a:schemeClr val="tx1">
                    <a:lumMod val="75000"/>
                    <a:lumOff val="25000"/>
                  </a:schemeClr>
                </a:solidFill>
                <a:latin typeface="+mn-ea"/>
                <a:cs typeface="Times New Roman" pitchFamily="18" charset="0"/>
              </a:rPr>
              <a:t>时代发展和产业转型的需求</a:t>
            </a:r>
            <a:r>
              <a:rPr lang="zh-CN" altLang="zh-CN"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Tree>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8554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460818" y="3189123"/>
            <a:ext cx="3121367"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研究结论</a:t>
            </a:r>
          </a:p>
        </p:txBody>
      </p:sp>
      <p:sp>
        <p:nvSpPr>
          <p:cNvPr id="4" name="文本框 3"/>
          <p:cNvSpPr txBox="1"/>
          <p:nvPr/>
        </p:nvSpPr>
        <p:spPr>
          <a:xfrm>
            <a:off x="5474541" y="2717799"/>
            <a:ext cx="3204723"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Research Results</a:t>
            </a:r>
            <a:endParaRPr lang="zh-CN" altLang="en-US" sz="2800" b="1" dirty="0">
              <a:solidFill>
                <a:schemeClr val="tx1">
                  <a:lumMod val="85000"/>
                  <a:lumOff val="15000"/>
                </a:schemeClr>
              </a:solidFill>
            </a:endParaRPr>
          </a:p>
        </p:txBody>
      </p:sp>
      <p:grpSp>
        <p:nvGrpSpPr>
          <p:cNvPr id="12" name="组合 216"/>
          <p:cNvGrpSpPr/>
          <p:nvPr/>
        </p:nvGrpSpPr>
        <p:grpSpPr bwMode="auto">
          <a:xfrm>
            <a:off x="4208101" y="3065235"/>
            <a:ext cx="864940" cy="654506"/>
            <a:chOff x="3192968" y="2571029"/>
            <a:chExt cx="1012825" cy="766763"/>
          </a:xfrm>
          <a:solidFill>
            <a:srgbClr val="005D9D"/>
          </a:solidFill>
        </p:grpSpPr>
        <p:sp>
          <p:nvSpPr>
            <p:cNvPr id="13"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研究结论</a:t>
            </a:r>
          </a:p>
        </p:txBody>
      </p:sp>
      <p:sp>
        <p:nvSpPr>
          <p:cNvPr id="19" name="Freeform 41"/>
          <p:cNvSpPr>
            <a:spLocks noEditPoints="1"/>
          </p:cNvSpPr>
          <p:nvPr/>
        </p:nvSpPr>
        <p:spPr bwMode="auto">
          <a:xfrm>
            <a:off x="5182171" y="2678934"/>
            <a:ext cx="1854200" cy="923925"/>
          </a:xfrm>
          <a:custGeom>
            <a:avLst/>
            <a:gdLst>
              <a:gd name="T0" fmla="*/ 923267 w 261"/>
              <a:gd name="T1" fmla="*/ 0 h 130"/>
              <a:gd name="T2" fmla="*/ 0 w 261"/>
              <a:gd name="T3" fmla="*/ 923830 h 130"/>
              <a:gd name="T4" fmla="*/ 923267 w 261"/>
              <a:gd name="T5" fmla="*/ 0 h 130"/>
              <a:gd name="T6" fmla="*/ 923267 w 261"/>
              <a:gd name="T7" fmla="*/ 0 h 130"/>
              <a:gd name="T8" fmla="*/ 1853637 w 261"/>
              <a:gd name="T9" fmla="*/ 923830 h 130"/>
              <a:gd name="T10" fmla="*/ 923267 w 261"/>
              <a:gd name="T11" fmla="*/ 0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1" h="130">
                <a:moveTo>
                  <a:pt x="130" y="0"/>
                </a:moveTo>
                <a:cubicBezTo>
                  <a:pt x="58" y="0"/>
                  <a:pt x="0" y="58"/>
                  <a:pt x="0" y="130"/>
                </a:cubicBezTo>
                <a:cubicBezTo>
                  <a:pt x="0" y="58"/>
                  <a:pt x="58" y="0"/>
                  <a:pt x="130" y="0"/>
                </a:cubicBezTo>
                <a:moveTo>
                  <a:pt x="130" y="0"/>
                </a:moveTo>
                <a:cubicBezTo>
                  <a:pt x="202" y="0"/>
                  <a:pt x="261" y="58"/>
                  <a:pt x="261" y="130"/>
                </a:cubicBezTo>
                <a:cubicBezTo>
                  <a:pt x="261" y="58"/>
                  <a:pt x="202" y="0"/>
                  <a:pt x="13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7" name="组合 36"/>
          <p:cNvGrpSpPr/>
          <p:nvPr/>
        </p:nvGrpSpPr>
        <p:grpSpPr>
          <a:xfrm>
            <a:off x="4620196" y="2116959"/>
            <a:ext cx="1719263" cy="1485900"/>
            <a:chOff x="4620196" y="2116959"/>
            <a:chExt cx="1719263" cy="1485900"/>
          </a:xfrm>
          <a:solidFill>
            <a:srgbClr val="005D9D"/>
          </a:solidFill>
          <a:effectLst>
            <a:innerShdw blurRad="114300">
              <a:prstClr val="black"/>
            </a:innerShdw>
          </a:effectLst>
        </p:grpSpPr>
        <p:sp>
          <p:nvSpPr>
            <p:cNvPr id="17" name="Freeform 39"/>
            <p:cNvSpPr/>
            <p:nvPr/>
          </p:nvSpPr>
          <p:spPr bwMode="auto">
            <a:xfrm>
              <a:off x="4620196" y="2116959"/>
              <a:ext cx="1719263" cy="1485900"/>
            </a:xfrm>
            <a:custGeom>
              <a:avLst/>
              <a:gdLst>
                <a:gd name="T0" fmla="*/ 461741 w 242"/>
                <a:gd name="T1" fmla="*/ 1485900 h 209"/>
                <a:gd name="T2" fmla="*/ 561193 w 242"/>
                <a:gd name="T3" fmla="*/ 1485900 h 209"/>
                <a:gd name="T4" fmla="*/ 1484676 w 242"/>
                <a:gd name="T5" fmla="*/ 561656 h 209"/>
                <a:gd name="T6" fmla="*/ 1484676 w 242"/>
                <a:gd name="T7" fmla="*/ 469232 h 209"/>
                <a:gd name="T8" fmla="*/ 1719099 w 242"/>
                <a:gd name="T9" fmla="*/ 234616 h 209"/>
                <a:gd name="T10" fmla="*/ 1484676 w 242"/>
                <a:gd name="T11" fmla="*/ 0 h 209"/>
                <a:gd name="T12" fmla="*/ 0 w 242"/>
                <a:gd name="T13" fmla="*/ 1485900 h 209"/>
                <a:gd name="T14" fmla="*/ 234423 w 242"/>
                <a:gd name="T15" fmla="*/ 1258394 h 209"/>
                <a:gd name="T16" fmla="*/ 461741 w 242"/>
                <a:gd name="T17" fmla="*/ 1485900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2" h="209">
                  <a:moveTo>
                    <a:pt x="65" y="209"/>
                  </a:moveTo>
                  <a:cubicBezTo>
                    <a:pt x="79" y="209"/>
                    <a:pt x="79" y="209"/>
                    <a:pt x="79" y="209"/>
                  </a:cubicBezTo>
                  <a:cubicBezTo>
                    <a:pt x="79" y="137"/>
                    <a:pt x="137" y="79"/>
                    <a:pt x="209" y="79"/>
                  </a:cubicBezTo>
                  <a:cubicBezTo>
                    <a:pt x="209" y="66"/>
                    <a:pt x="209" y="66"/>
                    <a:pt x="209" y="66"/>
                  </a:cubicBezTo>
                  <a:cubicBezTo>
                    <a:pt x="242" y="33"/>
                    <a:pt x="242" y="33"/>
                    <a:pt x="242" y="33"/>
                  </a:cubicBezTo>
                  <a:cubicBezTo>
                    <a:pt x="209" y="0"/>
                    <a:pt x="209" y="0"/>
                    <a:pt x="209" y="0"/>
                  </a:cubicBezTo>
                  <a:cubicBezTo>
                    <a:pt x="94" y="0"/>
                    <a:pt x="0" y="94"/>
                    <a:pt x="0" y="209"/>
                  </a:cubicBezTo>
                  <a:cubicBezTo>
                    <a:pt x="33" y="177"/>
                    <a:pt x="33" y="177"/>
                    <a:pt x="33" y="177"/>
                  </a:cubicBezTo>
                  <a:cubicBezTo>
                    <a:pt x="65" y="209"/>
                    <a:pt x="65" y="209"/>
                    <a:pt x="65" y="20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46"/>
            <p:cNvSpPr/>
            <p:nvPr/>
          </p:nvSpPr>
          <p:spPr bwMode="auto">
            <a:xfrm>
              <a:off x="4885309" y="2339209"/>
              <a:ext cx="382587" cy="392113"/>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6" name="组合 35"/>
          <p:cNvGrpSpPr/>
          <p:nvPr/>
        </p:nvGrpSpPr>
        <p:grpSpPr>
          <a:xfrm>
            <a:off x="6106096" y="2116959"/>
            <a:ext cx="1485900" cy="1720850"/>
            <a:chOff x="6106096" y="2116959"/>
            <a:chExt cx="1485900" cy="1720850"/>
          </a:xfrm>
          <a:solidFill>
            <a:srgbClr val="005D9D"/>
          </a:solidFill>
          <a:effectLst>
            <a:innerShdw blurRad="114300">
              <a:prstClr val="black"/>
            </a:innerShdw>
          </a:effectLst>
        </p:grpSpPr>
        <p:sp>
          <p:nvSpPr>
            <p:cNvPr id="15" name="Freeform 37"/>
            <p:cNvSpPr/>
            <p:nvPr/>
          </p:nvSpPr>
          <p:spPr bwMode="auto">
            <a:xfrm>
              <a:off x="6106096" y="2116959"/>
              <a:ext cx="1485900" cy="1720850"/>
            </a:xfrm>
            <a:custGeom>
              <a:avLst/>
              <a:gdLst>
                <a:gd name="T0" fmla="*/ 0 w 209"/>
                <a:gd name="T1" fmla="*/ 469660 h 242"/>
                <a:gd name="T2" fmla="*/ 0 w 209"/>
                <a:gd name="T3" fmla="*/ 562169 h 242"/>
                <a:gd name="T4" fmla="*/ 931354 w 209"/>
                <a:gd name="T5" fmla="*/ 1487258 h 242"/>
                <a:gd name="T6" fmla="*/ 1023778 w 209"/>
                <a:gd name="T7" fmla="*/ 1487258 h 242"/>
                <a:gd name="T8" fmla="*/ 1251284 w 209"/>
                <a:gd name="T9" fmla="*/ 1722088 h 242"/>
                <a:gd name="T10" fmla="*/ 1485900 w 209"/>
                <a:gd name="T11" fmla="*/ 1487258 h 242"/>
                <a:gd name="T12" fmla="*/ 0 w 209"/>
                <a:gd name="T13" fmla="*/ 0 h 242"/>
                <a:gd name="T14" fmla="*/ 234616 w 209"/>
                <a:gd name="T15" fmla="*/ 234830 h 242"/>
                <a:gd name="T16" fmla="*/ 0 w 209"/>
                <a:gd name="T17" fmla="*/ 469660 h 2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242">
                  <a:moveTo>
                    <a:pt x="0" y="66"/>
                  </a:moveTo>
                  <a:cubicBezTo>
                    <a:pt x="0" y="79"/>
                    <a:pt x="0" y="79"/>
                    <a:pt x="0" y="79"/>
                  </a:cubicBezTo>
                  <a:cubicBezTo>
                    <a:pt x="72" y="79"/>
                    <a:pt x="131" y="137"/>
                    <a:pt x="131" y="209"/>
                  </a:cubicBezTo>
                  <a:cubicBezTo>
                    <a:pt x="144" y="209"/>
                    <a:pt x="144" y="209"/>
                    <a:pt x="144" y="209"/>
                  </a:cubicBezTo>
                  <a:cubicBezTo>
                    <a:pt x="176" y="242"/>
                    <a:pt x="176" y="242"/>
                    <a:pt x="176" y="242"/>
                  </a:cubicBezTo>
                  <a:cubicBezTo>
                    <a:pt x="209" y="209"/>
                    <a:pt x="209" y="209"/>
                    <a:pt x="209" y="209"/>
                  </a:cubicBezTo>
                  <a:cubicBezTo>
                    <a:pt x="209" y="94"/>
                    <a:pt x="116" y="0"/>
                    <a:pt x="0" y="0"/>
                  </a:cubicBezTo>
                  <a:cubicBezTo>
                    <a:pt x="33" y="33"/>
                    <a:pt x="33" y="33"/>
                    <a:pt x="33" y="33"/>
                  </a:cubicBezTo>
                  <a:cubicBezTo>
                    <a:pt x="0" y="66"/>
                    <a:pt x="0" y="66"/>
                    <a:pt x="0" y="6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46"/>
            <p:cNvSpPr/>
            <p:nvPr/>
          </p:nvSpPr>
          <p:spPr bwMode="auto">
            <a:xfrm rot="5564150">
              <a:off x="7005415" y="2340003"/>
              <a:ext cx="382587" cy="390525"/>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 name="组合 2"/>
          <p:cNvGrpSpPr/>
          <p:nvPr/>
        </p:nvGrpSpPr>
        <p:grpSpPr>
          <a:xfrm>
            <a:off x="5869559" y="3602859"/>
            <a:ext cx="1722437" cy="1485900"/>
            <a:chOff x="5869559" y="3602859"/>
            <a:chExt cx="1722437" cy="1485900"/>
          </a:xfrm>
          <a:solidFill>
            <a:srgbClr val="005D9D"/>
          </a:solidFill>
          <a:effectLst>
            <a:innerShdw blurRad="114300">
              <a:prstClr val="black"/>
            </a:innerShdw>
          </a:effectLst>
        </p:grpSpPr>
        <p:sp>
          <p:nvSpPr>
            <p:cNvPr id="18" name="Freeform 40"/>
            <p:cNvSpPr/>
            <p:nvPr/>
          </p:nvSpPr>
          <p:spPr bwMode="auto">
            <a:xfrm>
              <a:off x="5869559" y="3602859"/>
              <a:ext cx="1722437" cy="1485900"/>
            </a:xfrm>
            <a:custGeom>
              <a:avLst/>
              <a:gdLst>
                <a:gd name="T0" fmla="*/ 1487258 w 242"/>
                <a:gd name="T1" fmla="*/ 234616 h 209"/>
                <a:gd name="T2" fmla="*/ 1259544 w 242"/>
                <a:gd name="T3" fmla="*/ 0 h 209"/>
                <a:gd name="T4" fmla="*/ 1167035 w 242"/>
                <a:gd name="T5" fmla="*/ 0 h 209"/>
                <a:gd name="T6" fmla="*/ 234830 w 242"/>
                <a:gd name="T7" fmla="*/ 931354 h 209"/>
                <a:gd name="T8" fmla="*/ 234830 w 242"/>
                <a:gd name="T9" fmla="*/ 1023778 h 209"/>
                <a:gd name="T10" fmla="*/ 0 w 242"/>
                <a:gd name="T11" fmla="*/ 1258394 h 209"/>
                <a:gd name="T12" fmla="*/ 234830 w 242"/>
                <a:gd name="T13" fmla="*/ 1485900 h 209"/>
                <a:gd name="T14" fmla="*/ 1722088 w 242"/>
                <a:gd name="T15" fmla="*/ 0 h 209"/>
                <a:gd name="T16" fmla="*/ 1487258 w 242"/>
                <a:gd name="T17" fmla="*/ 234616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2" h="209">
                  <a:moveTo>
                    <a:pt x="209" y="33"/>
                  </a:moveTo>
                  <a:cubicBezTo>
                    <a:pt x="177" y="0"/>
                    <a:pt x="177" y="0"/>
                    <a:pt x="177" y="0"/>
                  </a:cubicBezTo>
                  <a:cubicBezTo>
                    <a:pt x="164" y="0"/>
                    <a:pt x="164" y="0"/>
                    <a:pt x="164" y="0"/>
                  </a:cubicBezTo>
                  <a:cubicBezTo>
                    <a:pt x="164" y="72"/>
                    <a:pt x="105" y="131"/>
                    <a:pt x="33" y="131"/>
                  </a:cubicBezTo>
                  <a:cubicBezTo>
                    <a:pt x="33" y="144"/>
                    <a:pt x="33" y="144"/>
                    <a:pt x="33" y="144"/>
                  </a:cubicBezTo>
                  <a:cubicBezTo>
                    <a:pt x="0" y="177"/>
                    <a:pt x="0" y="177"/>
                    <a:pt x="0" y="177"/>
                  </a:cubicBezTo>
                  <a:cubicBezTo>
                    <a:pt x="33" y="209"/>
                    <a:pt x="33" y="209"/>
                    <a:pt x="33" y="209"/>
                  </a:cubicBezTo>
                  <a:cubicBezTo>
                    <a:pt x="149" y="209"/>
                    <a:pt x="242" y="116"/>
                    <a:pt x="242" y="0"/>
                  </a:cubicBezTo>
                  <a:cubicBezTo>
                    <a:pt x="209" y="33"/>
                    <a:pt x="209" y="33"/>
                    <a:pt x="209"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46"/>
            <p:cNvSpPr/>
            <p:nvPr/>
          </p:nvSpPr>
          <p:spPr bwMode="auto">
            <a:xfrm rot="10800000">
              <a:off x="7020496" y="4444234"/>
              <a:ext cx="382588" cy="392113"/>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 name="组合 1"/>
          <p:cNvGrpSpPr/>
          <p:nvPr/>
        </p:nvGrpSpPr>
        <p:grpSpPr>
          <a:xfrm>
            <a:off x="4620196" y="3375847"/>
            <a:ext cx="1485900" cy="1712912"/>
            <a:chOff x="4620196" y="3375847"/>
            <a:chExt cx="1485900" cy="1712912"/>
          </a:xfrm>
          <a:solidFill>
            <a:srgbClr val="005D9D"/>
          </a:solidFill>
          <a:effectLst>
            <a:innerShdw blurRad="114300">
              <a:prstClr val="black"/>
            </a:innerShdw>
          </a:effectLst>
        </p:grpSpPr>
        <p:sp>
          <p:nvSpPr>
            <p:cNvPr id="16" name="Freeform 38"/>
            <p:cNvSpPr/>
            <p:nvPr/>
          </p:nvSpPr>
          <p:spPr bwMode="auto">
            <a:xfrm>
              <a:off x="4620196" y="3375847"/>
              <a:ext cx="1485900" cy="1712912"/>
            </a:xfrm>
            <a:custGeom>
              <a:avLst/>
              <a:gdLst>
                <a:gd name="T0" fmla="*/ 1485900 w 209"/>
                <a:gd name="T1" fmla="*/ 1251075 h 241"/>
                <a:gd name="T2" fmla="*/ 1485900 w 209"/>
                <a:gd name="T3" fmla="*/ 1158666 h 241"/>
                <a:gd name="T4" fmla="*/ 561656 w 209"/>
                <a:gd name="T5" fmla="*/ 227468 h 241"/>
                <a:gd name="T6" fmla="*/ 462122 w 209"/>
                <a:gd name="T7" fmla="*/ 227468 h 241"/>
                <a:gd name="T8" fmla="*/ 234616 w 209"/>
                <a:gd name="T9" fmla="*/ 0 h 241"/>
                <a:gd name="T10" fmla="*/ 0 w 209"/>
                <a:gd name="T11" fmla="*/ 227468 h 241"/>
                <a:gd name="T12" fmla="*/ 1485900 w 209"/>
                <a:gd name="T13" fmla="*/ 1713120 h 241"/>
                <a:gd name="T14" fmla="*/ 1251284 w 209"/>
                <a:gd name="T15" fmla="*/ 1485652 h 241"/>
                <a:gd name="T16" fmla="*/ 1485900 w 209"/>
                <a:gd name="T17" fmla="*/ 125107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241">
                  <a:moveTo>
                    <a:pt x="209" y="176"/>
                  </a:moveTo>
                  <a:cubicBezTo>
                    <a:pt x="209" y="163"/>
                    <a:pt x="209" y="163"/>
                    <a:pt x="209" y="163"/>
                  </a:cubicBezTo>
                  <a:cubicBezTo>
                    <a:pt x="137" y="163"/>
                    <a:pt x="79" y="104"/>
                    <a:pt x="79" y="32"/>
                  </a:cubicBezTo>
                  <a:cubicBezTo>
                    <a:pt x="65" y="32"/>
                    <a:pt x="65" y="32"/>
                    <a:pt x="65" y="32"/>
                  </a:cubicBezTo>
                  <a:cubicBezTo>
                    <a:pt x="33" y="0"/>
                    <a:pt x="33" y="0"/>
                    <a:pt x="33" y="0"/>
                  </a:cubicBezTo>
                  <a:cubicBezTo>
                    <a:pt x="0" y="32"/>
                    <a:pt x="0" y="32"/>
                    <a:pt x="0" y="32"/>
                  </a:cubicBezTo>
                  <a:cubicBezTo>
                    <a:pt x="0" y="148"/>
                    <a:pt x="94" y="241"/>
                    <a:pt x="209" y="241"/>
                  </a:cubicBezTo>
                  <a:cubicBezTo>
                    <a:pt x="176" y="209"/>
                    <a:pt x="176" y="209"/>
                    <a:pt x="176" y="209"/>
                  </a:cubicBezTo>
                  <a:cubicBezTo>
                    <a:pt x="209" y="176"/>
                    <a:pt x="209" y="176"/>
                    <a:pt x="209" y="1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46"/>
            <p:cNvSpPr/>
            <p:nvPr/>
          </p:nvSpPr>
          <p:spPr bwMode="auto">
            <a:xfrm rot="-5094113">
              <a:off x="4788471" y="4444235"/>
              <a:ext cx="382587" cy="392112"/>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5" name="TextBox 19"/>
          <p:cNvSpPr txBox="1"/>
          <p:nvPr/>
        </p:nvSpPr>
        <p:spPr>
          <a:xfrm rot="2625658">
            <a:off x="6504559" y="2599044"/>
            <a:ext cx="922337" cy="369332"/>
          </a:xfrm>
          <a:prstGeom prst="rect">
            <a:avLst/>
          </a:prstGeom>
          <a:noFill/>
        </p:spPr>
        <p:txBody>
          <a:bodyPr>
            <a:spAutoFit/>
          </a:bodyPr>
          <a:lstStyle/>
          <a:p>
            <a:pPr algn="ctr" fontAlgn="auto">
              <a:spcBef>
                <a:spcPts val="0"/>
              </a:spcBef>
              <a:spcAft>
                <a:spcPts val="0"/>
              </a:spcAft>
              <a:defRPr/>
            </a:pPr>
            <a:r>
              <a:rPr lang="zh-CN" altLang="en-US" b="1" dirty="0">
                <a:solidFill>
                  <a:schemeClr val="bg1"/>
                </a:solidFill>
                <a:effectLst>
                  <a:outerShdw blurRad="63500" sx="101000" sy="101000" algn="ctr" rotWithShape="0">
                    <a:prstClr val="black">
                      <a:alpha val="40000"/>
                    </a:prstClr>
                  </a:outerShdw>
                </a:effectLst>
                <a:latin typeface="+mj-lt"/>
                <a:cs typeface="+mn-cs"/>
              </a:rPr>
              <a:t>结论</a:t>
            </a:r>
            <a:r>
              <a:rPr lang="en-US" altLang="zh-CN" b="1" dirty="0">
                <a:solidFill>
                  <a:schemeClr val="bg1"/>
                </a:solidFill>
                <a:effectLst>
                  <a:outerShdw blurRad="63500" sx="101000" sy="101000" algn="ctr" rotWithShape="0">
                    <a:prstClr val="black">
                      <a:alpha val="40000"/>
                    </a:prstClr>
                  </a:outerShdw>
                </a:effectLst>
                <a:latin typeface="+mj-lt"/>
                <a:cs typeface="+mn-cs"/>
              </a:rPr>
              <a:t>2</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26" name="TextBox 20"/>
          <p:cNvSpPr txBox="1"/>
          <p:nvPr/>
        </p:nvSpPr>
        <p:spPr>
          <a:xfrm rot="18915177">
            <a:off x="4878959" y="2514112"/>
            <a:ext cx="923925" cy="369332"/>
          </a:xfrm>
          <a:prstGeom prst="rect">
            <a:avLst/>
          </a:prstGeom>
          <a:noFill/>
        </p:spPr>
        <p:txBody>
          <a:bodyPr>
            <a:spAutoFit/>
          </a:bodyPr>
          <a:lstStyle/>
          <a:p>
            <a:pPr algn="ctr" fontAlgn="auto">
              <a:spcBef>
                <a:spcPts val="0"/>
              </a:spcBef>
              <a:spcAft>
                <a:spcPts val="0"/>
              </a:spcAft>
              <a:defRPr/>
            </a:pPr>
            <a:r>
              <a:rPr lang="zh-CN" altLang="en-US" b="1" dirty="0">
                <a:solidFill>
                  <a:schemeClr val="bg1"/>
                </a:solidFill>
                <a:effectLst>
                  <a:outerShdw blurRad="63500" sx="101000" sy="101000" algn="ctr" rotWithShape="0">
                    <a:prstClr val="black">
                      <a:alpha val="40000"/>
                    </a:prstClr>
                  </a:outerShdw>
                </a:effectLst>
                <a:latin typeface="+mj-lt"/>
                <a:cs typeface="+mn-cs"/>
              </a:rPr>
              <a:t>结论</a:t>
            </a:r>
            <a:r>
              <a:rPr lang="en-US" altLang="zh-CN" b="1" dirty="0">
                <a:solidFill>
                  <a:schemeClr val="bg1"/>
                </a:solidFill>
                <a:effectLst>
                  <a:outerShdw blurRad="63500" sx="101000" sy="101000" algn="ctr" rotWithShape="0">
                    <a:prstClr val="black">
                      <a:alpha val="40000"/>
                    </a:prstClr>
                  </a:outerShdw>
                </a:effectLst>
                <a:latin typeface="+mj-lt"/>
                <a:cs typeface="+mn-cs"/>
              </a:rPr>
              <a:t>1</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27" name="TextBox 25"/>
          <p:cNvSpPr txBox="1"/>
          <p:nvPr/>
        </p:nvSpPr>
        <p:spPr>
          <a:xfrm rot="18915177">
            <a:off x="6447409" y="4258775"/>
            <a:ext cx="922337" cy="369332"/>
          </a:xfrm>
          <a:prstGeom prst="rect">
            <a:avLst/>
          </a:prstGeom>
          <a:noFill/>
        </p:spPr>
        <p:txBody>
          <a:bodyPr>
            <a:spAutoFit/>
          </a:bodyPr>
          <a:lstStyle/>
          <a:p>
            <a:pPr algn="ctr" fontAlgn="auto">
              <a:spcBef>
                <a:spcPts val="0"/>
              </a:spcBef>
              <a:spcAft>
                <a:spcPts val="0"/>
              </a:spcAft>
              <a:defRPr/>
            </a:pPr>
            <a:r>
              <a:rPr lang="zh-CN" altLang="en-US" b="1" dirty="0">
                <a:solidFill>
                  <a:schemeClr val="bg1"/>
                </a:solidFill>
                <a:effectLst>
                  <a:outerShdw blurRad="63500" sx="101000" sy="101000" algn="ctr" rotWithShape="0">
                    <a:prstClr val="black">
                      <a:alpha val="40000"/>
                    </a:prstClr>
                  </a:outerShdw>
                </a:effectLst>
                <a:latin typeface="+mj-lt"/>
                <a:cs typeface="+mn-cs"/>
              </a:rPr>
              <a:t>结论</a:t>
            </a:r>
            <a:r>
              <a:rPr lang="en-US" altLang="zh-CN" b="1" dirty="0">
                <a:solidFill>
                  <a:schemeClr val="bg1"/>
                </a:solidFill>
                <a:effectLst>
                  <a:outerShdw blurRad="63500" sx="101000" sy="101000" algn="ctr" rotWithShape="0">
                    <a:prstClr val="black">
                      <a:alpha val="40000"/>
                    </a:prstClr>
                  </a:outerShdw>
                </a:effectLst>
                <a:latin typeface="+mj-lt"/>
                <a:cs typeface="+mn-cs"/>
              </a:rPr>
              <a:t>3</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28" name="TextBox 26"/>
          <p:cNvSpPr txBox="1"/>
          <p:nvPr/>
        </p:nvSpPr>
        <p:spPr>
          <a:xfrm rot="2625658">
            <a:off x="4780534" y="4245281"/>
            <a:ext cx="922337" cy="369332"/>
          </a:xfrm>
          <a:prstGeom prst="rect">
            <a:avLst/>
          </a:prstGeom>
          <a:noFill/>
        </p:spPr>
        <p:txBody>
          <a:bodyPr>
            <a:spAutoFit/>
          </a:bodyPr>
          <a:lstStyle/>
          <a:p>
            <a:pPr algn="ctr" fontAlgn="auto">
              <a:spcBef>
                <a:spcPts val="0"/>
              </a:spcBef>
              <a:spcAft>
                <a:spcPts val="0"/>
              </a:spcAft>
              <a:defRPr/>
            </a:pPr>
            <a:r>
              <a:rPr lang="zh-CN" altLang="en-US" b="1" dirty="0">
                <a:solidFill>
                  <a:schemeClr val="bg1"/>
                </a:solidFill>
                <a:effectLst>
                  <a:outerShdw blurRad="63500" sx="101000" sy="101000" algn="ctr" rotWithShape="0">
                    <a:prstClr val="black">
                      <a:alpha val="40000"/>
                    </a:prstClr>
                  </a:outerShdw>
                </a:effectLst>
                <a:latin typeface="+mj-lt"/>
                <a:cs typeface="+mn-cs"/>
              </a:rPr>
              <a:t>结论</a:t>
            </a:r>
            <a:r>
              <a:rPr lang="en-US" altLang="zh-CN" b="1" dirty="0">
                <a:solidFill>
                  <a:schemeClr val="bg1"/>
                </a:solidFill>
                <a:effectLst>
                  <a:outerShdw blurRad="63500" sx="101000" sy="101000" algn="ctr" rotWithShape="0">
                    <a:prstClr val="black">
                      <a:alpha val="40000"/>
                    </a:prstClr>
                  </a:outerShdw>
                </a:effectLst>
                <a:latin typeface="+mj-lt"/>
                <a:cs typeface="+mn-cs"/>
              </a:rPr>
              <a:t>4</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grpSp>
        <p:nvGrpSpPr>
          <p:cNvPr id="29" name="组合 216"/>
          <p:cNvGrpSpPr/>
          <p:nvPr/>
        </p:nvGrpSpPr>
        <p:grpSpPr bwMode="auto">
          <a:xfrm>
            <a:off x="5684083" y="3320734"/>
            <a:ext cx="864940" cy="654506"/>
            <a:chOff x="3192968" y="2571029"/>
            <a:chExt cx="1012825" cy="766763"/>
          </a:xfrm>
          <a:solidFill>
            <a:srgbClr val="005D9D"/>
          </a:solidFill>
          <a:effectLst>
            <a:outerShdw blurRad="38100" sx="101000" sy="101000" algn="ctr" rotWithShape="0">
              <a:prstClr val="black">
                <a:alpha val="40000"/>
              </a:prstClr>
            </a:outerShdw>
          </a:effectLst>
        </p:grpSpPr>
        <p:sp>
          <p:nvSpPr>
            <p:cNvPr id="30"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1"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2"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3"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4"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5"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38" name="文本框 37"/>
          <p:cNvSpPr txBox="1"/>
          <p:nvPr/>
        </p:nvSpPr>
        <p:spPr>
          <a:xfrm>
            <a:off x="1009204" y="1954815"/>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39" name="文本框 38"/>
          <p:cNvSpPr txBox="1"/>
          <p:nvPr/>
        </p:nvSpPr>
        <p:spPr>
          <a:xfrm>
            <a:off x="967740" y="4459699"/>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40" name="文本框 39"/>
          <p:cNvSpPr txBox="1"/>
          <p:nvPr/>
        </p:nvSpPr>
        <p:spPr>
          <a:xfrm>
            <a:off x="7634108" y="1954815"/>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41" name="文本框 40"/>
          <p:cNvSpPr txBox="1"/>
          <p:nvPr/>
        </p:nvSpPr>
        <p:spPr>
          <a:xfrm>
            <a:off x="7681861" y="4363198"/>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Tree>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弧形 4"/>
          <p:cNvSpPr/>
          <p:nvPr/>
        </p:nvSpPr>
        <p:spPr>
          <a:xfrm rot="8100000">
            <a:off x="3597796" y="-2313494"/>
            <a:ext cx="4996409" cy="4996409"/>
          </a:xfrm>
          <a:prstGeom prst="arc">
            <a:avLst>
              <a:gd name="adj1" fmla="val 13235952"/>
              <a:gd name="adj2" fmla="val 2948574"/>
            </a:avLst>
          </a:prstGeom>
          <a:ln w="31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nvGrpSpPr>
          <p:cNvPr id="8" name="组合 7"/>
          <p:cNvGrpSpPr/>
          <p:nvPr/>
        </p:nvGrpSpPr>
        <p:grpSpPr>
          <a:xfrm>
            <a:off x="3551465" y="637721"/>
            <a:ext cx="228600" cy="228600"/>
            <a:chOff x="3619500" y="4324350"/>
            <a:chExt cx="228600" cy="228600"/>
          </a:xfrm>
        </p:grpSpPr>
        <p:sp>
          <p:nvSpPr>
            <p:cNvPr id="6" name="椭圆 5"/>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椭圆 6"/>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0" name="组合 9"/>
          <p:cNvGrpSpPr/>
          <p:nvPr/>
        </p:nvGrpSpPr>
        <p:grpSpPr>
          <a:xfrm>
            <a:off x="4299652" y="1894567"/>
            <a:ext cx="228600" cy="228600"/>
            <a:chOff x="3619500" y="4324350"/>
            <a:chExt cx="228600" cy="228600"/>
          </a:xfrm>
        </p:grpSpPr>
        <p:sp>
          <p:nvSpPr>
            <p:cNvPr id="11" name="椭圆 10"/>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 name="椭圆 11"/>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6" name="组合 15"/>
          <p:cNvGrpSpPr/>
          <p:nvPr/>
        </p:nvGrpSpPr>
        <p:grpSpPr>
          <a:xfrm>
            <a:off x="5982679" y="2564192"/>
            <a:ext cx="228600" cy="228600"/>
            <a:chOff x="3619500" y="4324350"/>
            <a:chExt cx="228600" cy="228600"/>
          </a:xfrm>
        </p:grpSpPr>
        <p:sp>
          <p:nvSpPr>
            <p:cNvPr id="17" name="椭圆 16"/>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8" name="椭圆 17"/>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9" name="组合 18"/>
          <p:cNvGrpSpPr/>
          <p:nvPr/>
        </p:nvGrpSpPr>
        <p:grpSpPr>
          <a:xfrm>
            <a:off x="7684682" y="1894567"/>
            <a:ext cx="228600" cy="228600"/>
            <a:chOff x="3619500" y="4324350"/>
            <a:chExt cx="228600" cy="228600"/>
          </a:xfrm>
        </p:grpSpPr>
        <p:sp>
          <p:nvSpPr>
            <p:cNvPr id="20" name="椭圆 19"/>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1" name="椭圆 20"/>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22" name="组合 21"/>
          <p:cNvGrpSpPr/>
          <p:nvPr/>
        </p:nvGrpSpPr>
        <p:grpSpPr>
          <a:xfrm>
            <a:off x="8416474" y="637721"/>
            <a:ext cx="228600" cy="228600"/>
            <a:chOff x="3619500" y="4324350"/>
            <a:chExt cx="228600" cy="228600"/>
          </a:xfrm>
        </p:grpSpPr>
        <p:sp>
          <p:nvSpPr>
            <p:cNvPr id="23" name="椭圆 22"/>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 name="椭圆 23"/>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5" name="文本框 24"/>
          <p:cNvSpPr txBox="1"/>
          <p:nvPr/>
        </p:nvSpPr>
        <p:spPr>
          <a:xfrm>
            <a:off x="1780349" y="1678491"/>
            <a:ext cx="819263"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01</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27" name="文本框 26"/>
          <p:cNvSpPr txBox="1"/>
          <p:nvPr/>
        </p:nvSpPr>
        <p:spPr>
          <a:xfrm>
            <a:off x="2900240" y="4419789"/>
            <a:ext cx="1370889"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研究综述</a:t>
            </a:r>
          </a:p>
        </p:txBody>
      </p:sp>
      <p:sp>
        <p:nvSpPr>
          <p:cNvPr id="28" name="文本框 27"/>
          <p:cNvSpPr txBox="1"/>
          <p:nvPr/>
        </p:nvSpPr>
        <p:spPr>
          <a:xfrm>
            <a:off x="5776268" y="5401679"/>
            <a:ext cx="1370888"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研究内容</a:t>
            </a:r>
          </a:p>
        </p:txBody>
      </p:sp>
      <p:sp>
        <p:nvSpPr>
          <p:cNvPr id="29" name="文本框 28"/>
          <p:cNvSpPr txBox="1"/>
          <p:nvPr/>
        </p:nvSpPr>
        <p:spPr>
          <a:xfrm>
            <a:off x="8681044" y="4430518"/>
            <a:ext cx="1370888"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研究结论</a:t>
            </a:r>
          </a:p>
        </p:txBody>
      </p:sp>
      <p:sp>
        <p:nvSpPr>
          <p:cNvPr id="30" name="文本框 29"/>
          <p:cNvSpPr txBox="1"/>
          <p:nvPr/>
        </p:nvSpPr>
        <p:spPr>
          <a:xfrm>
            <a:off x="9587044" y="2691754"/>
            <a:ext cx="2260554"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研究不足与展望</a:t>
            </a:r>
          </a:p>
        </p:txBody>
      </p:sp>
      <p:sp>
        <p:nvSpPr>
          <p:cNvPr id="31" name="文本框 30"/>
          <p:cNvSpPr txBox="1"/>
          <p:nvPr/>
        </p:nvSpPr>
        <p:spPr>
          <a:xfrm>
            <a:off x="2928501" y="4149658"/>
            <a:ext cx="1677062" cy="307777"/>
          </a:xfrm>
          <a:prstGeom prst="rect">
            <a:avLst/>
          </a:prstGeom>
          <a:noFill/>
        </p:spPr>
        <p:txBody>
          <a:bodyPr wrap="none" rtlCol="0">
            <a:spAutoFit/>
          </a:bodyPr>
          <a:lstStyle/>
          <a:p>
            <a:pPr algn="ctr"/>
            <a:r>
              <a:rPr lang="en-US" altLang="zh-CN" sz="1400" b="1" dirty="0">
                <a:solidFill>
                  <a:schemeClr val="tx1">
                    <a:lumMod val="65000"/>
                    <a:lumOff val="35000"/>
                  </a:schemeClr>
                </a:solidFill>
              </a:rPr>
              <a:t>Literature Review</a:t>
            </a:r>
            <a:endParaRPr lang="zh-CN" altLang="en-US" sz="1400" b="1" dirty="0">
              <a:solidFill>
                <a:schemeClr val="tx1">
                  <a:lumMod val="65000"/>
                  <a:lumOff val="35000"/>
                </a:schemeClr>
              </a:solidFill>
            </a:endParaRPr>
          </a:p>
        </p:txBody>
      </p:sp>
      <p:sp>
        <p:nvSpPr>
          <p:cNvPr id="32" name="文本框 31"/>
          <p:cNvSpPr txBox="1"/>
          <p:nvPr/>
        </p:nvSpPr>
        <p:spPr>
          <a:xfrm>
            <a:off x="5786458" y="5083279"/>
            <a:ext cx="1814920" cy="307777"/>
          </a:xfrm>
          <a:prstGeom prst="rect">
            <a:avLst/>
          </a:prstGeom>
          <a:noFill/>
        </p:spPr>
        <p:txBody>
          <a:bodyPr wrap="none" rtlCol="0">
            <a:spAutoFit/>
          </a:bodyPr>
          <a:lstStyle/>
          <a:p>
            <a:pPr algn="ctr"/>
            <a:r>
              <a:rPr lang="en-US" altLang="zh-CN" sz="1400" b="1" dirty="0">
                <a:solidFill>
                  <a:schemeClr val="tx1">
                    <a:lumMod val="65000"/>
                    <a:lumOff val="35000"/>
                  </a:schemeClr>
                </a:solidFill>
              </a:rPr>
              <a:t>Research Contents</a:t>
            </a:r>
            <a:endParaRPr lang="zh-CN" altLang="en-US" sz="1400" b="1" dirty="0">
              <a:solidFill>
                <a:schemeClr val="tx1">
                  <a:lumMod val="65000"/>
                  <a:lumOff val="35000"/>
                </a:schemeClr>
              </a:solidFill>
            </a:endParaRPr>
          </a:p>
        </p:txBody>
      </p:sp>
      <p:sp>
        <p:nvSpPr>
          <p:cNvPr id="33" name="文本框 32"/>
          <p:cNvSpPr txBox="1"/>
          <p:nvPr/>
        </p:nvSpPr>
        <p:spPr>
          <a:xfrm>
            <a:off x="8685102" y="4164327"/>
            <a:ext cx="1686679" cy="307777"/>
          </a:xfrm>
          <a:prstGeom prst="rect">
            <a:avLst/>
          </a:prstGeom>
          <a:noFill/>
        </p:spPr>
        <p:txBody>
          <a:bodyPr wrap="none" rtlCol="0">
            <a:spAutoFit/>
          </a:bodyPr>
          <a:lstStyle/>
          <a:p>
            <a:pPr algn="ctr"/>
            <a:r>
              <a:rPr lang="en-US" altLang="zh-CN" sz="1400" b="1" dirty="0">
                <a:solidFill>
                  <a:schemeClr val="tx1">
                    <a:lumMod val="65000"/>
                    <a:lumOff val="35000"/>
                  </a:schemeClr>
                </a:solidFill>
              </a:rPr>
              <a:t>Research Results</a:t>
            </a:r>
            <a:endParaRPr lang="zh-CN" altLang="en-US" sz="1400" b="1" dirty="0">
              <a:solidFill>
                <a:schemeClr val="tx1">
                  <a:lumMod val="65000"/>
                  <a:lumOff val="35000"/>
                </a:schemeClr>
              </a:solidFill>
            </a:endParaRPr>
          </a:p>
        </p:txBody>
      </p:sp>
      <p:sp>
        <p:nvSpPr>
          <p:cNvPr id="34" name="文本框 33"/>
          <p:cNvSpPr txBox="1"/>
          <p:nvPr/>
        </p:nvSpPr>
        <p:spPr>
          <a:xfrm>
            <a:off x="9597268" y="2423918"/>
            <a:ext cx="2443041" cy="307777"/>
          </a:xfrm>
          <a:prstGeom prst="rect">
            <a:avLst/>
          </a:prstGeom>
          <a:noFill/>
        </p:spPr>
        <p:txBody>
          <a:bodyPr wrap="none" rtlCol="0">
            <a:spAutoFit/>
          </a:bodyPr>
          <a:lstStyle/>
          <a:p>
            <a:pPr algn="ctr"/>
            <a:r>
              <a:rPr lang="en-US" altLang="zh-CN" sz="1400" b="1" dirty="0">
                <a:solidFill>
                  <a:schemeClr val="tx1">
                    <a:lumMod val="65000"/>
                    <a:lumOff val="35000"/>
                  </a:schemeClr>
                </a:solidFill>
              </a:rPr>
              <a:t>Insufficient And Prospects</a:t>
            </a:r>
            <a:endParaRPr lang="zh-CN" altLang="en-US" sz="1400" b="1" dirty="0">
              <a:solidFill>
                <a:schemeClr val="tx1">
                  <a:lumMod val="65000"/>
                  <a:lumOff val="35000"/>
                </a:schemeClr>
              </a:solidFill>
            </a:endParaRPr>
          </a:p>
        </p:txBody>
      </p:sp>
      <p:sp>
        <p:nvSpPr>
          <p:cNvPr id="35" name="文本框 34"/>
          <p:cNvSpPr txBox="1"/>
          <p:nvPr/>
        </p:nvSpPr>
        <p:spPr>
          <a:xfrm>
            <a:off x="2035483" y="2676514"/>
            <a:ext cx="774571"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概述</a:t>
            </a:r>
          </a:p>
        </p:txBody>
      </p:sp>
      <p:sp>
        <p:nvSpPr>
          <p:cNvPr id="36" name="文本框 35"/>
          <p:cNvSpPr txBox="1"/>
          <p:nvPr/>
        </p:nvSpPr>
        <p:spPr>
          <a:xfrm>
            <a:off x="2067833" y="2378761"/>
            <a:ext cx="1382109" cy="338554"/>
          </a:xfrm>
          <a:prstGeom prst="rect">
            <a:avLst/>
          </a:prstGeom>
          <a:noFill/>
        </p:spPr>
        <p:txBody>
          <a:bodyPr wrap="none" rtlCol="0">
            <a:spAutoFit/>
          </a:bodyPr>
          <a:lstStyle/>
          <a:p>
            <a:pPr algn="ctr"/>
            <a:r>
              <a:rPr lang="en-US" altLang="zh-CN" sz="1600" b="1" dirty="0">
                <a:solidFill>
                  <a:schemeClr val="tx1">
                    <a:lumMod val="65000"/>
                    <a:lumOff val="35000"/>
                  </a:schemeClr>
                </a:solidFill>
              </a:rPr>
              <a:t>Introduction</a:t>
            </a:r>
            <a:endParaRPr lang="zh-CN" altLang="en-US" sz="1600" b="1" dirty="0">
              <a:solidFill>
                <a:schemeClr val="tx1">
                  <a:lumMod val="65000"/>
                  <a:lumOff val="35000"/>
                </a:schemeClr>
              </a:solidFill>
            </a:endParaRPr>
          </a:p>
        </p:txBody>
      </p:sp>
      <p:sp>
        <p:nvSpPr>
          <p:cNvPr id="37" name="Freeform 5"/>
          <p:cNvSpPr>
            <a:spLocks noEditPoints="1"/>
          </p:cNvSpPr>
          <p:nvPr/>
        </p:nvSpPr>
        <p:spPr bwMode="auto">
          <a:xfrm>
            <a:off x="9189317" y="2475155"/>
            <a:ext cx="352772" cy="520857"/>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rgbClr val="005D9D"/>
          </a:solid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nvGrpSpPr>
          <p:cNvPr id="38" name="组合 211"/>
          <p:cNvGrpSpPr/>
          <p:nvPr/>
        </p:nvGrpSpPr>
        <p:grpSpPr bwMode="auto">
          <a:xfrm>
            <a:off x="2360328" y="4118843"/>
            <a:ext cx="540038" cy="601891"/>
            <a:chOff x="3196143" y="821604"/>
            <a:chExt cx="896937" cy="1000125"/>
          </a:xfrm>
          <a:solidFill>
            <a:srgbClr val="005D9D"/>
          </a:solidFill>
        </p:grpSpPr>
        <p:sp>
          <p:nvSpPr>
            <p:cNvPr id="39"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0"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1"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2"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3"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4"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5"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6"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7"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8"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49" name="组合 216"/>
          <p:cNvGrpSpPr/>
          <p:nvPr/>
        </p:nvGrpSpPr>
        <p:grpSpPr bwMode="auto">
          <a:xfrm>
            <a:off x="7927805" y="4220767"/>
            <a:ext cx="703576" cy="532401"/>
            <a:chOff x="3192968" y="2571029"/>
            <a:chExt cx="1012825" cy="766763"/>
          </a:xfrm>
          <a:solidFill>
            <a:srgbClr val="005D9D"/>
          </a:solidFill>
        </p:grpSpPr>
        <p:sp>
          <p:nvSpPr>
            <p:cNvPr id="50"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1"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2"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3"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4"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5"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56" name="组合 221"/>
          <p:cNvGrpSpPr/>
          <p:nvPr/>
        </p:nvGrpSpPr>
        <p:grpSpPr bwMode="auto">
          <a:xfrm>
            <a:off x="1239020" y="2475155"/>
            <a:ext cx="757687" cy="497394"/>
            <a:chOff x="165605" y="4160117"/>
            <a:chExt cx="962026" cy="631825"/>
          </a:xfrm>
          <a:solidFill>
            <a:srgbClr val="005D9D"/>
          </a:solidFill>
        </p:grpSpPr>
        <p:sp>
          <p:nvSpPr>
            <p:cNvPr id="57"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8"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9"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0"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61" name="组合 60"/>
          <p:cNvGrpSpPr/>
          <p:nvPr/>
        </p:nvGrpSpPr>
        <p:grpSpPr>
          <a:xfrm>
            <a:off x="5177887" y="5116508"/>
            <a:ext cx="651213" cy="608650"/>
            <a:chOff x="7132549" y="4412456"/>
            <a:chExt cx="485775" cy="454025"/>
          </a:xfrm>
          <a:solidFill>
            <a:srgbClr val="005D9D"/>
          </a:solidFill>
        </p:grpSpPr>
        <p:sp>
          <p:nvSpPr>
            <p:cNvPr id="62"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3"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4"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5"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6"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7"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8"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9"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70"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sp>
        <p:nvSpPr>
          <p:cNvPr id="71" name="文本框 70"/>
          <p:cNvSpPr txBox="1"/>
          <p:nvPr/>
        </p:nvSpPr>
        <p:spPr>
          <a:xfrm>
            <a:off x="3075824" y="3490436"/>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02</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2" name="文本框 71"/>
          <p:cNvSpPr txBox="1"/>
          <p:nvPr/>
        </p:nvSpPr>
        <p:spPr>
          <a:xfrm>
            <a:off x="5871057" y="4325733"/>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03</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3" name="文本框 72"/>
          <p:cNvSpPr txBox="1"/>
          <p:nvPr/>
        </p:nvSpPr>
        <p:spPr>
          <a:xfrm>
            <a:off x="8666038" y="3471430"/>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04</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4" name="文本框 73"/>
          <p:cNvSpPr txBox="1"/>
          <p:nvPr/>
        </p:nvSpPr>
        <p:spPr>
          <a:xfrm>
            <a:off x="9985720" y="1757356"/>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05</a:t>
            </a:r>
            <a:endParaRPr lang="zh-CN" altLang="en-US" sz="4000" b="1" dirty="0">
              <a:solidFill>
                <a:schemeClr val="tx1">
                  <a:lumMod val="65000"/>
                  <a:lumOff val="35000"/>
                </a:schemeClr>
              </a:solidFill>
              <a:latin typeface="Broadway" panose="04040905080B02020502" pitchFamily="82" charset="0"/>
              <a:cs typeface="+mn-ea"/>
              <a:sym typeface="+mn-lt"/>
            </a:endParaRPr>
          </a:p>
        </p:txBody>
      </p:sp>
      <p:pic>
        <p:nvPicPr>
          <p:cNvPr id="75" name="图片 74">
            <a:extLst>
              <a:ext uri="{FF2B5EF4-FFF2-40B4-BE49-F238E27FC236}">
                <a16:creationId xmlns:a16="http://schemas.microsoft.com/office/drawing/2014/main" id="{0FB5B029-4D26-47E4-80D4-905045B499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299" r="14299"/>
          <a:stretch/>
        </p:blipFill>
        <p:spPr>
          <a:xfrm>
            <a:off x="5017352" y="123286"/>
            <a:ext cx="2129804" cy="2191161"/>
          </a:xfrm>
          <a:prstGeom prst="ellipse">
            <a:avLst/>
          </a:prstGeom>
        </p:spPr>
      </p:pic>
    </p:spTree>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研究结论</a:t>
            </a:r>
          </a:p>
        </p:txBody>
      </p:sp>
      <p:sp>
        <p:nvSpPr>
          <p:cNvPr id="42" name="Freeform 23"/>
          <p:cNvSpPr/>
          <p:nvPr/>
        </p:nvSpPr>
        <p:spPr bwMode="auto">
          <a:xfrm>
            <a:off x="1779318" y="1665288"/>
            <a:ext cx="382107" cy="396803"/>
          </a:xfrm>
          <a:custGeom>
            <a:avLst/>
            <a:gdLst>
              <a:gd name="T0" fmla="*/ 103646 w 51"/>
              <a:gd name="T1" fmla="*/ 0 h 53"/>
              <a:gd name="T2" fmla="*/ 0 w 51"/>
              <a:gd name="T3" fmla="*/ 109974 h 53"/>
              <a:gd name="T4" fmla="*/ 0 w 51"/>
              <a:gd name="T5" fmla="*/ 239355 h 53"/>
              <a:gd name="T6" fmla="*/ 103646 w 51"/>
              <a:gd name="T7" fmla="*/ 342860 h 53"/>
              <a:gd name="T8" fmla="*/ 226726 w 51"/>
              <a:gd name="T9" fmla="*/ 342860 h 53"/>
              <a:gd name="T10" fmla="*/ 330372 w 51"/>
              <a:gd name="T11" fmla="*/ 239355 h 53"/>
              <a:gd name="T12" fmla="*/ 330372 w 51"/>
              <a:gd name="T13" fmla="*/ 109974 h 53"/>
              <a:gd name="T14" fmla="*/ 226726 w 51"/>
              <a:gd name="T15" fmla="*/ 0 h 53"/>
              <a:gd name="T16" fmla="*/ 103646 w 51"/>
              <a:gd name="T17" fmla="*/ 0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3">
                <a:moveTo>
                  <a:pt x="16" y="0"/>
                </a:moveTo>
                <a:cubicBezTo>
                  <a:pt x="7" y="0"/>
                  <a:pt x="0" y="8"/>
                  <a:pt x="0" y="17"/>
                </a:cubicBezTo>
                <a:cubicBezTo>
                  <a:pt x="0" y="37"/>
                  <a:pt x="0" y="37"/>
                  <a:pt x="0" y="37"/>
                </a:cubicBezTo>
                <a:cubicBezTo>
                  <a:pt x="0" y="46"/>
                  <a:pt x="7" y="53"/>
                  <a:pt x="16" y="53"/>
                </a:cubicBezTo>
                <a:cubicBezTo>
                  <a:pt x="35" y="53"/>
                  <a:pt x="35" y="53"/>
                  <a:pt x="35" y="53"/>
                </a:cubicBezTo>
                <a:cubicBezTo>
                  <a:pt x="44" y="53"/>
                  <a:pt x="51" y="46"/>
                  <a:pt x="51" y="37"/>
                </a:cubicBezTo>
                <a:cubicBezTo>
                  <a:pt x="51" y="17"/>
                  <a:pt x="51" y="17"/>
                  <a:pt x="51" y="17"/>
                </a:cubicBezTo>
                <a:cubicBezTo>
                  <a:pt x="51" y="8"/>
                  <a:pt x="44" y="0"/>
                  <a:pt x="35" y="0"/>
                </a:cubicBezTo>
                <a:lnTo>
                  <a:pt x="16" y="0"/>
                </a:lnTo>
                <a:close/>
              </a:path>
            </a:pathLst>
          </a:custGeom>
          <a:solidFill>
            <a:srgbClr val="005D9D"/>
          </a:solidFill>
          <a:ln>
            <a:noFill/>
          </a:ln>
        </p:spPr>
        <p:txBody>
          <a:bodyPr/>
          <a:lstStyle/>
          <a:p>
            <a:endParaRPr lang="zh-CN" altLang="en-US"/>
          </a:p>
        </p:txBody>
      </p:sp>
      <p:sp>
        <p:nvSpPr>
          <p:cNvPr id="43" name="Freeform 24"/>
          <p:cNvSpPr/>
          <p:nvPr/>
        </p:nvSpPr>
        <p:spPr bwMode="auto">
          <a:xfrm>
            <a:off x="1782992" y="5104251"/>
            <a:ext cx="382107" cy="440893"/>
          </a:xfrm>
          <a:custGeom>
            <a:avLst/>
            <a:gdLst>
              <a:gd name="T0" fmla="*/ 0 w 291"/>
              <a:gd name="T1" fmla="*/ 0 h 336"/>
              <a:gd name="T2" fmla="*/ 330372 w 291"/>
              <a:gd name="T3" fmla="*/ 0 h 336"/>
              <a:gd name="T4" fmla="*/ 162348 w 291"/>
              <a:gd name="T5" fmla="*/ 381460 h 336"/>
              <a:gd name="T6" fmla="*/ 0 w 291"/>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1" h="336">
                <a:moveTo>
                  <a:pt x="0" y="0"/>
                </a:moveTo>
                <a:lnTo>
                  <a:pt x="291" y="0"/>
                </a:lnTo>
                <a:lnTo>
                  <a:pt x="143" y="336"/>
                </a:lnTo>
                <a:lnTo>
                  <a:pt x="0" y="0"/>
                </a:lnTo>
                <a:close/>
              </a:path>
            </a:pathLst>
          </a:custGeom>
          <a:solidFill>
            <a:srgbClr val="005D9D"/>
          </a:solidFill>
          <a:ln>
            <a:noFill/>
          </a:ln>
        </p:spPr>
        <p:txBody>
          <a:bodyPr/>
          <a:lstStyle/>
          <a:p>
            <a:endParaRPr lang="zh-CN" altLang="en-US"/>
          </a:p>
        </p:txBody>
      </p:sp>
      <p:sp>
        <p:nvSpPr>
          <p:cNvPr id="44" name="Freeform 25"/>
          <p:cNvSpPr/>
          <p:nvPr/>
        </p:nvSpPr>
        <p:spPr bwMode="auto">
          <a:xfrm>
            <a:off x="1926282" y="5453291"/>
            <a:ext cx="88179" cy="104711"/>
          </a:xfrm>
          <a:custGeom>
            <a:avLst/>
            <a:gdLst>
              <a:gd name="T0" fmla="*/ 38600 w 12"/>
              <a:gd name="T1" fmla="*/ 6487 h 14"/>
              <a:gd name="T2" fmla="*/ 0 w 12"/>
              <a:gd name="T3" fmla="*/ 0 h 14"/>
              <a:gd name="T4" fmla="*/ 38600 w 12"/>
              <a:gd name="T5" fmla="*/ 90824 h 14"/>
              <a:gd name="T6" fmla="*/ 77200 w 12"/>
              <a:gd name="T7" fmla="*/ 0 h 14"/>
              <a:gd name="T8" fmla="*/ 38600 w 12"/>
              <a:gd name="T9" fmla="*/ 6487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4">
                <a:moveTo>
                  <a:pt x="6" y="1"/>
                </a:moveTo>
                <a:cubicBezTo>
                  <a:pt x="4" y="1"/>
                  <a:pt x="2" y="0"/>
                  <a:pt x="0" y="0"/>
                </a:cubicBezTo>
                <a:cubicBezTo>
                  <a:pt x="6" y="14"/>
                  <a:pt x="6" y="14"/>
                  <a:pt x="6" y="14"/>
                </a:cubicBezTo>
                <a:cubicBezTo>
                  <a:pt x="12" y="0"/>
                  <a:pt x="12" y="0"/>
                  <a:pt x="12" y="0"/>
                </a:cubicBezTo>
                <a:cubicBezTo>
                  <a:pt x="10" y="1"/>
                  <a:pt x="8" y="1"/>
                  <a:pt x="6" y="1"/>
                </a:cubicBezTo>
                <a:close/>
              </a:path>
            </a:pathLst>
          </a:custGeom>
          <a:solidFill>
            <a:srgbClr val="13918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Freeform 26"/>
          <p:cNvSpPr/>
          <p:nvPr/>
        </p:nvSpPr>
        <p:spPr bwMode="auto">
          <a:xfrm>
            <a:off x="2053039" y="1957379"/>
            <a:ext cx="112060" cy="3222190"/>
          </a:xfrm>
          <a:custGeom>
            <a:avLst/>
            <a:gdLst>
              <a:gd name="T0" fmla="*/ 45563 w 15"/>
              <a:gd name="T1" fmla="*/ 0 h 430"/>
              <a:gd name="T2" fmla="*/ 0 w 15"/>
              <a:gd name="T3" fmla="*/ 51791 h 430"/>
              <a:gd name="T4" fmla="*/ 0 w 15"/>
              <a:gd name="T5" fmla="*/ 2738433 h 430"/>
              <a:gd name="T6" fmla="*/ 45563 w 15"/>
              <a:gd name="T7" fmla="*/ 2783750 h 430"/>
              <a:gd name="T8" fmla="*/ 45563 w 15"/>
              <a:gd name="T9" fmla="*/ 2783750 h 430"/>
              <a:gd name="T10" fmla="*/ 97636 w 15"/>
              <a:gd name="T11" fmla="*/ 2738433 h 430"/>
              <a:gd name="T12" fmla="*/ 97636 w 15"/>
              <a:gd name="T13" fmla="*/ 51791 h 430"/>
              <a:gd name="T14" fmla="*/ 45563 w 15"/>
              <a:gd name="T15" fmla="*/ 0 h 4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 h="430">
                <a:moveTo>
                  <a:pt x="7" y="0"/>
                </a:moveTo>
                <a:cubicBezTo>
                  <a:pt x="3" y="0"/>
                  <a:pt x="0" y="4"/>
                  <a:pt x="0" y="8"/>
                </a:cubicBezTo>
                <a:cubicBezTo>
                  <a:pt x="0" y="423"/>
                  <a:pt x="0" y="423"/>
                  <a:pt x="0" y="423"/>
                </a:cubicBezTo>
                <a:cubicBezTo>
                  <a:pt x="0" y="427"/>
                  <a:pt x="3" y="430"/>
                  <a:pt x="7" y="430"/>
                </a:cubicBezTo>
                <a:cubicBezTo>
                  <a:pt x="7" y="430"/>
                  <a:pt x="7" y="430"/>
                  <a:pt x="7" y="430"/>
                </a:cubicBezTo>
                <a:cubicBezTo>
                  <a:pt x="11" y="430"/>
                  <a:pt x="15" y="427"/>
                  <a:pt x="15" y="423"/>
                </a:cubicBezTo>
                <a:cubicBezTo>
                  <a:pt x="15" y="8"/>
                  <a:pt x="15" y="8"/>
                  <a:pt x="15" y="8"/>
                </a:cubicBezTo>
                <a:cubicBezTo>
                  <a:pt x="15" y="4"/>
                  <a:pt x="11" y="0"/>
                  <a:pt x="7" y="0"/>
                </a:cubicBezTo>
                <a:close/>
              </a:path>
            </a:pathLst>
          </a:custGeom>
          <a:solidFill>
            <a:schemeClr val="bg1">
              <a:lumMod val="65000"/>
            </a:schemeClr>
          </a:solidFill>
          <a:ln>
            <a:noFill/>
          </a:ln>
        </p:spPr>
        <p:txBody>
          <a:bodyPr/>
          <a:lstStyle/>
          <a:p>
            <a:endParaRPr lang="zh-CN" altLang="en-US"/>
          </a:p>
        </p:txBody>
      </p:sp>
      <p:sp>
        <p:nvSpPr>
          <p:cNvPr id="46" name="Freeform 27"/>
          <p:cNvSpPr/>
          <p:nvPr/>
        </p:nvSpPr>
        <p:spPr bwMode="auto">
          <a:xfrm>
            <a:off x="1782992" y="1957379"/>
            <a:ext cx="113897" cy="3227702"/>
          </a:xfrm>
          <a:custGeom>
            <a:avLst/>
            <a:gdLst>
              <a:gd name="T0" fmla="*/ 45563 w 15"/>
              <a:gd name="T1" fmla="*/ 0 h 431"/>
              <a:gd name="T2" fmla="*/ 0 w 15"/>
              <a:gd name="T3" fmla="*/ 51776 h 431"/>
              <a:gd name="T4" fmla="*/ 0 w 15"/>
              <a:gd name="T5" fmla="*/ 2737650 h 431"/>
              <a:gd name="T6" fmla="*/ 45563 w 15"/>
              <a:gd name="T7" fmla="*/ 2789426 h 431"/>
              <a:gd name="T8" fmla="*/ 45563 w 15"/>
              <a:gd name="T9" fmla="*/ 2789426 h 431"/>
              <a:gd name="T10" fmla="*/ 97636 w 15"/>
              <a:gd name="T11" fmla="*/ 2737650 h 431"/>
              <a:gd name="T12" fmla="*/ 97636 w 15"/>
              <a:gd name="T13" fmla="*/ 51776 h 431"/>
              <a:gd name="T14" fmla="*/ 45563 w 15"/>
              <a:gd name="T15" fmla="*/ 0 h 4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 h="431">
                <a:moveTo>
                  <a:pt x="7" y="0"/>
                </a:moveTo>
                <a:cubicBezTo>
                  <a:pt x="3" y="0"/>
                  <a:pt x="0" y="4"/>
                  <a:pt x="0" y="8"/>
                </a:cubicBezTo>
                <a:cubicBezTo>
                  <a:pt x="0" y="423"/>
                  <a:pt x="0" y="423"/>
                  <a:pt x="0" y="423"/>
                </a:cubicBezTo>
                <a:cubicBezTo>
                  <a:pt x="0" y="427"/>
                  <a:pt x="3" y="430"/>
                  <a:pt x="7" y="431"/>
                </a:cubicBezTo>
                <a:cubicBezTo>
                  <a:pt x="7" y="431"/>
                  <a:pt x="7" y="431"/>
                  <a:pt x="7" y="431"/>
                </a:cubicBezTo>
                <a:cubicBezTo>
                  <a:pt x="12" y="430"/>
                  <a:pt x="15" y="427"/>
                  <a:pt x="15" y="423"/>
                </a:cubicBezTo>
                <a:cubicBezTo>
                  <a:pt x="15" y="8"/>
                  <a:pt x="15" y="8"/>
                  <a:pt x="15" y="8"/>
                </a:cubicBezTo>
                <a:cubicBezTo>
                  <a:pt x="15" y="4"/>
                  <a:pt x="12" y="0"/>
                  <a:pt x="7" y="0"/>
                </a:cubicBezTo>
                <a:close/>
              </a:path>
            </a:pathLst>
          </a:custGeom>
          <a:solidFill>
            <a:schemeClr val="bg1">
              <a:lumMod val="65000"/>
            </a:schemeClr>
          </a:solidFill>
          <a:ln>
            <a:noFill/>
          </a:ln>
        </p:spPr>
        <p:txBody>
          <a:bodyPr/>
          <a:lstStyle/>
          <a:p>
            <a:endParaRPr lang="zh-CN" altLang="en-US"/>
          </a:p>
        </p:txBody>
      </p:sp>
      <p:sp>
        <p:nvSpPr>
          <p:cNvPr id="47" name="Freeform 28"/>
          <p:cNvSpPr/>
          <p:nvPr/>
        </p:nvSpPr>
        <p:spPr bwMode="auto">
          <a:xfrm>
            <a:off x="1887704" y="1957379"/>
            <a:ext cx="165335" cy="3222190"/>
          </a:xfrm>
          <a:custGeom>
            <a:avLst/>
            <a:gdLst>
              <a:gd name="T0" fmla="*/ 70957 w 22"/>
              <a:gd name="T1" fmla="*/ 0 h 430"/>
              <a:gd name="T2" fmla="*/ 0 w 22"/>
              <a:gd name="T3" fmla="*/ 51791 h 430"/>
              <a:gd name="T4" fmla="*/ 0 w 22"/>
              <a:gd name="T5" fmla="*/ 2738433 h 430"/>
              <a:gd name="T6" fmla="*/ 70957 w 22"/>
              <a:gd name="T7" fmla="*/ 2783750 h 430"/>
              <a:gd name="T8" fmla="*/ 70957 w 22"/>
              <a:gd name="T9" fmla="*/ 2783750 h 430"/>
              <a:gd name="T10" fmla="*/ 141913 w 22"/>
              <a:gd name="T11" fmla="*/ 2738433 h 430"/>
              <a:gd name="T12" fmla="*/ 141913 w 22"/>
              <a:gd name="T13" fmla="*/ 51791 h 430"/>
              <a:gd name="T14" fmla="*/ 70957 w 22"/>
              <a:gd name="T15" fmla="*/ 0 h 4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430">
                <a:moveTo>
                  <a:pt x="11" y="0"/>
                </a:moveTo>
                <a:cubicBezTo>
                  <a:pt x="5" y="0"/>
                  <a:pt x="0" y="4"/>
                  <a:pt x="0" y="8"/>
                </a:cubicBezTo>
                <a:cubicBezTo>
                  <a:pt x="0" y="423"/>
                  <a:pt x="0" y="423"/>
                  <a:pt x="0" y="423"/>
                </a:cubicBezTo>
                <a:cubicBezTo>
                  <a:pt x="0" y="427"/>
                  <a:pt x="5" y="430"/>
                  <a:pt x="11" y="430"/>
                </a:cubicBezTo>
                <a:cubicBezTo>
                  <a:pt x="11" y="430"/>
                  <a:pt x="11" y="430"/>
                  <a:pt x="11" y="430"/>
                </a:cubicBezTo>
                <a:cubicBezTo>
                  <a:pt x="17" y="430"/>
                  <a:pt x="22" y="427"/>
                  <a:pt x="22" y="423"/>
                </a:cubicBezTo>
                <a:cubicBezTo>
                  <a:pt x="22" y="8"/>
                  <a:pt x="22" y="8"/>
                  <a:pt x="22" y="8"/>
                </a:cubicBezTo>
                <a:cubicBezTo>
                  <a:pt x="22" y="4"/>
                  <a:pt x="17" y="0"/>
                  <a:pt x="11" y="0"/>
                </a:cubicBezTo>
                <a:close/>
              </a:path>
            </a:pathLst>
          </a:custGeom>
          <a:solidFill>
            <a:schemeClr val="bg1">
              <a:lumMod val="85000"/>
            </a:schemeClr>
          </a:solidFill>
          <a:ln>
            <a:noFill/>
          </a:ln>
        </p:spPr>
        <p:txBody>
          <a:bodyPr/>
          <a:lstStyle/>
          <a:p>
            <a:endParaRPr lang="zh-CN" altLang="en-US"/>
          </a:p>
        </p:txBody>
      </p:sp>
      <p:grpSp>
        <p:nvGrpSpPr>
          <p:cNvPr id="48" name="Group 4"/>
          <p:cNvGrpSpPr/>
          <p:nvPr/>
        </p:nvGrpSpPr>
        <p:grpSpPr bwMode="auto">
          <a:xfrm>
            <a:off x="2324923" y="2592999"/>
            <a:ext cx="2985210" cy="681547"/>
            <a:chOff x="1738313" y="2143839"/>
            <a:chExt cx="2579688" cy="588963"/>
          </a:xfrm>
        </p:grpSpPr>
        <p:sp>
          <p:nvSpPr>
            <p:cNvPr id="49" name="Freeform 8"/>
            <p:cNvSpPr/>
            <p:nvPr/>
          </p:nvSpPr>
          <p:spPr bwMode="auto">
            <a:xfrm>
              <a:off x="4154488" y="2234327"/>
              <a:ext cx="163513" cy="498475"/>
            </a:xfrm>
            <a:custGeom>
              <a:avLst/>
              <a:gdLst>
                <a:gd name="T0" fmla="*/ 0 w 103"/>
                <a:gd name="T1" fmla="*/ 498475 h 314"/>
                <a:gd name="T2" fmla="*/ 163513 w 103"/>
                <a:gd name="T3" fmla="*/ 354013 h 314"/>
                <a:gd name="T4" fmla="*/ 163513 w 103"/>
                <a:gd name="T5" fmla="*/ 0 h 314"/>
                <a:gd name="T6" fmla="*/ 0 w 103"/>
                <a:gd name="T7" fmla="*/ 0 h 314"/>
                <a:gd name="T8" fmla="*/ 0 w 103"/>
                <a:gd name="T9" fmla="*/ 498475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314">
                  <a:moveTo>
                    <a:pt x="0" y="314"/>
                  </a:moveTo>
                  <a:lnTo>
                    <a:pt x="103" y="223"/>
                  </a:lnTo>
                  <a:lnTo>
                    <a:pt x="103" y="0"/>
                  </a:lnTo>
                  <a:lnTo>
                    <a:pt x="0" y="0"/>
                  </a:lnTo>
                  <a:lnTo>
                    <a:pt x="0" y="31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Rectangle 10"/>
            <p:cNvSpPr>
              <a:spLocks noChangeArrowheads="1"/>
            </p:cNvSpPr>
            <p:nvPr/>
          </p:nvSpPr>
          <p:spPr bwMode="auto">
            <a:xfrm>
              <a:off x="1738313" y="2143839"/>
              <a:ext cx="2579688" cy="444500"/>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51" name="Group 1"/>
          <p:cNvGrpSpPr/>
          <p:nvPr/>
        </p:nvGrpSpPr>
        <p:grpSpPr bwMode="auto">
          <a:xfrm>
            <a:off x="1371492" y="2247633"/>
            <a:ext cx="1225315" cy="859741"/>
            <a:chOff x="914400" y="1845389"/>
            <a:chExt cx="1058863" cy="742950"/>
          </a:xfrm>
        </p:grpSpPr>
        <p:sp>
          <p:nvSpPr>
            <p:cNvPr id="52" name="Freeform 9"/>
            <p:cNvSpPr/>
            <p:nvPr/>
          </p:nvSpPr>
          <p:spPr bwMode="auto">
            <a:xfrm>
              <a:off x="914400" y="1845389"/>
              <a:ext cx="163513" cy="742950"/>
            </a:xfrm>
            <a:custGeom>
              <a:avLst/>
              <a:gdLst>
                <a:gd name="T0" fmla="*/ 103 w 103"/>
                <a:gd name="T1" fmla="*/ 468 h 468"/>
                <a:gd name="T2" fmla="*/ 0 w 103"/>
                <a:gd name="T3" fmla="*/ 285 h 468"/>
                <a:gd name="T4" fmla="*/ 0 w 103"/>
                <a:gd name="T5" fmla="*/ 0 h 468"/>
                <a:gd name="T6" fmla="*/ 103 w 103"/>
                <a:gd name="T7" fmla="*/ 0 h 468"/>
                <a:gd name="T8" fmla="*/ 103 w 103"/>
                <a:gd name="T9" fmla="*/ 468 h 468"/>
              </a:gdLst>
              <a:ahLst/>
              <a:cxnLst>
                <a:cxn ang="0">
                  <a:pos x="T0" y="T1"/>
                </a:cxn>
                <a:cxn ang="0">
                  <a:pos x="T2" y="T3"/>
                </a:cxn>
                <a:cxn ang="0">
                  <a:pos x="T4" y="T5"/>
                </a:cxn>
                <a:cxn ang="0">
                  <a:pos x="T6" y="T7"/>
                </a:cxn>
                <a:cxn ang="0">
                  <a:pos x="T8" y="T9"/>
                </a:cxn>
              </a:cxnLst>
              <a:rect l="0" t="0" r="r" b="b"/>
              <a:pathLst>
                <a:path w="103" h="468">
                  <a:moveTo>
                    <a:pt x="103" y="468"/>
                  </a:moveTo>
                  <a:lnTo>
                    <a:pt x="0" y="285"/>
                  </a:lnTo>
                  <a:lnTo>
                    <a:pt x="0" y="0"/>
                  </a:lnTo>
                  <a:lnTo>
                    <a:pt x="103" y="0"/>
                  </a:lnTo>
                  <a:lnTo>
                    <a:pt x="103" y="468"/>
                  </a:lnTo>
                  <a:close/>
                </a:path>
              </a:pathLst>
            </a:custGeom>
            <a:solidFill>
              <a:schemeClr val="bg1">
                <a:lumMod val="95000"/>
              </a:schemeClr>
            </a:solidFill>
            <a:ln>
              <a:noFill/>
            </a:ln>
          </p:spPr>
          <p:txBody>
            <a:bodyPr/>
            <a:lstStyle/>
            <a:p>
              <a:pPr fontAlgn="auto">
                <a:spcBef>
                  <a:spcPts val="0"/>
                </a:spcBef>
                <a:spcAft>
                  <a:spcPts val="0"/>
                </a:spcAft>
                <a:defRPr/>
              </a:pPr>
              <a:endParaRPr lang="en-US">
                <a:latin typeface="+mn-lt"/>
                <a:cs typeface="+mn-cs"/>
              </a:endParaRPr>
            </a:p>
          </p:txBody>
        </p:sp>
        <p:sp>
          <p:nvSpPr>
            <p:cNvPr id="53" name="Freeform 11"/>
            <p:cNvSpPr/>
            <p:nvPr/>
          </p:nvSpPr>
          <p:spPr bwMode="auto">
            <a:xfrm>
              <a:off x="1738313" y="1845389"/>
              <a:ext cx="234950" cy="742950"/>
            </a:xfrm>
            <a:custGeom>
              <a:avLst/>
              <a:gdLst>
                <a:gd name="T0" fmla="*/ 0 w 148"/>
                <a:gd name="T1" fmla="*/ 742950 h 468"/>
                <a:gd name="T2" fmla="*/ 234950 w 148"/>
                <a:gd name="T3" fmla="*/ 452438 h 468"/>
                <a:gd name="T4" fmla="*/ 234950 w 148"/>
                <a:gd name="T5" fmla="*/ 0 h 468"/>
                <a:gd name="T6" fmla="*/ 0 w 148"/>
                <a:gd name="T7" fmla="*/ 0 h 468"/>
                <a:gd name="T8" fmla="*/ 0 w 148"/>
                <a:gd name="T9" fmla="*/ 74295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468">
                  <a:moveTo>
                    <a:pt x="0" y="468"/>
                  </a:moveTo>
                  <a:lnTo>
                    <a:pt x="148" y="285"/>
                  </a:lnTo>
                  <a:lnTo>
                    <a:pt x="148" y="0"/>
                  </a:lnTo>
                  <a:lnTo>
                    <a:pt x="0" y="0"/>
                  </a:lnTo>
                  <a:lnTo>
                    <a:pt x="0" y="46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Rectangle 12"/>
            <p:cNvSpPr>
              <a:spLocks noChangeArrowheads="1"/>
            </p:cNvSpPr>
            <p:nvPr/>
          </p:nvSpPr>
          <p:spPr bwMode="auto">
            <a:xfrm>
              <a:off x="914400" y="1845389"/>
              <a:ext cx="1058863" cy="452438"/>
            </a:xfrm>
            <a:prstGeom prst="rect">
              <a:avLst/>
            </a:prstGeom>
            <a:solidFill>
              <a:srgbClr val="005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55" name="Group 15"/>
          <p:cNvGrpSpPr/>
          <p:nvPr/>
        </p:nvGrpSpPr>
        <p:grpSpPr bwMode="auto">
          <a:xfrm>
            <a:off x="2324923" y="3577659"/>
            <a:ext cx="2985210" cy="690732"/>
            <a:chOff x="1738313" y="2994739"/>
            <a:chExt cx="2579688" cy="596901"/>
          </a:xfrm>
        </p:grpSpPr>
        <p:sp>
          <p:nvSpPr>
            <p:cNvPr id="56" name="Freeform 13"/>
            <p:cNvSpPr/>
            <p:nvPr/>
          </p:nvSpPr>
          <p:spPr bwMode="auto">
            <a:xfrm>
              <a:off x="4154488" y="3085227"/>
              <a:ext cx="163513" cy="506413"/>
            </a:xfrm>
            <a:custGeom>
              <a:avLst/>
              <a:gdLst>
                <a:gd name="T0" fmla="*/ 0 w 103"/>
                <a:gd name="T1" fmla="*/ 506413 h 319"/>
                <a:gd name="T2" fmla="*/ 163513 w 103"/>
                <a:gd name="T3" fmla="*/ 361950 h 319"/>
                <a:gd name="T4" fmla="*/ 163513 w 103"/>
                <a:gd name="T5" fmla="*/ 0 h 319"/>
                <a:gd name="T6" fmla="*/ 0 w 103"/>
                <a:gd name="T7" fmla="*/ 0 h 319"/>
                <a:gd name="T8" fmla="*/ 0 w 103"/>
                <a:gd name="T9" fmla="*/ 506413 h 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319">
                  <a:moveTo>
                    <a:pt x="0" y="319"/>
                  </a:moveTo>
                  <a:lnTo>
                    <a:pt x="103" y="228"/>
                  </a:lnTo>
                  <a:lnTo>
                    <a:pt x="103" y="0"/>
                  </a:lnTo>
                  <a:lnTo>
                    <a:pt x="0" y="0"/>
                  </a:lnTo>
                  <a:lnTo>
                    <a:pt x="0" y="31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Rectangle 15"/>
            <p:cNvSpPr>
              <a:spLocks noChangeArrowheads="1"/>
            </p:cNvSpPr>
            <p:nvPr/>
          </p:nvSpPr>
          <p:spPr bwMode="auto">
            <a:xfrm>
              <a:off x="1738313" y="2994739"/>
              <a:ext cx="2579688" cy="4524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58" name="Group 2"/>
          <p:cNvGrpSpPr/>
          <p:nvPr/>
        </p:nvGrpSpPr>
        <p:grpSpPr bwMode="auto">
          <a:xfrm>
            <a:off x="1371492" y="3232293"/>
            <a:ext cx="1225315" cy="868926"/>
            <a:chOff x="914400" y="2696289"/>
            <a:chExt cx="1058863" cy="750888"/>
          </a:xfrm>
        </p:grpSpPr>
        <p:sp>
          <p:nvSpPr>
            <p:cNvPr id="59" name="Freeform 14"/>
            <p:cNvSpPr/>
            <p:nvPr/>
          </p:nvSpPr>
          <p:spPr bwMode="auto">
            <a:xfrm>
              <a:off x="914400" y="2696289"/>
              <a:ext cx="163513" cy="750888"/>
            </a:xfrm>
            <a:custGeom>
              <a:avLst/>
              <a:gdLst>
                <a:gd name="T0" fmla="*/ 103 w 103"/>
                <a:gd name="T1" fmla="*/ 473 h 473"/>
                <a:gd name="T2" fmla="*/ 0 w 103"/>
                <a:gd name="T3" fmla="*/ 285 h 473"/>
                <a:gd name="T4" fmla="*/ 0 w 103"/>
                <a:gd name="T5" fmla="*/ 0 h 473"/>
                <a:gd name="T6" fmla="*/ 103 w 103"/>
                <a:gd name="T7" fmla="*/ 0 h 473"/>
                <a:gd name="T8" fmla="*/ 103 w 103"/>
                <a:gd name="T9" fmla="*/ 473 h 473"/>
              </a:gdLst>
              <a:ahLst/>
              <a:cxnLst>
                <a:cxn ang="0">
                  <a:pos x="T0" y="T1"/>
                </a:cxn>
                <a:cxn ang="0">
                  <a:pos x="T2" y="T3"/>
                </a:cxn>
                <a:cxn ang="0">
                  <a:pos x="T4" y="T5"/>
                </a:cxn>
                <a:cxn ang="0">
                  <a:pos x="T6" y="T7"/>
                </a:cxn>
                <a:cxn ang="0">
                  <a:pos x="T8" y="T9"/>
                </a:cxn>
              </a:cxnLst>
              <a:rect l="0" t="0" r="r" b="b"/>
              <a:pathLst>
                <a:path w="103" h="473">
                  <a:moveTo>
                    <a:pt x="103" y="473"/>
                  </a:moveTo>
                  <a:lnTo>
                    <a:pt x="0" y="285"/>
                  </a:lnTo>
                  <a:lnTo>
                    <a:pt x="0" y="0"/>
                  </a:lnTo>
                  <a:lnTo>
                    <a:pt x="103" y="0"/>
                  </a:lnTo>
                  <a:lnTo>
                    <a:pt x="103" y="473"/>
                  </a:lnTo>
                  <a:close/>
                </a:path>
              </a:pathLst>
            </a:custGeom>
            <a:solidFill>
              <a:schemeClr val="bg1">
                <a:lumMod val="95000"/>
              </a:schemeClr>
            </a:solidFill>
            <a:ln>
              <a:noFill/>
            </a:ln>
          </p:spPr>
          <p:txBody>
            <a:bodyPr/>
            <a:lstStyle/>
            <a:p>
              <a:pPr fontAlgn="auto">
                <a:spcBef>
                  <a:spcPts val="0"/>
                </a:spcBef>
                <a:spcAft>
                  <a:spcPts val="0"/>
                </a:spcAft>
                <a:defRPr/>
              </a:pPr>
              <a:endParaRPr lang="en-US">
                <a:latin typeface="+mn-lt"/>
                <a:cs typeface="+mn-cs"/>
              </a:endParaRPr>
            </a:p>
          </p:txBody>
        </p:sp>
        <p:sp>
          <p:nvSpPr>
            <p:cNvPr id="60" name="Freeform 16"/>
            <p:cNvSpPr/>
            <p:nvPr/>
          </p:nvSpPr>
          <p:spPr bwMode="auto">
            <a:xfrm>
              <a:off x="1738313" y="2696289"/>
              <a:ext cx="234950" cy="750888"/>
            </a:xfrm>
            <a:custGeom>
              <a:avLst/>
              <a:gdLst>
                <a:gd name="T0" fmla="*/ 0 w 148"/>
                <a:gd name="T1" fmla="*/ 750888 h 473"/>
                <a:gd name="T2" fmla="*/ 234950 w 148"/>
                <a:gd name="T3" fmla="*/ 452438 h 473"/>
                <a:gd name="T4" fmla="*/ 234950 w 148"/>
                <a:gd name="T5" fmla="*/ 0 h 473"/>
                <a:gd name="T6" fmla="*/ 0 w 148"/>
                <a:gd name="T7" fmla="*/ 0 h 473"/>
                <a:gd name="T8" fmla="*/ 0 w 148"/>
                <a:gd name="T9" fmla="*/ 750888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473">
                  <a:moveTo>
                    <a:pt x="0" y="473"/>
                  </a:moveTo>
                  <a:lnTo>
                    <a:pt x="148" y="285"/>
                  </a:lnTo>
                  <a:lnTo>
                    <a:pt x="148" y="0"/>
                  </a:lnTo>
                  <a:lnTo>
                    <a:pt x="0" y="0"/>
                  </a:lnTo>
                  <a:lnTo>
                    <a:pt x="0" y="4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Rectangle 17"/>
            <p:cNvSpPr>
              <a:spLocks noChangeArrowheads="1"/>
            </p:cNvSpPr>
            <p:nvPr/>
          </p:nvSpPr>
          <p:spPr bwMode="auto">
            <a:xfrm>
              <a:off x="914400" y="2696289"/>
              <a:ext cx="1058863" cy="452438"/>
            </a:xfrm>
            <a:prstGeom prst="rect">
              <a:avLst/>
            </a:prstGeom>
            <a:solidFill>
              <a:srgbClr val="005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62" name="Group 63"/>
          <p:cNvGrpSpPr/>
          <p:nvPr/>
        </p:nvGrpSpPr>
        <p:grpSpPr bwMode="auto">
          <a:xfrm>
            <a:off x="2324923" y="4510882"/>
            <a:ext cx="2985210" cy="690732"/>
            <a:chOff x="1738313" y="3801189"/>
            <a:chExt cx="2579688" cy="596900"/>
          </a:xfrm>
        </p:grpSpPr>
        <p:sp>
          <p:nvSpPr>
            <p:cNvPr id="63" name="Freeform 18"/>
            <p:cNvSpPr/>
            <p:nvPr/>
          </p:nvSpPr>
          <p:spPr bwMode="auto">
            <a:xfrm>
              <a:off x="4154488" y="3899614"/>
              <a:ext cx="163513" cy="498475"/>
            </a:xfrm>
            <a:custGeom>
              <a:avLst/>
              <a:gdLst>
                <a:gd name="T0" fmla="*/ 0 w 103"/>
                <a:gd name="T1" fmla="*/ 498475 h 314"/>
                <a:gd name="T2" fmla="*/ 163513 w 103"/>
                <a:gd name="T3" fmla="*/ 354013 h 314"/>
                <a:gd name="T4" fmla="*/ 163513 w 103"/>
                <a:gd name="T5" fmla="*/ 0 h 314"/>
                <a:gd name="T6" fmla="*/ 0 w 103"/>
                <a:gd name="T7" fmla="*/ 0 h 314"/>
                <a:gd name="T8" fmla="*/ 0 w 103"/>
                <a:gd name="T9" fmla="*/ 498475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314">
                  <a:moveTo>
                    <a:pt x="0" y="314"/>
                  </a:moveTo>
                  <a:lnTo>
                    <a:pt x="103" y="223"/>
                  </a:lnTo>
                  <a:lnTo>
                    <a:pt x="103" y="0"/>
                  </a:lnTo>
                  <a:lnTo>
                    <a:pt x="0" y="0"/>
                  </a:lnTo>
                  <a:lnTo>
                    <a:pt x="0" y="31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Rectangle 20"/>
            <p:cNvSpPr>
              <a:spLocks noChangeArrowheads="1"/>
            </p:cNvSpPr>
            <p:nvPr/>
          </p:nvSpPr>
          <p:spPr bwMode="auto">
            <a:xfrm>
              <a:off x="1738313" y="3801189"/>
              <a:ext cx="2579688" cy="4524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65" name="Group 3"/>
          <p:cNvGrpSpPr/>
          <p:nvPr/>
        </p:nvGrpSpPr>
        <p:grpSpPr bwMode="auto">
          <a:xfrm>
            <a:off x="1371492" y="4174702"/>
            <a:ext cx="1225315" cy="859741"/>
            <a:chOff x="914400" y="3510677"/>
            <a:chExt cx="1058863" cy="742950"/>
          </a:xfrm>
        </p:grpSpPr>
        <p:sp>
          <p:nvSpPr>
            <p:cNvPr id="66" name="Freeform 19"/>
            <p:cNvSpPr/>
            <p:nvPr/>
          </p:nvSpPr>
          <p:spPr bwMode="auto">
            <a:xfrm>
              <a:off x="914400" y="3510677"/>
              <a:ext cx="163513" cy="742950"/>
            </a:xfrm>
            <a:custGeom>
              <a:avLst/>
              <a:gdLst>
                <a:gd name="T0" fmla="*/ 103 w 103"/>
                <a:gd name="T1" fmla="*/ 468 h 468"/>
                <a:gd name="T2" fmla="*/ 0 w 103"/>
                <a:gd name="T3" fmla="*/ 285 h 468"/>
                <a:gd name="T4" fmla="*/ 0 w 103"/>
                <a:gd name="T5" fmla="*/ 0 h 468"/>
                <a:gd name="T6" fmla="*/ 103 w 103"/>
                <a:gd name="T7" fmla="*/ 0 h 468"/>
                <a:gd name="T8" fmla="*/ 103 w 103"/>
                <a:gd name="T9" fmla="*/ 468 h 468"/>
              </a:gdLst>
              <a:ahLst/>
              <a:cxnLst>
                <a:cxn ang="0">
                  <a:pos x="T0" y="T1"/>
                </a:cxn>
                <a:cxn ang="0">
                  <a:pos x="T2" y="T3"/>
                </a:cxn>
                <a:cxn ang="0">
                  <a:pos x="T4" y="T5"/>
                </a:cxn>
                <a:cxn ang="0">
                  <a:pos x="T6" y="T7"/>
                </a:cxn>
                <a:cxn ang="0">
                  <a:pos x="T8" y="T9"/>
                </a:cxn>
              </a:cxnLst>
              <a:rect l="0" t="0" r="r" b="b"/>
              <a:pathLst>
                <a:path w="103" h="468">
                  <a:moveTo>
                    <a:pt x="103" y="468"/>
                  </a:moveTo>
                  <a:lnTo>
                    <a:pt x="0" y="285"/>
                  </a:lnTo>
                  <a:lnTo>
                    <a:pt x="0" y="0"/>
                  </a:lnTo>
                  <a:lnTo>
                    <a:pt x="103" y="0"/>
                  </a:lnTo>
                  <a:lnTo>
                    <a:pt x="103" y="468"/>
                  </a:lnTo>
                  <a:close/>
                </a:path>
              </a:pathLst>
            </a:custGeom>
            <a:solidFill>
              <a:schemeClr val="bg1">
                <a:lumMod val="95000"/>
              </a:schemeClr>
            </a:solidFill>
            <a:ln>
              <a:noFill/>
            </a:ln>
          </p:spPr>
          <p:txBody>
            <a:bodyPr/>
            <a:lstStyle/>
            <a:p>
              <a:pPr fontAlgn="auto">
                <a:spcBef>
                  <a:spcPts val="0"/>
                </a:spcBef>
                <a:spcAft>
                  <a:spcPts val="0"/>
                </a:spcAft>
                <a:defRPr/>
              </a:pPr>
              <a:endParaRPr lang="en-US">
                <a:latin typeface="+mn-lt"/>
                <a:cs typeface="+mn-cs"/>
              </a:endParaRPr>
            </a:p>
          </p:txBody>
        </p:sp>
        <p:sp>
          <p:nvSpPr>
            <p:cNvPr id="67" name="Freeform 21"/>
            <p:cNvSpPr/>
            <p:nvPr/>
          </p:nvSpPr>
          <p:spPr bwMode="auto">
            <a:xfrm>
              <a:off x="1738313" y="3510677"/>
              <a:ext cx="234950" cy="742950"/>
            </a:xfrm>
            <a:custGeom>
              <a:avLst/>
              <a:gdLst>
                <a:gd name="T0" fmla="*/ 0 w 148"/>
                <a:gd name="T1" fmla="*/ 742950 h 468"/>
                <a:gd name="T2" fmla="*/ 234950 w 148"/>
                <a:gd name="T3" fmla="*/ 452438 h 468"/>
                <a:gd name="T4" fmla="*/ 234950 w 148"/>
                <a:gd name="T5" fmla="*/ 0 h 468"/>
                <a:gd name="T6" fmla="*/ 0 w 148"/>
                <a:gd name="T7" fmla="*/ 0 h 468"/>
                <a:gd name="T8" fmla="*/ 0 w 148"/>
                <a:gd name="T9" fmla="*/ 74295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468">
                  <a:moveTo>
                    <a:pt x="0" y="468"/>
                  </a:moveTo>
                  <a:lnTo>
                    <a:pt x="148" y="285"/>
                  </a:lnTo>
                  <a:lnTo>
                    <a:pt x="148" y="0"/>
                  </a:lnTo>
                  <a:lnTo>
                    <a:pt x="0" y="0"/>
                  </a:lnTo>
                  <a:lnTo>
                    <a:pt x="0" y="46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Rectangle 22"/>
            <p:cNvSpPr>
              <a:spLocks noChangeArrowheads="1"/>
            </p:cNvSpPr>
            <p:nvPr/>
          </p:nvSpPr>
          <p:spPr bwMode="auto">
            <a:xfrm>
              <a:off x="914400" y="3510677"/>
              <a:ext cx="1058863" cy="452438"/>
            </a:xfrm>
            <a:prstGeom prst="rect">
              <a:avLst/>
            </a:prstGeom>
            <a:solidFill>
              <a:srgbClr val="005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sp>
        <p:nvSpPr>
          <p:cNvPr id="72" name="TextBox 34"/>
          <p:cNvSpPr txBox="1"/>
          <p:nvPr/>
        </p:nvSpPr>
        <p:spPr>
          <a:xfrm>
            <a:off x="3349533" y="2702757"/>
            <a:ext cx="1067327" cy="369332"/>
          </a:xfrm>
          <a:prstGeom prst="rect">
            <a:avLst/>
          </a:prstGeom>
          <a:noFill/>
        </p:spPr>
        <p:txBody>
          <a:bodyPr>
            <a:spAutoFit/>
          </a:bodyPr>
          <a:lstStyle/>
          <a:p>
            <a:pPr fontAlgn="auto">
              <a:spcBef>
                <a:spcPts val="0"/>
              </a:spcBef>
              <a:spcAft>
                <a:spcPts val="0"/>
              </a:spcAft>
              <a:defRPr/>
            </a:pPr>
            <a:r>
              <a:rPr lang="zh-CN" altLang="en-US" spc="600" dirty="0">
                <a:solidFill>
                  <a:schemeClr val="bg1"/>
                </a:solidFill>
                <a:latin typeface="+mj-lt"/>
                <a:cs typeface="+mn-cs"/>
              </a:rPr>
              <a:t>结论</a:t>
            </a:r>
            <a:r>
              <a:rPr lang="en-US" altLang="zh-CN" spc="600" dirty="0">
                <a:solidFill>
                  <a:schemeClr val="bg1"/>
                </a:solidFill>
                <a:latin typeface="+mj-lt"/>
                <a:cs typeface="+mn-cs"/>
              </a:rPr>
              <a:t>1</a:t>
            </a:r>
            <a:endParaRPr lang="en-US" spc="600" dirty="0">
              <a:solidFill>
                <a:schemeClr val="bg1"/>
              </a:solidFill>
              <a:latin typeface="+mj-lt"/>
              <a:cs typeface="+mn-cs"/>
            </a:endParaRPr>
          </a:p>
        </p:txBody>
      </p:sp>
      <p:sp>
        <p:nvSpPr>
          <p:cNvPr id="88" name="TextBox 50"/>
          <p:cNvSpPr txBox="1"/>
          <p:nvPr/>
        </p:nvSpPr>
        <p:spPr>
          <a:xfrm>
            <a:off x="3349533" y="3665372"/>
            <a:ext cx="1067327" cy="369332"/>
          </a:xfrm>
          <a:prstGeom prst="rect">
            <a:avLst/>
          </a:prstGeom>
          <a:noFill/>
        </p:spPr>
        <p:txBody>
          <a:bodyPr>
            <a:spAutoFit/>
          </a:bodyPr>
          <a:lstStyle/>
          <a:p>
            <a:pPr fontAlgn="auto">
              <a:spcBef>
                <a:spcPts val="0"/>
              </a:spcBef>
              <a:spcAft>
                <a:spcPts val="0"/>
              </a:spcAft>
              <a:defRPr/>
            </a:pPr>
            <a:r>
              <a:rPr lang="zh-CN" altLang="en-US" spc="600" dirty="0">
                <a:solidFill>
                  <a:schemeClr val="bg1"/>
                </a:solidFill>
                <a:latin typeface="+mj-lt"/>
                <a:cs typeface="+mn-cs"/>
              </a:rPr>
              <a:t>结论</a:t>
            </a:r>
            <a:r>
              <a:rPr lang="en-US" altLang="zh-CN" spc="600" dirty="0">
                <a:solidFill>
                  <a:schemeClr val="bg1"/>
                </a:solidFill>
                <a:latin typeface="+mj-lt"/>
                <a:cs typeface="+mn-cs"/>
              </a:rPr>
              <a:t>2</a:t>
            </a:r>
            <a:endParaRPr lang="en-US" spc="600" dirty="0">
              <a:solidFill>
                <a:schemeClr val="bg1"/>
              </a:solidFill>
              <a:latin typeface="+mj-lt"/>
              <a:cs typeface="+mn-cs"/>
            </a:endParaRPr>
          </a:p>
        </p:txBody>
      </p:sp>
      <p:sp>
        <p:nvSpPr>
          <p:cNvPr id="89" name="TextBox 51"/>
          <p:cNvSpPr txBox="1"/>
          <p:nvPr/>
        </p:nvSpPr>
        <p:spPr>
          <a:xfrm>
            <a:off x="3349533" y="4627988"/>
            <a:ext cx="1067327" cy="369332"/>
          </a:xfrm>
          <a:prstGeom prst="rect">
            <a:avLst/>
          </a:prstGeom>
          <a:noFill/>
        </p:spPr>
        <p:txBody>
          <a:bodyPr>
            <a:spAutoFit/>
          </a:bodyPr>
          <a:lstStyle/>
          <a:p>
            <a:pPr fontAlgn="auto">
              <a:spcBef>
                <a:spcPts val="0"/>
              </a:spcBef>
              <a:spcAft>
                <a:spcPts val="0"/>
              </a:spcAft>
              <a:defRPr/>
            </a:pPr>
            <a:r>
              <a:rPr lang="zh-CN" altLang="en-US" spc="600" dirty="0">
                <a:solidFill>
                  <a:schemeClr val="bg1"/>
                </a:solidFill>
                <a:latin typeface="+mj-lt"/>
              </a:rPr>
              <a:t>结论</a:t>
            </a:r>
            <a:r>
              <a:rPr lang="en-US" altLang="zh-CN" spc="600" dirty="0">
                <a:solidFill>
                  <a:schemeClr val="bg1"/>
                </a:solidFill>
                <a:latin typeface="+mj-lt"/>
              </a:rPr>
              <a:t>3</a:t>
            </a:r>
            <a:endParaRPr lang="en-US" spc="600" dirty="0">
              <a:solidFill>
                <a:schemeClr val="bg1"/>
              </a:solidFill>
              <a:latin typeface="+mj-lt"/>
            </a:endParaRPr>
          </a:p>
        </p:txBody>
      </p:sp>
      <p:sp>
        <p:nvSpPr>
          <p:cNvPr id="96" name="Rectangle 58"/>
          <p:cNvSpPr/>
          <p:nvPr/>
        </p:nvSpPr>
        <p:spPr>
          <a:xfrm>
            <a:off x="6309489" y="2464405"/>
            <a:ext cx="64297" cy="630110"/>
          </a:xfrm>
          <a:prstGeom prst="rect">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97" name="Rectangle 59"/>
          <p:cNvSpPr/>
          <p:nvPr/>
        </p:nvSpPr>
        <p:spPr>
          <a:xfrm>
            <a:off x="6309489" y="3506015"/>
            <a:ext cx="64297" cy="630108"/>
          </a:xfrm>
          <a:prstGeom prst="rect">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98" name="Rectangle 60"/>
          <p:cNvSpPr/>
          <p:nvPr/>
        </p:nvSpPr>
        <p:spPr>
          <a:xfrm>
            <a:off x="6309489" y="4553135"/>
            <a:ext cx="64297" cy="630108"/>
          </a:xfrm>
          <a:prstGeom prst="rect">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99" name="文本框 98"/>
          <p:cNvSpPr txBox="1"/>
          <p:nvPr/>
        </p:nvSpPr>
        <p:spPr>
          <a:xfrm>
            <a:off x="6452366" y="2378495"/>
            <a:ext cx="4603312" cy="830997"/>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100" name="文本框 99"/>
          <p:cNvSpPr txBox="1"/>
          <p:nvPr/>
        </p:nvSpPr>
        <p:spPr>
          <a:xfrm>
            <a:off x="6452366" y="3376679"/>
            <a:ext cx="4603312" cy="830997"/>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101" name="文本框 100"/>
          <p:cNvSpPr txBox="1"/>
          <p:nvPr/>
        </p:nvSpPr>
        <p:spPr>
          <a:xfrm>
            <a:off x="6452366" y="4436482"/>
            <a:ext cx="4603312" cy="830997"/>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Tree>
  </p:cSld>
  <p:clrMapOvr>
    <a:masterClrMapping/>
  </p:clrMapOvr>
  <p:transition spd="med">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研究结论</a:t>
            </a:r>
          </a:p>
        </p:txBody>
      </p:sp>
      <p:sp>
        <p:nvSpPr>
          <p:cNvPr id="69" name="Rectangle 24"/>
          <p:cNvSpPr>
            <a:spLocks noChangeArrowheads="1"/>
          </p:cNvSpPr>
          <p:nvPr/>
        </p:nvSpPr>
        <p:spPr bwMode="auto">
          <a:xfrm>
            <a:off x="1170446" y="2035721"/>
            <a:ext cx="2242673" cy="3293024"/>
          </a:xfrm>
          <a:prstGeom prst="rect">
            <a:avLst/>
          </a:prstGeom>
          <a:solidFill>
            <a:schemeClr val="bg1"/>
          </a:solidFill>
          <a:ln>
            <a:noFill/>
          </a:ln>
          <a:effectLst>
            <a:innerShdw blurRad="76200">
              <a:prstClr val="black"/>
            </a:innerShdw>
          </a:effectLst>
        </p:spPr>
        <p:txBody>
          <a:bodyPr/>
          <a:lstStyle/>
          <a:p>
            <a:endParaRPr lang="zh-CN" altLang="zh-CN"/>
          </a:p>
        </p:txBody>
      </p:sp>
      <p:sp>
        <p:nvSpPr>
          <p:cNvPr id="70" name="Freeform 25"/>
          <p:cNvSpPr/>
          <p:nvPr/>
        </p:nvSpPr>
        <p:spPr bwMode="auto">
          <a:xfrm>
            <a:off x="1170446"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005D9D"/>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a:latin typeface="+mn-lt"/>
              <a:cs typeface="+mn-cs"/>
            </a:endParaRPr>
          </a:p>
        </p:txBody>
      </p:sp>
      <p:sp>
        <p:nvSpPr>
          <p:cNvPr id="71" name="Rectangle 24"/>
          <p:cNvSpPr>
            <a:spLocks noChangeArrowheads="1"/>
          </p:cNvSpPr>
          <p:nvPr/>
        </p:nvSpPr>
        <p:spPr bwMode="auto">
          <a:xfrm>
            <a:off x="3711433" y="2035721"/>
            <a:ext cx="2242673" cy="3293024"/>
          </a:xfrm>
          <a:prstGeom prst="rect">
            <a:avLst/>
          </a:prstGeom>
          <a:solidFill>
            <a:schemeClr val="bg1"/>
          </a:solidFill>
          <a:ln>
            <a:noFill/>
          </a:ln>
          <a:effectLst>
            <a:innerShdw blurRad="76200">
              <a:prstClr val="black"/>
            </a:innerShdw>
          </a:effectLst>
        </p:spPr>
        <p:txBody>
          <a:bodyPr/>
          <a:lstStyle/>
          <a:p>
            <a:endParaRPr lang="zh-CN" altLang="zh-CN"/>
          </a:p>
        </p:txBody>
      </p:sp>
      <p:sp>
        <p:nvSpPr>
          <p:cNvPr id="73" name="Freeform 25"/>
          <p:cNvSpPr/>
          <p:nvPr/>
        </p:nvSpPr>
        <p:spPr bwMode="auto">
          <a:xfrm>
            <a:off x="3711433"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005D9D"/>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a:latin typeface="+mn-lt"/>
              <a:cs typeface="+mn-cs"/>
            </a:endParaRPr>
          </a:p>
        </p:txBody>
      </p:sp>
      <p:sp>
        <p:nvSpPr>
          <p:cNvPr id="74" name="Rectangle 24"/>
          <p:cNvSpPr>
            <a:spLocks noChangeArrowheads="1"/>
          </p:cNvSpPr>
          <p:nvPr/>
        </p:nvSpPr>
        <p:spPr bwMode="auto">
          <a:xfrm>
            <a:off x="6252420" y="2035721"/>
            <a:ext cx="2242673" cy="3293024"/>
          </a:xfrm>
          <a:prstGeom prst="rect">
            <a:avLst/>
          </a:prstGeom>
          <a:solidFill>
            <a:schemeClr val="bg1"/>
          </a:solidFill>
          <a:ln>
            <a:noFill/>
          </a:ln>
          <a:effectLst>
            <a:innerShdw blurRad="76200">
              <a:prstClr val="black"/>
            </a:innerShdw>
          </a:effectLst>
        </p:spPr>
        <p:txBody>
          <a:bodyPr/>
          <a:lstStyle/>
          <a:p>
            <a:endParaRPr lang="zh-CN" altLang="zh-CN"/>
          </a:p>
        </p:txBody>
      </p:sp>
      <p:sp>
        <p:nvSpPr>
          <p:cNvPr id="75" name="Freeform 25"/>
          <p:cNvSpPr/>
          <p:nvPr/>
        </p:nvSpPr>
        <p:spPr bwMode="auto">
          <a:xfrm>
            <a:off x="6252420"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005D9D"/>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a:latin typeface="+mn-lt"/>
              <a:cs typeface="+mn-cs"/>
            </a:endParaRPr>
          </a:p>
        </p:txBody>
      </p:sp>
      <p:sp>
        <p:nvSpPr>
          <p:cNvPr id="76" name="Rectangle 24"/>
          <p:cNvSpPr>
            <a:spLocks noChangeArrowheads="1"/>
          </p:cNvSpPr>
          <p:nvPr/>
        </p:nvSpPr>
        <p:spPr bwMode="auto">
          <a:xfrm>
            <a:off x="8791477" y="2035721"/>
            <a:ext cx="2242673" cy="3293024"/>
          </a:xfrm>
          <a:prstGeom prst="rect">
            <a:avLst/>
          </a:prstGeom>
          <a:solidFill>
            <a:schemeClr val="bg1"/>
          </a:solidFill>
          <a:ln>
            <a:noFill/>
          </a:ln>
          <a:effectLst>
            <a:innerShdw blurRad="76200">
              <a:prstClr val="black"/>
            </a:innerShdw>
          </a:effectLst>
        </p:spPr>
        <p:txBody>
          <a:bodyPr/>
          <a:lstStyle/>
          <a:p>
            <a:endParaRPr lang="zh-CN" altLang="zh-CN"/>
          </a:p>
        </p:txBody>
      </p:sp>
      <p:sp>
        <p:nvSpPr>
          <p:cNvPr id="77" name="Freeform 25"/>
          <p:cNvSpPr/>
          <p:nvPr/>
        </p:nvSpPr>
        <p:spPr bwMode="auto">
          <a:xfrm>
            <a:off x="8791477" y="2035721"/>
            <a:ext cx="87274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005D9D"/>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a:latin typeface="+mn-lt"/>
              <a:cs typeface="+mn-cs"/>
            </a:endParaRPr>
          </a:p>
        </p:txBody>
      </p:sp>
      <p:sp>
        <p:nvSpPr>
          <p:cNvPr id="78" name="TextBox 18"/>
          <p:cNvSpPr txBox="1"/>
          <p:nvPr/>
        </p:nvSpPr>
        <p:spPr>
          <a:xfrm>
            <a:off x="1340041"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a:solidFill>
                  <a:schemeClr val="bg1"/>
                </a:solidFill>
                <a:latin typeface="+mn-lt"/>
                <a:ea typeface="宋体" pitchFamily="2" charset="-122"/>
              </a:rPr>
              <a:t>01</a:t>
            </a:r>
          </a:p>
        </p:txBody>
      </p:sp>
      <p:sp>
        <p:nvSpPr>
          <p:cNvPr id="79" name="TextBox 19"/>
          <p:cNvSpPr txBox="1"/>
          <p:nvPr/>
        </p:nvSpPr>
        <p:spPr>
          <a:xfrm>
            <a:off x="3861719" y="2221082"/>
            <a:ext cx="720204"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a:solidFill>
                  <a:schemeClr val="bg1"/>
                </a:solidFill>
                <a:latin typeface="+mn-lt"/>
                <a:ea typeface="宋体" pitchFamily="2" charset="-122"/>
              </a:rPr>
              <a:t>02</a:t>
            </a:r>
          </a:p>
        </p:txBody>
      </p:sp>
      <p:sp>
        <p:nvSpPr>
          <p:cNvPr id="80" name="TextBox 20"/>
          <p:cNvSpPr txBox="1"/>
          <p:nvPr/>
        </p:nvSpPr>
        <p:spPr>
          <a:xfrm>
            <a:off x="6381468"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a:solidFill>
                  <a:schemeClr val="bg1"/>
                </a:solidFill>
                <a:latin typeface="+mn-lt"/>
                <a:ea typeface="宋体" pitchFamily="2" charset="-122"/>
              </a:rPr>
              <a:t>03</a:t>
            </a:r>
          </a:p>
        </p:txBody>
      </p:sp>
      <p:sp>
        <p:nvSpPr>
          <p:cNvPr id="81" name="TextBox 21"/>
          <p:cNvSpPr txBox="1"/>
          <p:nvPr/>
        </p:nvSpPr>
        <p:spPr>
          <a:xfrm>
            <a:off x="8903147"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a:solidFill>
                  <a:schemeClr val="bg1"/>
                </a:solidFill>
                <a:latin typeface="+mn-lt"/>
                <a:ea typeface="宋体" pitchFamily="2" charset="-122"/>
              </a:rPr>
              <a:t>04</a:t>
            </a:r>
          </a:p>
        </p:txBody>
      </p:sp>
      <p:sp>
        <p:nvSpPr>
          <p:cNvPr id="132" name="文本框 131"/>
          <p:cNvSpPr txBox="1"/>
          <p:nvPr/>
        </p:nvSpPr>
        <p:spPr>
          <a:xfrm>
            <a:off x="1272388" y="3222479"/>
            <a:ext cx="2038788" cy="1938992"/>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133" name="文本框 132"/>
          <p:cNvSpPr txBox="1"/>
          <p:nvPr/>
        </p:nvSpPr>
        <p:spPr>
          <a:xfrm>
            <a:off x="3813375" y="3222479"/>
            <a:ext cx="2038788" cy="1938992"/>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134" name="文本框 133"/>
          <p:cNvSpPr txBox="1"/>
          <p:nvPr/>
        </p:nvSpPr>
        <p:spPr>
          <a:xfrm>
            <a:off x="6354362" y="3240566"/>
            <a:ext cx="2038788" cy="1938992"/>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135" name="文本框 134"/>
          <p:cNvSpPr txBox="1"/>
          <p:nvPr/>
        </p:nvSpPr>
        <p:spPr>
          <a:xfrm>
            <a:off x="8893419" y="3240566"/>
            <a:ext cx="2038788" cy="1938992"/>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grpSp>
        <p:nvGrpSpPr>
          <p:cNvPr id="136" name="组合 216"/>
          <p:cNvGrpSpPr/>
          <p:nvPr/>
        </p:nvGrpSpPr>
        <p:grpSpPr bwMode="auto">
          <a:xfrm>
            <a:off x="2656285"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37"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38"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39"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0"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1"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2"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grpSp>
        <p:nvGrpSpPr>
          <p:cNvPr id="143" name="组合 216"/>
          <p:cNvGrpSpPr/>
          <p:nvPr/>
        </p:nvGrpSpPr>
        <p:grpSpPr bwMode="auto">
          <a:xfrm>
            <a:off x="5185186"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44"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5"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6"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7"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8"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9"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grpSp>
        <p:nvGrpSpPr>
          <p:cNvPr id="150" name="组合 216"/>
          <p:cNvGrpSpPr/>
          <p:nvPr/>
        </p:nvGrpSpPr>
        <p:grpSpPr bwMode="auto">
          <a:xfrm>
            <a:off x="7694803"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51"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2"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3"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4"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5"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6"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grpSp>
        <p:nvGrpSpPr>
          <p:cNvPr id="157" name="组合 216"/>
          <p:cNvGrpSpPr/>
          <p:nvPr/>
        </p:nvGrpSpPr>
        <p:grpSpPr bwMode="auto">
          <a:xfrm>
            <a:off x="10235463"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58"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9"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0"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1"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2"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3"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352149" y="265684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95776" y="3310880"/>
            <a:ext cx="4055918" cy="707886"/>
          </a:xfrm>
          <a:prstGeom prst="rect">
            <a:avLst/>
          </a:prstGeom>
          <a:noFill/>
        </p:spPr>
        <p:txBody>
          <a:bodyPr wrap="none" rtlCol="0">
            <a:spAutoFit/>
          </a:bodyPr>
          <a:lstStyle/>
          <a:p>
            <a:pPr algn="ctr"/>
            <a:r>
              <a:rPr lang="zh-CN" altLang="en-US" sz="4000" b="1" spc="300" dirty="0">
                <a:solidFill>
                  <a:schemeClr val="tx1">
                    <a:lumMod val="85000"/>
                    <a:lumOff val="15000"/>
                  </a:schemeClr>
                </a:solidFill>
              </a:rPr>
              <a:t>研究不足与展望</a:t>
            </a:r>
          </a:p>
        </p:txBody>
      </p:sp>
      <p:sp>
        <p:nvSpPr>
          <p:cNvPr id="4" name="文本框 3"/>
          <p:cNvSpPr txBox="1"/>
          <p:nvPr/>
        </p:nvSpPr>
        <p:spPr>
          <a:xfrm>
            <a:off x="5011016" y="2818735"/>
            <a:ext cx="4070153" cy="461665"/>
          </a:xfrm>
          <a:prstGeom prst="rect">
            <a:avLst/>
          </a:prstGeom>
          <a:noFill/>
        </p:spPr>
        <p:txBody>
          <a:bodyPr wrap="none" rtlCol="0">
            <a:spAutoFit/>
          </a:bodyPr>
          <a:lstStyle/>
          <a:p>
            <a:pPr algn="ctr"/>
            <a:r>
              <a:rPr lang="en-US" altLang="zh-CN" sz="2400" b="1" dirty="0">
                <a:solidFill>
                  <a:schemeClr val="tx1">
                    <a:lumMod val="85000"/>
                    <a:lumOff val="15000"/>
                  </a:schemeClr>
                </a:solidFill>
              </a:rPr>
              <a:t>Insufficient And Prospects</a:t>
            </a:r>
            <a:endParaRPr lang="zh-CN" altLang="en-US" sz="2400" b="1" dirty="0">
              <a:solidFill>
                <a:schemeClr val="tx1">
                  <a:lumMod val="85000"/>
                  <a:lumOff val="15000"/>
                </a:schemeClr>
              </a:solidFill>
            </a:endParaRPr>
          </a:p>
        </p:txBody>
      </p:sp>
      <p:sp>
        <p:nvSpPr>
          <p:cNvPr id="12" name="Freeform 5"/>
          <p:cNvSpPr>
            <a:spLocks noEditPoints="1"/>
          </p:cNvSpPr>
          <p:nvPr/>
        </p:nvSpPr>
        <p:spPr bwMode="auto">
          <a:xfrm>
            <a:off x="3840471" y="3018087"/>
            <a:ext cx="533400" cy="787549"/>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rgbClr val="005D9D"/>
          </a:solid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Tree>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86740" y="65913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571740" y="6400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228866" y="454372"/>
            <a:ext cx="1781257"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rPr>
              <a:t>研究不足</a:t>
            </a:r>
          </a:p>
        </p:txBody>
      </p:sp>
      <p:grpSp>
        <p:nvGrpSpPr>
          <p:cNvPr id="11" name="Group 1"/>
          <p:cNvGrpSpPr/>
          <p:nvPr/>
        </p:nvGrpSpPr>
        <p:grpSpPr bwMode="auto">
          <a:xfrm>
            <a:off x="586472" y="3544888"/>
            <a:ext cx="3768725" cy="647700"/>
            <a:chOff x="0" y="3714750"/>
            <a:chExt cx="3768725" cy="647701"/>
          </a:xfrm>
        </p:grpSpPr>
        <p:sp>
          <p:nvSpPr>
            <p:cNvPr id="12" name="Freeform 5"/>
            <p:cNvSpPr/>
            <p:nvPr/>
          </p:nvSpPr>
          <p:spPr bwMode="auto">
            <a:xfrm>
              <a:off x="2886075" y="3714750"/>
              <a:ext cx="882650" cy="603250"/>
            </a:xfrm>
            <a:custGeom>
              <a:avLst/>
              <a:gdLst>
                <a:gd name="T0" fmla="*/ 0 w 79"/>
                <a:gd name="T1" fmla="*/ 279282 h 54"/>
                <a:gd name="T2" fmla="*/ 55864 w 79"/>
                <a:gd name="T3" fmla="*/ 279282 h 54"/>
                <a:gd name="T4" fmla="*/ 78209 w 79"/>
                <a:gd name="T5" fmla="*/ 256940 h 54"/>
                <a:gd name="T6" fmla="*/ 100555 w 79"/>
                <a:gd name="T7" fmla="*/ 212255 h 54"/>
                <a:gd name="T8" fmla="*/ 134073 w 79"/>
                <a:gd name="T9" fmla="*/ 189912 h 54"/>
                <a:gd name="T10" fmla="*/ 167592 w 79"/>
                <a:gd name="T11" fmla="*/ 156398 h 54"/>
                <a:gd name="T12" fmla="*/ 189937 w 79"/>
                <a:gd name="T13" fmla="*/ 122884 h 54"/>
                <a:gd name="T14" fmla="*/ 201110 w 79"/>
                <a:gd name="T15" fmla="*/ 111713 h 54"/>
                <a:gd name="T16" fmla="*/ 256974 w 79"/>
                <a:gd name="T17" fmla="*/ 89370 h 54"/>
                <a:gd name="T18" fmla="*/ 301665 w 79"/>
                <a:gd name="T19" fmla="*/ 67028 h 54"/>
                <a:gd name="T20" fmla="*/ 346356 w 79"/>
                <a:gd name="T21" fmla="*/ 44685 h 54"/>
                <a:gd name="T22" fmla="*/ 357529 w 79"/>
                <a:gd name="T23" fmla="*/ 44685 h 54"/>
                <a:gd name="T24" fmla="*/ 402220 w 79"/>
                <a:gd name="T25" fmla="*/ 33514 h 54"/>
                <a:gd name="T26" fmla="*/ 446911 w 79"/>
                <a:gd name="T27" fmla="*/ 11171 h 54"/>
                <a:gd name="T28" fmla="*/ 458084 w 79"/>
                <a:gd name="T29" fmla="*/ 11171 h 54"/>
                <a:gd name="T30" fmla="*/ 480430 w 79"/>
                <a:gd name="T31" fmla="*/ 22343 h 54"/>
                <a:gd name="T32" fmla="*/ 480430 w 79"/>
                <a:gd name="T33" fmla="*/ 33514 h 54"/>
                <a:gd name="T34" fmla="*/ 480430 w 79"/>
                <a:gd name="T35" fmla="*/ 67028 h 54"/>
                <a:gd name="T36" fmla="*/ 424566 w 79"/>
                <a:gd name="T37" fmla="*/ 122884 h 54"/>
                <a:gd name="T38" fmla="*/ 402220 w 79"/>
                <a:gd name="T39" fmla="*/ 134056 h 54"/>
                <a:gd name="T40" fmla="*/ 379875 w 79"/>
                <a:gd name="T41" fmla="*/ 134056 h 54"/>
                <a:gd name="T42" fmla="*/ 368702 w 79"/>
                <a:gd name="T43" fmla="*/ 156398 h 54"/>
                <a:gd name="T44" fmla="*/ 346356 w 79"/>
                <a:gd name="T45" fmla="*/ 167569 h 54"/>
                <a:gd name="T46" fmla="*/ 324011 w 79"/>
                <a:gd name="T47" fmla="*/ 189912 h 54"/>
                <a:gd name="T48" fmla="*/ 368702 w 79"/>
                <a:gd name="T49" fmla="*/ 189912 h 54"/>
                <a:gd name="T50" fmla="*/ 849132 w 79"/>
                <a:gd name="T51" fmla="*/ 189912 h 54"/>
                <a:gd name="T52" fmla="*/ 882650 w 79"/>
                <a:gd name="T53" fmla="*/ 223426 h 54"/>
                <a:gd name="T54" fmla="*/ 849132 w 79"/>
                <a:gd name="T55" fmla="*/ 268111 h 54"/>
                <a:gd name="T56" fmla="*/ 525121 w 79"/>
                <a:gd name="T57" fmla="*/ 290454 h 54"/>
                <a:gd name="T58" fmla="*/ 525121 w 79"/>
                <a:gd name="T59" fmla="*/ 301625 h 54"/>
                <a:gd name="T60" fmla="*/ 636849 w 79"/>
                <a:gd name="T61" fmla="*/ 301625 h 54"/>
                <a:gd name="T62" fmla="*/ 659194 w 79"/>
                <a:gd name="T63" fmla="*/ 312796 h 54"/>
                <a:gd name="T64" fmla="*/ 659194 w 79"/>
                <a:gd name="T65" fmla="*/ 368653 h 54"/>
                <a:gd name="T66" fmla="*/ 636849 w 79"/>
                <a:gd name="T67" fmla="*/ 390995 h 54"/>
                <a:gd name="T68" fmla="*/ 536294 w 79"/>
                <a:gd name="T69" fmla="*/ 390995 h 54"/>
                <a:gd name="T70" fmla="*/ 536294 w 79"/>
                <a:gd name="T71" fmla="*/ 402167 h 54"/>
                <a:gd name="T72" fmla="*/ 603330 w 79"/>
                <a:gd name="T73" fmla="*/ 402167 h 54"/>
                <a:gd name="T74" fmla="*/ 625676 w 79"/>
                <a:gd name="T75" fmla="*/ 413338 h 54"/>
                <a:gd name="T76" fmla="*/ 625676 w 79"/>
                <a:gd name="T77" fmla="*/ 469194 h 54"/>
                <a:gd name="T78" fmla="*/ 614503 w 79"/>
                <a:gd name="T79" fmla="*/ 480366 h 54"/>
                <a:gd name="T80" fmla="*/ 536294 w 79"/>
                <a:gd name="T81" fmla="*/ 491537 h 54"/>
                <a:gd name="T82" fmla="*/ 536294 w 79"/>
                <a:gd name="T83" fmla="*/ 502708 h 54"/>
                <a:gd name="T84" fmla="*/ 580985 w 79"/>
                <a:gd name="T85" fmla="*/ 502708 h 54"/>
                <a:gd name="T86" fmla="*/ 592158 w 79"/>
                <a:gd name="T87" fmla="*/ 502708 h 54"/>
                <a:gd name="T88" fmla="*/ 580985 w 79"/>
                <a:gd name="T89" fmla="*/ 558565 h 54"/>
                <a:gd name="T90" fmla="*/ 569812 w 79"/>
                <a:gd name="T91" fmla="*/ 569736 h 54"/>
                <a:gd name="T92" fmla="*/ 379875 w 79"/>
                <a:gd name="T93" fmla="*/ 603250 h 54"/>
                <a:gd name="T94" fmla="*/ 134073 w 79"/>
                <a:gd name="T95" fmla="*/ 580907 h 54"/>
                <a:gd name="T96" fmla="*/ 0 w 79"/>
                <a:gd name="T97" fmla="*/ 580907 h 54"/>
                <a:gd name="T98" fmla="*/ 0 w 79"/>
                <a:gd name="T99" fmla="*/ 279282 h 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9" h="54">
                  <a:moveTo>
                    <a:pt x="0" y="25"/>
                  </a:moveTo>
                  <a:cubicBezTo>
                    <a:pt x="0" y="25"/>
                    <a:pt x="4" y="25"/>
                    <a:pt x="5" y="25"/>
                  </a:cubicBezTo>
                  <a:cubicBezTo>
                    <a:pt x="5" y="24"/>
                    <a:pt x="6" y="24"/>
                    <a:pt x="7" y="23"/>
                  </a:cubicBezTo>
                  <a:cubicBezTo>
                    <a:pt x="8" y="22"/>
                    <a:pt x="9" y="20"/>
                    <a:pt x="9" y="19"/>
                  </a:cubicBezTo>
                  <a:cubicBezTo>
                    <a:pt x="10" y="19"/>
                    <a:pt x="11" y="18"/>
                    <a:pt x="12" y="17"/>
                  </a:cubicBezTo>
                  <a:cubicBezTo>
                    <a:pt x="13" y="17"/>
                    <a:pt x="15" y="14"/>
                    <a:pt x="15" y="14"/>
                  </a:cubicBezTo>
                  <a:cubicBezTo>
                    <a:pt x="15" y="14"/>
                    <a:pt x="16" y="12"/>
                    <a:pt x="17" y="11"/>
                  </a:cubicBezTo>
                  <a:cubicBezTo>
                    <a:pt x="17" y="11"/>
                    <a:pt x="18" y="10"/>
                    <a:pt x="18" y="10"/>
                  </a:cubicBezTo>
                  <a:cubicBezTo>
                    <a:pt x="19" y="9"/>
                    <a:pt x="22" y="9"/>
                    <a:pt x="23" y="8"/>
                  </a:cubicBezTo>
                  <a:cubicBezTo>
                    <a:pt x="24" y="8"/>
                    <a:pt x="26" y="7"/>
                    <a:pt x="27" y="6"/>
                  </a:cubicBezTo>
                  <a:cubicBezTo>
                    <a:pt x="28" y="6"/>
                    <a:pt x="30" y="5"/>
                    <a:pt x="31" y="4"/>
                  </a:cubicBezTo>
                  <a:cubicBezTo>
                    <a:pt x="31" y="4"/>
                    <a:pt x="32" y="4"/>
                    <a:pt x="32" y="4"/>
                  </a:cubicBezTo>
                  <a:cubicBezTo>
                    <a:pt x="33" y="4"/>
                    <a:pt x="35" y="4"/>
                    <a:pt x="36" y="3"/>
                  </a:cubicBezTo>
                  <a:cubicBezTo>
                    <a:pt x="37" y="3"/>
                    <a:pt x="39" y="1"/>
                    <a:pt x="40" y="1"/>
                  </a:cubicBezTo>
                  <a:cubicBezTo>
                    <a:pt x="41" y="0"/>
                    <a:pt x="41" y="1"/>
                    <a:pt x="41" y="1"/>
                  </a:cubicBezTo>
                  <a:cubicBezTo>
                    <a:pt x="42" y="1"/>
                    <a:pt x="42" y="1"/>
                    <a:pt x="43" y="2"/>
                  </a:cubicBezTo>
                  <a:cubicBezTo>
                    <a:pt x="43" y="2"/>
                    <a:pt x="43" y="3"/>
                    <a:pt x="43" y="3"/>
                  </a:cubicBezTo>
                  <a:cubicBezTo>
                    <a:pt x="43" y="4"/>
                    <a:pt x="43" y="5"/>
                    <a:pt x="43" y="6"/>
                  </a:cubicBezTo>
                  <a:cubicBezTo>
                    <a:pt x="42" y="8"/>
                    <a:pt x="38" y="11"/>
                    <a:pt x="38" y="11"/>
                  </a:cubicBezTo>
                  <a:cubicBezTo>
                    <a:pt x="38" y="11"/>
                    <a:pt x="37" y="12"/>
                    <a:pt x="36" y="12"/>
                  </a:cubicBezTo>
                  <a:cubicBezTo>
                    <a:pt x="36" y="12"/>
                    <a:pt x="34" y="12"/>
                    <a:pt x="34" y="12"/>
                  </a:cubicBezTo>
                  <a:cubicBezTo>
                    <a:pt x="34" y="12"/>
                    <a:pt x="33" y="13"/>
                    <a:pt x="33" y="14"/>
                  </a:cubicBezTo>
                  <a:cubicBezTo>
                    <a:pt x="33" y="14"/>
                    <a:pt x="32" y="15"/>
                    <a:pt x="31" y="15"/>
                  </a:cubicBezTo>
                  <a:cubicBezTo>
                    <a:pt x="31" y="16"/>
                    <a:pt x="29" y="17"/>
                    <a:pt x="29" y="17"/>
                  </a:cubicBezTo>
                  <a:cubicBezTo>
                    <a:pt x="29" y="17"/>
                    <a:pt x="31" y="17"/>
                    <a:pt x="33" y="17"/>
                  </a:cubicBezTo>
                  <a:cubicBezTo>
                    <a:pt x="76" y="17"/>
                    <a:pt x="76" y="17"/>
                    <a:pt x="76" y="17"/>
                  </a:cubicBezTo>
                  <a:cubicBezTo>
                    <a:pt x="78" y="17"/>
                    <a:pt x="79" y="18"/>
                    <a:pt x="79" y="20"/>
                  </a:cubicBezTo>
                  <a:cubicBezTo>
                    <a:pt x="79" y="23"/>
                    <a:pt x="78" y="24"/>
                    <a:pt x="76" y="24"/>
                  </a:cubicBezTo>
                  <a:cubicBezTo>
                    <a:pt x="69" y="25"/>
                    <a:pt x="47" y="26"/>
                    <a:pt x="47" y="26"/>
                  </a:cubicBezTo>
                  <a:cubicBezTo>
                    <a:pt x="46" y="26"/>
                    <a:pt x="46" y="27"/>
                    <a:pt x="47" y="27"/>
                  </a:cubicBezTo>
                  <a:cubicBezTo>
                    <a:pt x="50" y="27"/>
                    <a:pt x="54" y="27"/>
                    <a:pt x="57" y="27"/>
                  </a:cubicBezTo>
                  <a:cubicBezTo>
                    <a:pt x="58" y="27"/>
                    <a:pt x="59" y="28"/>
                    <a:pt x="59" y="28"/>
                  </a:cubicBezTo>
                  <a:cubicBezTo>
                    <a:pt x="59" y="29"/>
                    <a:pt x="59" y="32"/>
                    <a:pt x="59" y="33"/>
                  </a:cubicBezTo>
                  <a:cubicBezTo>
                    <a:pt x="58" y="34"/>
                    <a:pt x="58" y="34"/>
                    <a:pt x="57" y="35"/>
                  </a:cubicBezTo>
                  <a:cubicBezTo>
                    <a:pt x="48" y="35"/>
                    <a:pt x="48" y="35"/>
                    <a:pt x="48" y="35"/>
                  </a:cubicBezTo>
                  <a:cubicBezTo>
                    <a:pt x="47" y="35"/>
                    <a:pt x="47" y="36"/>
                    <a:pt x="48" y="36"/>
                  </a:cubicBezTo>
                  <a:cubicBezTo>
                    <a:pt x="54" y="36"/>
                    <a:pt x="54" y="36"/>
                    <a:pt x="54" y="36"/>
                  </a:cubicBezTo>
                  <a:cubicBezTo>
                    <a:pt x="56" y="36"/>
                    <a:pt x="56" y="37"/>
                    <a:pt x="56" y="37"/>
                  </a:cubicBezTo>
                  <a:cubicBezTo>
                    <a:pt x="57" y="38"/>
                    <a:pt x="56" y="41"/>
                    <a:pt x="56" y="42"/>
                  </a:cubicBezTo>
                  <a:cubicBezTo>
                    <a:pt x="55" y="43"/>
                    <a:pt x="55" y="43"/>
                    <a:pt x="55" y="43"/>
                  </a:cubicBezTo>
                  <a:cubicBezTo>
                    <a:pt x="48" y="44"/>
                    <a:pt x="48" y="44"/>
                    <a:pt x="48" y="44"/>
                  </a:cubicBezTo>
                  <a:cubicBezTo>
                    <a:pt x="47" y="44"/>
                    <a:pt x="47" y="45"/>
                    <a:pt x="48" y="45"/>
                  </a:cubicBezTo>
                  <a:cubicBezTo>
                    <a:pt x="52" y="45"/>
                    <a:pt x="52" y="45"/>
                    <a:pt x="52" y="45"/>
                  </a:cubicBezTo>
                  <a:cubicBezTo>
                    <a:pt x="52" y="45"/>
                    <a:pt x="53" y="45"/>
                    <a:pt x="53" y="45"/>
                  </a:cubicBezTo>
                  <a:cubicBezTo>
                    <a:pt x="53" y="46"/>
                    <a:pt x="53" y="49"/>
                    <a:pt x="52" y="50"/>
                  </a:cubicBezTo>
                  <a:cubicBezTo>
                    <a:pt x="52" y="50"/>
                    <a:pt x="52" y="50"/>
                    <a:pt x="51" y="51"/>
                  </a:cubicBezTo>
                  <a:cubicBezTo>
                    <a:pt x="51" y="51"/>
                    <a:pt x="39" y="54"/>
                    <a:pt x="34" y="54"/>
                  </a:cubicBezTo>
                  <a:cubicBezTo>
                    <a:pt x="29" y="54"/>
                    <a:pt x="12" y="52"/>
                    <a:pt x="12" y="52"/>
                  </a:cubicBezTo>
                  <a:cubicBezTo>
                    <a:pt x="0" y="52"/>
                    <a:pt x="0" y="52"/>
                    <a:pt x="0" y="52"/>
                  </a:cubicBezTo>
                  <a:lnTo>
                    <a:pt x="0" y="25"/>
                  </a:ln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Rectangle 6"/>
            <p:cNvSpPr>
              <a:spLocks noChangeArrowheads="1"/>
            </p:cNvSpPr>
            <p:nvPr/>
          </p:nvSpPr>
          <p:spPr bwMode="auto">
            <a:xfrm>
              <a:off x="2819400" y="3960813"/>
              <a:ext cx="112713" cy="3794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4" name="Rectangle 7"/>
            <p:cNvSpPr>
              <a:spLocks noChangeArrowheads="1"/>
            </p:cNvSpPr>
            <p:nvPr/>
          </p:nvSpPr>
          <p:spPr bwMode="auto">
            <a:xfrm>
              <a:off x="0" y="3938588"/>
              <a:ext cx="2819400" cy="423863"/>
            </a:xfrm>
            <a:prstGeom prst="rect">
              <a:avLst/>
            </a:prstGeom>
            <a:solidFill>
              <a:schemeClr val="bg1"/>
            </a:solidFill>
            <a:ln>
              <a:noFill/>
            </a:ln>
            <a:effectLst>
              <a:outerShdw blurRad="63500" sx="102000" sy="102000" algn="ctr" rotWithShape="0">
                <a:prstClr val="black">
                  <a:alpha val="40000"/>
                </a:prstClr>
              </a:outerShdw>
            </a:effectLst>
          </p:spPr>
          <p:txBody>
            <a:bodyPr/>
            <a:lstStyle/>
            <a:p>
              <a:endParaRPr lang="zh-CN" altLang="zh-CN"/>
            </a:p>
          </p:txBody>
        </p:sp>
      </p:grpSp>
      <p:sp>
        <p:nvSpPr>
          <p:cNvPr id="28" name="Freeform 5"/>
          <p:cNvSpPr/>
          <p:nvPr/>
        </p:nvSpPr>
        <p:spPr bwMode="auto">
          <a:xfrm>
            <a:off x="4896232" y="2687585"/>
            <a:ext cx="1810491" cy="1151275"/>
          </a:xfrm>
          <a:custGeom>
            <a:avLst/>
            <a:gdLst>
              <a:gd name="T0" fmla="*/ 0 w 239"/>
              <a:gd name="T1" fmla="*/ 1553716 h 152"/>
              <a:gd name="T2" fmla="*/ 1389334 w 239"/>
              <a:gd name="T3" fmla="*/ 746193 h 152"/>
              <a:gd name="T4" fmla="*/ 1399550 w 239"/>
              <a:gd name="T5" fmla="*/ 746193 h 152"/>
              <a:gd name="T6" fmla="*/ 1603864 w 239"/>
              <a:gd name="T7" fmla="*/ 715527 h 152"/>
              <a:gd name="T8" fmla="*/ 2441551 w 239"/>
              <a:gd name="T9" fmla="*/ 1553716 h 152"/>
              <a:gd name="T10" fmla="*/ 1215668 w 239"/>
              <a:gd name="T11" fmla="*/ 0 h 152"/>
              <a:gd name="T12" fmla="*/ 0 w 239"/>
              <a:gd name="T13" fmla="*/ 1553716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9" h="152">
                <a:moveTo>
                  <a:pt x="0" y="152"/>
                </a:moveTo>
                <a:cubicBezTo>
                  <a:pt x="27" y="105"/>
                  <a:pt x="78" y="73"/>
                  <a:pt x="136" y="73"/>
                </a:cubicBezTo>
                <a:cubicBezTo>
                  <a:pt x="137" y="73"/>
                  <a:pt x="137" y="73"/>
                  <a:pt x="137" y="73"/>
                </a:cubicBezTo>
                <a:cubicBezTo>
                  <a:pt x="143" y="71"/>
                  <a:pt x="150" y="70"/>
                  <a:pt x="157" y="70"/>
                </a:cubicBezTo>
                <a:cubicBezTo>
                  <a:pt x="202" y="70"/>
                  <a:pt x="239" y="107"/>
                  <a:pt x="239" y="152"/>
                </a:cubicBezTo>
                <a:cubicBezTo>
                  <a:pt x="239" y="79"/>
                  <a:pt x="188" y="17"/>
                  <a:pt x="119" y="0"/>
                </a:cubicBezTo>
                <a:cubicBezTo>
                  <a:pt x="51" y="17"/>
                  <a:pt x="0" y="79"/>
                  <a:pt x="0" y="152"/>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29" name="Freeform 6"/>
          <p:cNvSpPr/>
          <p:nvPr/>
        </p:nvSpPr>
        <p:spPr bwMode="auto">
          <a:xfrm>
            <a:off x="5774403" y="2549856"/>
            <a:ext cx="1364343" cy="1894070"/>
          </a:xfrm>
          <a:custGeom>
            <a:avLst/>
            <a:gdLst>
              <a:gd name="T0" fmla="*/ 0 w 180"/>
              <a:gd name="T1" fmla="*/ 194122 h 250"/>
              <a:gd name="T2" fmla="*/ 1145234 w 180"/>
              <a:gd name="T3" fmla="*/ 1328204 h 250"/>
              <a:gd name="T4" fmla="*/ 1145234 w 180"/>
              <a:gd name="T5" fmla="*/ 1328204 h 250"/>
              <a:gd name="T6" fmla="*/ 1227036 w 180"/>
              <a:gd name="T7" fmla="*/ 1522326 h 250"/>
              <a:gd name="T8" fmla="*/ 633969 w 180"/>
              <a:gd name="T9" fmla="*/ 2554238 h 250"/>
              <a:gd name="T10" fmla="*/ 1820103 w 180"/>
              <a:gd name="T11" fmla="*/ 970610 h 250"/>
              <a:gd name="T12" fmla="*/ 0 w 180"/>
              <a:gd name="T13" fmla="*/ 194122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250">
                <a:moveTo>
                  <a:pt x="0" y="19"/>
                </a:moveTo>
                <a:cubicBezTo>
                  <a:pt x="53" y="33"/>
                  <a:pt x="97" y="74"/>
                  <a:pt x="112" y="130"/>
                </a:cubicBezTo>
                <a:cubicBezTo>
                  <a:pt x="112" y="130"/>
                  <a:pt x="112" y="130"/>
                  <a:pt x="112" y="130"/>
                </a:cubicBezTo>
                <a:cubicBezTo>
                  <a:pt x="115" y="136"/>
                  <a:pt x="118" y="142"/>
                  <a:pt x="120" y="149"/>
                </a:cubicBezTo>
                <a:cubicBezTo>
                  <a:pt x="132" y="193"/>
                  <a:pt x="106" y="238"/>
                  <a:pt x="62" y="250"/>
                </a:cubicBezTo>
                <a:cubicBezTo>
                  <a:pt x="133" y="231"/>
                  <a:pt x="180" y="165"/>
                  <a:pt x="178" y="95"/>
                </a:cubicBezTo>
                <a:cubicBezTo>
                  <a:pt x="144" y="33"/>
                  <a:pt x="71" y="0"/>
                  <a:pt x="0" y="19"/>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30" name="Freeform 7"/>
          <p:cNvSpPr/>
          <p:nvPr/>
        </p:nvSpPr>
        <p:spPr bwMode="auto">
          <a:xfrm>
            <a:off x="5554272" y="3209073"/>
            <a:ext cx="1828148" cy="1630384"/>
          </a:xfrm>
          <a:custGeom>
            <a:avLst/>
            <a:gdLst>
              <a:gd name="T0" fmla="*/ 2066480 w 241"/>
              <a:gd name="T1" fmla="*/ 0 h 215"/>
              <a:gd name="T2" fmla="*/ 1319683 w 241"/>
              <a:gd name="T3" fmla="*/ 1431974 h 215"/>
              <a:gd name="T4" fmla="*/ 1319683 w 241"/>
              <a:gd name="T5" fmla="*/ 1431974 h 215"/>
              <a:gd name="T6" fmla="*/ 1156001 w 241"/>
              <a:gd name="T7" fmla="*/ 1564943 h 215"/>
              <a:gd name="T8" fmla="*/ 0 w 241"/>
              <a:gd name="T9" fmla="*/ 1299005 h 215"/>
              <a:gd name="T10" fmla="*/ 1861878 w 241"/>
              <a:gd name="T11" fmla="*/ 1963850 h 215"/>
              <a:gd name="T12" fmla="*/ 2066480 w 241"/>
              <a:gd name="T13" fmla="*/ 0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1" h="215">
                <a:moveTo>
                  <a:pt x="202" y="0"/>
                </a:moveTo>
                <a:cubicBezTo>
                  <a:pt x="205" y="54"/>
                  <a:pt x="178" y="109"/>
                  <a:pt x="129" y="140"/>
                </a:cubicBezTo>
                <a:cubicBezTo>
                  <a:pt x="129" y="140"/>
                  <a:pt x="129" y="140"/>
                  <a:pt x="129" y="140"/>
                </a:cubicBezTo>
                <a:cubicBezTo>
                  <a:pt x="124" y="145"/>
                  <a:pt x="119" y="149"/>
                  <a:pt x="113" y="153"/>
                </a:cubicBezTo>
                <a:cubicBezTo>
                  <a:pt x="75" y="177"/>
                  <a:pt x="24" y="166"/>
                  <a:pt x="0" y="127"/>
                </a:cubicBezTo>
                <a:cubicBezTo>
                  <a:pt x="39" y="190"/>
                  <a:pt x="115" y="215"/>
                  <a:pt x="182" y="192"/>
                </a:cubicBezTo>
                <a:cubicBezTo>
                  <a:pt x="231" y="142"/>
                  <a:pt x="241" y="62"/>
                  <a:pt x="202" y="0"/>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31" name="Freeform 8"/>
          <p:cNvSpPr/>
          <p:nvPr/>
        </p:nvSpPr>
        <p:spPr bwMode="auto">
          <a:xfrm>
            <a:off x="5215246" y="3420964"/>
            <a:ext cx="1749278" cy="1722203"/>
          </a:xfrm>
          <a:custGeom>
            <a:avLst/>
            <a:gdLst>
              <a:gd name="T0" fmla="*/ 2359597 w 231"/>
              <a:gd name="T1" fmla="*/ 1636676 h 227"/>
              <a:gd name="T2" fmla="*/ 776318 w 231"/>
              <a:gd name="T3" fmla="*/ 1309341 h 227"/>
              <a:gd name="T4" fmla="*/ 776318 w 231"/>
              <a:gd name="T5" fmla="*/ 1309341 h 227"/>
              <a:gd name="T6" fmla="*/ 602668 w 231"/>
              <a:gd name="T7" fmla="*/ 1186590 h 227"/>
              <a:gd name="T8" fmla="*/ 541379 w 231"/>
              <a:gd name="T9" fmla="*/ 0 h 227"/>
              <a:gd name="T10" fmla="*/ 408588 w 231"/>
              <a:gd name="T11" fmla="*/ 1974240 h 227"/>
              <a:gd name="T12" fmla="*/ 2359597 w 231"/>
              <a:gd name="T13" fmla="*/ 1636676 h 2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227">
                <a:moveTo>
                  <a:pt x="231" y="160"/>
                </a:moveTo>
                <a:cubicBezTo>
                  <a:pt x="179" y="177"/>
                  <a:pt x="119" y="167"/>
                  <a:pt x="76" y="128"/>
                </a:cubicBezTo>
                <a:cubicBezTo>
                  <a:pt x="76" y="128"/>
                  <a:pt x="76" y="128"/>
                  <a:pt x="76" y="128"/>
                </a:cubicBezTo>
                <a:cubicBezTo>
                  <a:pt x="70" y="125"/>
                  <a:pt x="64" y="121"/>
                  <a:pt x="59" y="116"/>
                </a:cubicBezTo>
                <a:cubicBezTo>
                  <a:pt x="26" y="86"/>
                  <a:pt x="23" y="34"/>
                  <a:pt x="53" y="0"/>
                </a:cubicBezTo>
                <a:cubicBezTo>
                  <a:pt x="4" y="55"/>
                  <a:pt x="0" y="135"/>
                  <a:pt x="40" y="193"/>
                </a:cubicBezTo>
                <a:cubicBezTo>
                  <a:pt x="102" y="227"/>
                  <a:pt x="181" y="215"/>
                  <a:pt x="231" y="160"/>
                </a:cubicBezTo>
                <a:close/>
              </a:path>
            </a:pathLst>
          </a:custGeom>
          <a:solidFill>
            <a:schemeClr val="bg1"/>
          </a:solidFill>
          <a:ln>
            <a:noFill/>
          </a:ln>
          <a:effectLst>
            <a:innerShdw blurRad="114300">
              <a:prstClr val="black"/>
            </a:innerShdw>
          </a:effectLst>
        </p:spPr>
        <p:txBody>
          <a:bodyPr/>
          <a:lstStyle/>
          <a:p>
            <a:endParaRPr lang="zh-CN" altLang="en-US"/>
          </a:p>
        </p:txBody>
      </p:sp>
      <p:sp>
        <p:nvSpPr>
          <p:cNvPr id="32" name="Freeform 9"/>
          <p:cNvSpPr/>
          <p:nvPr/>
        </p:nvSpPr>
        <p:spPr bwMode="auto">
          <a:xfrm>
            <a:off x="4835019" y="3059571"/>
            <a:ext cx="1463226" cy="1894071"/>
          </a:xfrm>
          <a:custGeom>
            <a:avLst/>
            <a:gdLst>
              <a:gd name="T0" fmla="*/ 1124923 w 193"/>
              <a:gd name="T1" fmla="*/ 2554238 h 250"/>
              <a:gd name="T2" fmla="*/ 848805 w 193"/>
              <a:gd name="T3" fmla="*/ 960393 h 250"/>
              <a:gd name="T4" fmla="*/ 848805 w 193"/>
              <a:gd name="T5" fmla="*/ 960393 h 250"/>
              <a:gd name="T6" fmla="*/ 889712 w 193"/>
              <a:gd name="T7" fmla="*/ 756054 h 250"/>
              <a:gd name="T8" fmla="*/ 1973728 w 193"/>
              <a:gd name="T9" fmla="*/ 265641 h 250"/>
              <a:gd name="T10" fmla="*/ 92039 w 193"/>
              <a:gd name="T11" fmla="*/ 868441 h 250"/>
              <a:gd name="T12" fmla="*/ 1124923 w 193"/>
              <a:gd name="T13" fmla="*/ 2554238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3" h="250">
                <a:moveTo>
                  <a:pt x="110" y="250"/>
                </a:moveTo>
                <a:cubicBezTo>
                  <a:pt x="75" y="208"/>
                  <a:pt x="62" y="149"/>
                  <a:pt x="83" y="94"/>
                </a:cubicBezTo>
                <a:cubicBezTo>
                  <a:pt x="83" y="94"/>
                  <a:pt x="83" y="94"/>
                  <a:pt x="83" y="94"/>
                </a:cubicBezTo>
                <a:cubicBezTo>
                  <a:pt x="84" y="87"/>
                  <a:pt x="85" y="81"/>
                  <a:pt x="87" y="74"/>
                </a:cubicBezTo>
                <a:cubicBezTo>
                  <a:pt x="103" y="32"/>
                  <a:pt x="151" y="10"/>
                  <a:pt x="193" y="26"/>
                </a:cubicBezTo>
                <a:cubicBezTo>
                  <a:pt x="124" y="0"/>
                  <a:pt x="48" y="26"/>
                  <a:pt x="9" y="85"/>
                </a:cubicBezTo>
                <a:cubicBezTo>
                  <a:pt x="0" y="155"/>
                  <a:pt x="41" y="224"/>
                  <a:pt x="110" y="250"/>
                </a:cubicBezTo>
                <a:close/>
              </a:path>
            </a:pathLst>
          </a:custGeom>
          <a:solidFill>
            <a:schemeClr val="bg1"/>
          </a:solidFill>
          <a:ln>
            <a:noFill/>
          </a:ln>
          <a:effectLst>
            <a:innerShdw blurRad="88900">
              <a:prstClr val="black"/>
            </a:innerShdw>
          </a:effectLst>
        </p:spPr>
        <p:txBody>
          <a:bodyPr/>
          <a:lstStyle/>
          <a:p>
            <a:endParaRPr lang="zh-CN" altLang="en-US"/>
          </a:p>
        </p:txBody>
      </p:sp>
      <p:grpSp>
        <p:nvGrpSpPr>
          <p:cNvPr id="43" name="Group 1"/>
          <p:cNvGrpSpPr/>
          <p:nvPr/>
        </p:nvGrpSpPr>
        <p:grpSpPr bwMode="auto">
          <a:xfrm flipH="1">
            <a:off x="7826375" y="3544888"/>
            <a:ext cx="3768725" cy="647700"/>
            <a:chOff x="0" y="3714750"/>
            <a:chExt cx="3768725" cy="647701"/>
          </a:xfrm>
        </p:grpSpPr>
        <p:sp>
          <p:nvSpPr>
            <p:cNvPr id="44" name="Freeform 5"/>
            <p:cNvSpPr/>
            <p:nvPr/>
          </p:nvSpPr>
          <p:spPr bwMode="auto">
            <a:xfrm>
              <a:off x="2886075" y="3714750"/>
              <a:ext cx="882650" cy="603250"/>
            </a:xfrm>
            <a:custGeom>
              <a:avLst/>
              <a:gdLst>
                <a:gd name="T0" fmla="*/ 0 w 79"/>
                <a:gd name="T1" fmla="*/ 279282 h 54"/>
                <a:gd name="T2" fmla="*/ 55864 w 79"/>
                <a:gd name="T3" fmla="*/ 279282 h 54"/>
                <a:gd name="T4" fmla="*/ 78209 w 79"/>
                <a:gd name="T5" fmla="*/ 256940 h 54"/>
                <a:gd name="T6" fmla="*/ 100555 w 79"/>
                <a:gd name="T7" fmla="*/ 212255 h 54"/>
                <a:gd name="T8" fmla="*/ 134073 w 79"/>
                <a:gd name="T9" fmla="*/ 189912 h 54"/>
                <a:gd name="T10" fmla="*/ 167592 w 79"/>
                <a:gd name="T11" fmla="*/ 156398 h 54"/>
                <a:gd name="T12" fmla="*/ 189937 w 79"/>
                <a:gd name="T13" fmla="*/ 122884 h 54"/>
                <a:gd name="T14" fmla="*/ 201110 w 79"/>
                <a:gd name="T15" fmla="*/ 111713 h 54"/>
                <a:gd name="T16" fmla="*/ 256974 w 79"/>
                <a:gd name="T17" fmla="*/ 89370 h 54"/>
                <a:gd name="T18" fmla="*/ 301665 w 79"/>
                <a:gd name="T19" fmla="*/ 67028 h 54"/>
                <a:gd name="T20" fmla="*/ 346356 w 79"/>
                <a:gd name="T21" fmla="*/ 44685 h 54"/>
                <a:gd name="T22" fmla="*/ 357529 w 79"/>
                <a:gd name="T23" fmla="*/ 44685 h 54"/>
                <a:gd name="T24" fmla="*/ 402220 w 79"/>
                <a:gd name="T25" fmla="*/ 33514 h 54"/>
                <a:gd name="T26" fmla="*/ 446911 w 79"/>
                <a:gd name="T27" fmla="*/ 11171 h 54"/>
                <a:gd name="T28" fmla="*/ 458084 w 79"/>
                <a:gd name="T29" fmla="*/ 11171 h 54"/>
                <a:gd name="T30" fmla="*/ 480430 w 79"/>
                <a:gd name="T31" fmla="*/ 22343 h 54"/>
                <a:gd name="T32" fmla="*/ 480430 w 79"/>
                <a:gd name="T33" fmla="*/ 33514 h 54"/>
                <a:gd name="T34" fmla="*/ 480430 w 79"/>
                <a:gd name="T35" fmla="*/ 67028 h 54"/>
                <a:gd name="T36" fmla="*/ 424566 w 79"/>
                <a:gd name="T37" fmla="*/ 122884 h 54"/>
                <a:gd name="T38" fmla="*/ 402220 w 79"/>
                <a:gd name="T39" fmla="*/ 134056 h 54"/>
                <a:gd name="T40" fmla="*/ 379875 w 79"/>
                <a:gd name="T41" fmla="*/ 134056 h 54"/>
                <a:gd name="T42" fmla="*/ 368702 w 79"/>
                <a:gd name="T43" fmla="*/ 156398 h 54"/>
                <a:gd name="T44" fmla="*/ 346356 w 79"/>
                <a:gd name="T45" fmla="*/ 167569 h 54"/>
                <a:gd name="T46" fmla="*/ 324011 w 79"/>
                <a:gd name="T47" fmla="*/ 189912 h 54"/>
                <a:gd name="T48" fmla="*/ 368702 w 79"/>
                <a:gd name="T49" fmla="*/ 189912 h 54"/>
                <a:gd name="T50" fmla="*/ 849132 w 79"/>
                <a:gd name="T51" fmla="*/ 189912 h 54"/>
                <a:gd name="T52" fmla="*/ 882650 w 79"/>
                <a:gd name="T53" fmla="*/ 223426 h 54"/>
                <a:gd name="T54" fmla="*/ 849132 w 79"/>
                <a:gd name="T55" fmla="*/ 268111 h 54"/>
                <a:gd name="T56" fmla="*/ 525121 w 79"/>
                <a:gd name="T57" fmla="*/ 290454 h 54"/>
                <a:gd name="T58" fmla="*/ 525121 w 79"/>
                <a:gd name="T59" fmla="*/ 301625 h 54"/>
                <a:gd name="T60" fmla="*/ 636849 w 79"/>
                <a:gd name="T61" fmla="*/ 301625 h 54"/>
                <a:gd name="T62" fmla="*/ 659194 w 79"/>
                <a:gd name="T63" fmla="*/ 312796 h 54"/>
                <a:gd name="T64" fmla="*/ 659194 w 79"/>
                <a:gd name="T65" fmla="*/ 368653 h 54"/>
                <a:gd name="T66" fmla="*/ 636849 w 79"/>
                <a:gd name="T67" fmla="*/ 390995 h 54"/>
                <a:gd name="T68" fmla="*/ 536294 w 79"/>
                <a:gd name="T69" fmla="*/ 390995 h 54"/>
                <a:gd name="T70" fmla="*/ 536294 w 79"/>
                <a:gd name="T71" fmla="*/ 402167 h 54"/>
                <a:gd name="T72" fmla="*/ 603330 w 79"/>
                <a:gd name="T73" fmla="*/ 402167 h 54"/>
                <a:gd name="T74" fmla="*/ 625676 w 79"/>
                <a:gd name="T75" fmla="*/ 413338 h 54"/>
                <a:gd name="T76" fmla="*/ 625676 w 79"/>
                <a:gd name="T77" fmla="*/ 469194 h 54"/>
                <a:gd name="T78" fmla="*/ 614503 w 79"/>
                <a:gd name="T79" fmla="*/ 480366 h 54"/>
                <a:gd name="T80" fmla="*/ 536294 w 79"/>
                <a:gd name="T81" fmla="*/ 491537 h 54"/>
                <a:gd name="T82" fmla="*/ 536294 w 79"/>
                <a:gd name="T83" fmla="*/ 502708 h 54"/>
                <a:gd name="T84" fmla="*/ 580985 w 79"/>
                <a:gd name="T85" fmla="*/ 502708 h 54"/>
                <a:gd name="T86" fmla="*/ 592158 w 79"/>
                <a:gd name="T87" fmla="*/ 502708 h 54"/>
                <a:gd name="T88" fmla="*/ 580985 w 79"/>
                <a:gd name="T89" fmla="*/ 558565 h 54"/>
                <a:gd name="T90" fmla="*/ 569812 w 79"/>
                <a:gd name="T91" fmla="*/ 569736 h 54"/>
                <a:gd name="T92" fmla="*/ 379875 w 79"/>
                <a:gd name="T93" fmla="*/ 603250 h 54"/>
                <a:gd name="T94" fmla="*/ 134073 w 79"/>
                <a:gd name="T95" fmla="*/ 580907 h 54"/>
                <a:gd name="T96" fmla="*/ 0 w 79"/>
                <a:gd name="T97" fmla="*/ 580907 h 54"/>
                <a:gd name="T98" fmla="*/ 0 w 79"/>
                <a:gd name="T99" fmla="*/ 279282 h 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9" h="54">
                  <a:moveTo>
                    <a:pt x="0" y="25"/>
                  </a:moveTo>
                  <a:cubicBezTo>
                    <a:pt x="0" y="25"/>
                    <a:pt x="4" y="25"/>
                    <a:pt x="5" y="25"/>
                  </a:cubicBezTo>
                  <a:cubicBezTo>
                    <a:pt x="5" y="24"/>
                    <a:pt x="6" y="24"/>
                    <a:pt x="7" y="23"/>
                  </a:cubicBezTo>
                  <a:cubicBezTo>
                    <a:pt x="8" y="22"/>
                    <a:pt x="9" y="20"/>
                    <a:pt x="9" y="19"/>
                  </a:cubicBezTo>
                  <a:cubicBezTo>
                    <a:pt x="10" y="19"/>
                    <a:pt x="11" y="18"/>
                    <a:pt x="12" y="17"/>
                  </a:cubicBezTo>
                  <a:cubicBezTo>
                    <a:pt x="13" y="17"/>
                    <a:pt x="15" y="14"/>
                    <a:pt x="15" y="14"/>
                  </a:cubicBezTo>
                  <a:cubicBezTo>
                    <a:pt x="15" y="14"/>
                    <a:pt x="16" y="12"/>
                    <a:pt x="17" y="11"/>
                  </a:cubicBezTo>
                  <a:cubicBezTo>
                    <a:pt x="17" y="11"/>
                    <a:pt x="18" y="10"/>
                    <a:pt x="18" y="10"/>
                  </a:cubicBezTo>
                  <a:cubicBezTo>
                    <a:pt x="19" y="9"/>
                    <a:pt x="22" y="9"/>
                    <a:pt x="23" y="8"/>
                  </a:cubicBezTo>
                  <a:cubicBezTo>
                    <a:pt x="24" y="8"/>
                    <a:pt x="26" y="7"/>
                    <a:pt x="27" y="6"/>
                  </a:cubicBezTo>
                  <a:cubicBezTo>
                    <a:pt x="28" y="6"/>
                    <a:pt x="30" y="5"/>
                    <a:pt x="31" y="4"/>
                  </a:cubicBezTo>
                  <a:cubicBezTo>
                    <a:pt x="31" y="4"/>
                    <a:pt x="32" y="4"/>
                    <a:pt x="32" y="4"/>
                  </a:cubicBezTo>
                  <a:cubicBezTo>
                    <a:pt x="33" y="4"/>
                    <a:pt x="35" y="4"/>
                    <a:pt x="36" y="3"/>
                  </a:cubicBezTo>
                  <a:cubicBezTo>
                    <a:pt x="37" y="3"/>
                    <a:pt x="39" y="1"/>
                    <a:pt x="40" y="1"/>
                  </a:cubicBezTo>
                  <a:cubicBezTo>
                    <a:pt x="41" y="0"/>
                    <a:pt x="41" y="1"/>
                    <a:pt x="41" y="1"/>
                  </a:cubicBezTo>
                  <a:cubicBezTo>
                    <a:pt x="42" y="1"/>
                    <a:pt x="42" y="1"/>
                    <a:pt x="43" y="2"/>
                  </a:cubicBezTo>
                  <a:cubicBezTo>
                    <a:pt x="43" y="2"/>
                    <a:pt x="43" y="3"/>
                    <a:pt x="43" y="3"/>
                  </a:cubicBezTo>
                  <a:cubicBezTo>
                    <a:pt x="43" y="4"/>
                    <a:pt x="43" y="5"/>
                    <a:pt x="43" y="6"/>
                  </a:cubicBezTo>
                  <a:cubicBezTo>
                    <a:pt x="42" y="8"/>
                    <a:pt x="38" y="11"/>
                    <a:pt x="38" y="11"/>
                  </a:cubicBezTo>
                  <a:cubicBezTo>
                    <a:pt x="38" y="11"/>
                    <a:pt x="37" y="12"/>
                    <a:pt x="36" y="12"/>
                  </a:cubicBezTo>
                  <a:cubicBezTo>
                    <a:pt x="36" y="12"/>
                    <a:pt x="34" y="12"/>
                    <a:pt x="34" y="12"/>
                  </a:cubicBezTo>
                  <a:cubicBezTo>
                    <a:pt x="34" y="12"/>
                    <a:pt x="33" y="13"/>
                    <a:pt x="33" y="14"/>
                  </a:cubicBezTo>
                  <a:cubicBezTo>
                    <a:pt x="33" y="14"/>
                    <a:pt x="32" y="15"/>
                    <a:pt x="31" y="15"/>
                  </a:cubicBezTo>
                  <a:cubicBezTo>
                    <a:pt x="31" y="16"/>
                    <a:pt x="29" y="17"/>
                    <a:pt x="29" y="17"/>
                  </a:cubicBezTo>
                  <a:cubicBezTo>
                    <a:pt x="29" y="17"/>
                    <a:pt x="31" y="17"/>
                    <a:pt x="33" y="17"/>
                  </a:cubicBezTo>
                  <a:cubicBezTo>
                    <a:pt x="76" y="17"/>
                    <a:pt x="76" y="17"/>
                    <a:pt x="76" y="17"/>
                  </a:cubicBezTo>
                  <a:cubicBezTo>
                    <a:pt x="78" y="17"/>
                    <a:pt x="79" y="18"/>
                    <a:pt x="79" y="20"/>
                  </a:cubicBezTo>
                  <a:cubicBezTo>
                    <a:pt x="79" y="23"/>
                    <a:pt x="78" y="24"/>
                    <a:pt x="76" y="24"/>
                  </a:cubicBezTo>
                  <a:cubicBezTo>
                    <a:pt x="69" y="25"/>
                    <a:pt x="47" y="26"/>
                    <a:pt x="47" y="26"/>
                  </a:cubicBezTo>
                  <a:cubicBezTo>
                    <a:pt x="46" y="26"/>
                    <a:pt x="46" y="27"/>
                    <a:pt x="47" y="27"/>
                  </a:cubicBezTo>
                  <a:cubicBezTo>
                    <a:pt x="50" y="27"/>
                    <a:pt x="54" y="27"/>
                    <a:pt x="57" y="27"/>
                  </a:cubicBezTo>
                  <a:cubicBezTo>
                    <a:pt x="58" y="27"/>
                    <a:pt x="59" y="28"/>
                    <a:pt x="59" y="28"/>
                  </a:cubicBezTo>
                  <a:cubicBezTo>
                    <a:pt x="59" y="29"/>
                    <a:pt x="59" y="32"/>
                    <a:pt x="59" y="33"/>
                  </a:cubicBezTo>
                  <a:cubicBezTo>
                    <a:pt x="58" y="34"/>
                    <a:pt x="58" y="34"/>
                    <a:pt x="57" y="35"/>
                  </a:cubicBezTo>
                  <a:cubicBezTo>
                    <a:pt x="48" y="35"/>
                    <a:pt x="48" y="35"/>
                    <a:pt x="48" y="35"/>
                  </a:cubicBezTo>
                  <a:cubicBezTo>
                    <a:pt x="47" y="35"/>
                    <a:pt x="47" y="36"/>
                    <a:pt x="48" y="36"/>
                  </a:cubicBezTo>
                  <a:cubicBezTo>
                    <a:pt x="54" y="36"/>
                    <a:pt x="54" y="36"/>
                    <a:pt x="54" y="36"/>
                  </a:cubicBezTo>
                  <a:cubicBezTo>
                    <a:pt x="56" y="36"/>
                    <a:pt x="56" y="37"/>
                    <a:pt x="56" y="37"/>
                  </a:cubicBezTo>
                  <a:cubicBezTo>
                    <a:pt x="57" y="38"/>
                    <a:pt x="56" y="41"/>
                    <a:pt x="56" y="42"/>
                  </a:cubicBezTo>
                  <a:cubicBezTo>
                    <a:pt x="55" y="43"/>
                    <a:pt x="55" y="43"/>
                    <a:pt x="55" y="43"/>
                  </a:cubicBezTo>
                  <a:cubicBezTo>
                    <a:pt x="48" y="44"/>
                    <a:pt x="48" y="44"/>
                    <a:pt x="48" y="44"/>
                  </a:cubicBezTo>
                  <a:cubicBezTo>
                    <a:pt x="47" y="44"/>
                    <a:pt x="47" y="45"/>
                    <a:pt x="48" y="45"/>
                  </a:cubicBezTo>
                  <a:cubicBezTo>
                    <a:pt x="52" y="45"/>
                    <a:pt x="52" y="45"/>
                    <a:pt x="52" y="45"/>
                  </a:cubicBezTo>
                  <a:cubicBezTo>
                    <a:pt x="52" y="45"/>
                    <a:pt x="53" y="45"/>
                    <a:pt x="53" y="45"/>
                  </a:cubicBezTo>
                  <a:cubicBezTo>
                    <a:pt x="53" y="46"/>
                    <a:pt x="53" y="49"/>
                    <a:pt x="52" y="50"/>
                  </a:cubicBezTo>
                  <a:cubicBezTo>
                    <a:pt x="52" y="50"/>
                    <a:pt x="52" y="50"/>
                    <a:pt x="51" y="51"/>
                  </a:cubicBezTo>
                  <a:cubicBezTo>
                    <a:pt x="51" y="51"/>
                    <a:pt x="39" y="54"/>
                    <a:pt x="34" y="54"/>
                  </a:cubicBezTo>
                  <a:cubicBezTo>
                    <a:pt x="29" y="54"/>
                    <a:pt x="12" y="52"/>
                    <a:pt x="12" y="52"/>
                  </a:cubicBezTo>
                  <a:cubicBezTo>
                    <a:pt x="0" y="52"/>
                    <a:pt x="0" y="52"/>
                    <a:pt x="0" y="52"/>
                  </a:cubicBezTo>
                  <a:lnTo>
                    <a:pt x="0" y="25"/>
                  </a:ln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Rectangle 6"/>
            <p:cNvSpPr>
              <a:spLocks noChangeArrowheads="1"/>
            </p:cNvSpPr>
            <p:nvPr/>
          </p:nvSpPr>
          <p:spPr bwMode="auto">
            <a:xfrm>
              <a:off x="2819400" y="3960813"/>
              <a:ext cx="112713" cy="3794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46" name="Rectangle 7"/>
            <p:cNvSpPr>
              <a:spLocks noChangeArrowheads="1"/>
            </p:cNvSpPr>
            <p:nvPr/>
          </p:nvSpPr>
          <p:spPr bwMode="auto">
            <a:xfrm>
              <a:off x="0" y="3938588"/>
              <a:ext cx="2819400" cy="423863"/>
            </a:xfrm>
            <a:prstGeom prst="rect">
              <a:avLst/>
            </a:prstGeom>
            <a:solidFill>
              <a:schemeClr val="bg1"/>
            </a:solidFill>
            <a:ln>
              <a:noFill/>
            </a:ln>
            <a:effectLst>
              <a:outerShdw blurRad="63500" sx="102000" sy="102000" algn="ctr" rotWithShape="0">
                <a:prstClr val="black">
                  <a:alpha val="40000"/>
                </a:prstClr>
              </a:outerShdw>
            </a:effectLst>
          </p:spPr>
          <p:txBody>
            <a:bodyPr/>
            <a:lstStyle/>
            <a:p>
              <a:endParaRPr lang="zh-CN" altLang="zh-CN"/>
            </a:p>
          </p:txBody>
        </p:sp>
      </p:grpSp>
      <p:sp>
        <p:nvSpPr>
          <p:cNvPr id="3" name="椭圆 2"/>
          <p:cNvSpPr/>
          <p:nvPr/>
        </p:nvSpPr>
        <p:spPr>
          <a:xfrm>
            <a:off x="5455898" y="3199410"/>
            <a:ext cx="1267973" cy="1267973"/>
          </a:xfrm>
          <a:prstGeom prst="ellipse">
            <a:avLst/>
          </a:prstGeom>
          <a:solidFill>
            <a:srgbClr val="005D9D"/>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5"/>
          <p:cNvSpPr>
            <a:spLocks noEditPoints="1"/>
          </p:cNvSpPr>
          <p:nvPr/>
        </p:nvSpPr>
        <p:spPr bwMode="auto">
          <a:xfrm>
            <a:off x="5900039" y="3501906"/>
            <a:ext cx="446289" cy="65893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a:effectLst>
            <a:outerShdw blurRad="508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48" name="文本框 47"/>
          <p:cNvSpPr txBox="1"/>
          <p:nvPr/>
        </p:nvSpPr>
        <p:spPr>
          <a:xfrm>
            <a:off x="582917" y="2322333"/>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49" name="文本框 48"/>
          <p:cNvSpPr txBox="1"/>
          <p:nvPr/>
        </p:nvSpPr>
        <p:spPr>
          <a:xfrm>
            <a:off x="582917" y="4519615"/>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50" name="文本框 49"/>
          <p:cNvSpPr txBox="1"/>
          <p:nvPr/>
        </p:nvSpPr>
        <p:spPr>
          <a:xfrm>
            <a:off x="8016917" y="2308047"/>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51" name="文本框 50"/>
          <p:cNvSpPr txBox="1"/>
          <p:nvPr/>
        </p:nvSpPr>
        <p:spPr>
          <a:xfrm>
            <a:off x="8016917" y="4438651"/>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Tree>
  </p:cSld>
  <p:clrMapOvr>
    <a:masterClrMapping/>
  </p:clrMapOvr>
  <p:transition spd="med">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86740" y="65913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571740" y="6400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228866" y="454372"/>
            <a:ext cx="1781257"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rPr>
              <a:t>研究展望</a:t>
            </a:r>
          </a:p>
        </p:txBody>
      </p:sp>
      <p:grpSp>
        <p:nvGrpSpPr>
          <p:cNvPr id="11" name="Group 31"/>
          <p:cNvGrpSpPr/>
          <p:nvPr/>
        </p:nvGrpSpPr>
        <p:grpSpPr bwMode="auto">
          <a:xfrm>
            <a:off x="706438" y="2030761"/>
            <a:ext cx="4152900" cy="3124200"/>
            <a:chOff x="2290006" y="1276350"/>
            <a:chExt cx="4563989" cy="3433719"/>
          </a:xfrm>
        </p:grpSpPr>
        <p:sp>
          <p:nvSpPr>
            <p:cNvPr id="12" name="Freeform 57"/>
            <p:cNvSpPr/>
            <p:nvPr/>
          </p:nvSpPr>
          <p:spPr bwMode="auto">
            <a:xfrm>
              <a:off x="4565324" y="1276350"/>
              <a:ext cx="1134989" cy="2563738"/>
            </a:xfrm>
            <a:custGeom>
              <a:avLst/>
              <a:gdLst>
                <a:gd name="T0" fmla="*/ 0 w 79"/>
                <a:gd name="T1" fmla="*/ 0 h 178"/>
                <a:gd name="T2" fmla="*/ 143669 w 79"/>
                <a:gd name="T3" fmla="*/ 2563738 h 178"/>
                <a:gd name="T4" fmla="*/ 86202 w 79"/>
                <a:gd name="T5" fmla="*/ 2563738 h 178"/>
                <a:gd name="T6" fmla="*/ 0 w 7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 h="178">
                  <a:moveTo>
                    <a:pt x="0" y="0"/>
                  </a:moveTo>
                  <a:cubicBezTo>
                    <a:pt x="79" y="16"/>
                    <a:pt x="33" y="131"/>
                    <a:pt x="10" y="178"/>
                  </a:cubicBezTo>
                  <a:cubicBezTo>
                    <a:pt x="6" y="178"/>
                    <a:pt x="6" y="178"/>
                    <a:pt x="6" y="178"/>
                  </a:cubicBezTo>
                  <a:cubicBezTo>
                    <a:pt x="20" y="131"/>
                    <a:pt x="48" y="16"/>
                    <a:pt x="0" y="0"/>
                  </a:cubicBez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50"/>
            <p:cNvSpPr/>
            <p:nvPr/>
          </p:nvSpPr>
          <p:spPr bwMode="auto">
            <a:xfrm>
              <a:off x="2290006" y="1276350"/>
              <a:ext cx="2275318" cy="2563738"/>
            </a:xfrm>
            <a:custGeom>
              <a:avLst/>
              <a:gdLst>
                <a:gd name="T0" fmla="*/ 2275318 w 158"/>
                <a:gd name="T1" fmla="*/ 0 h 178"/>
                <a:gd name="T2" fmla="*/ 2001704 w 158"/>
                <a:gd name="T3" fmla="*/ 2563738 h 178"/>
                <a:gd name="T4" fmla="*/ 2073708 w 158"/>
                <a:gd name="T5" fmla="*/ 2563738 h 178"/>
                <a:gd name="T6" fmla="*/ 2275318 w 15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 h="178">
                  <a:moveTo>
                    <a:pt x="158" y="0"/>
                  </a:moveTo>
                  <a:cubicBezTo>
                    <a:pt x="0" y="0"/>
                    <a:pt x="139" y="178"/>
                    <a:pt x="139" y="178"/>
                  </a:cubicBezTo>
                  <a:cubicBezTo>
                    <a:pt x="144" y="178"/>
                    <a:pt x="144" y="178"/>
                    <a:pt x="144" y="178"/>
                  </a:cubicBezTo>
                  <a:cubicBezTo>
                    <a:pt x="113" y="131"/>
                    <a:pt x="49" y="16"/>
                    <a:pt x="158" y="0"/>
                  </a:cubicBez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54"/>
            <p:cNvSpPr/>
            <p:nvPr/>
          </p:nvSpPr>
          <p:spPr bwMode="auto">
            <a:xfrm>
              <a:off x="4565324" y="1276350"/>
              <a:ext cx="2288671" cy="2563738"/>
            </a:xfrm>
            <a:custGeom>
              <a:avLst/>
              <a:gdLst>
                <a:gd name="T0" fmla="*/ 0 w 159"/>
                <a:gd name="T1" fmla="*/ 0 h 178"/>
                <a:gd name="T2" fmla="*/ 287883 w 159"/>
                <a:gd name="T3" fmla="*/ 2563738 h 178"/>
                <a:gd name="T4" fmla="*/ 201518 w 159"/>
                <a:gd name="T5" fmla="*/ 2563738 h 178"/>
                <a:gd name="T6" fmla="*/ 0 w 15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178">
                  <a:moveTo>
                    <a:pt x="0" y="0"/>
                  </a:moveTo>
                  <a:cubicBezTo>
                    <a:pt x="159" y="0"/>
                    <a:pt x="20" y="178"/>
                    <a:pt x="20" y="178"/>
                  </a:cubicBezTo>
                  <a:cubicBezTo>
                    <a:pt x="14" y="178"/>
                    <a:pt x="14" y="178"/>
                    <a:pt x="14" y="178"/>
                  </a:cubicBezTo>
                  <a:cubicBezTo>
                    <a:pt x="46" y="131"/>
                    <a:pt x="110" y="16"/>
                    <a:pt x="0" y="0"/>
                  </a:cubicBez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Rectangle 48"/>
            <p:cNvSpPr>
              <a:spLocks noChangeArrowheads="1"/>
            </p:cNvSpPr>
            <p:nvPr/>
          </p:nvSpPr>
          <p:spPr bwMode="auto">
            <a:xfrm>
              <a:off x="4290255" y="3840088"/>
              <a:ext cx="13354" cy="288421"/>
            </a:xfrm>
            <a:prstGeom prst="rect">
              <a:avLst/>
            </a:prstGeom>
            <a:solidFill>
              <a:schemeClr val="tx1">
                <a:lumMod val="75000"/>
                <a:lumOff val="25000"/>
              </a:schemeClr>
            </a:solidFill>
            <a:ln w="3175">
              <a:noFill/>
              <a:miter lim="800000"/>
            </a:ln>
          </p:spPr>
          <p:txBody>
            <a:bodyPr/>
            <a:lstStyle/>
            <a:p>
              <a:endParaRPr lang="zh-CN" altLang="zh-CN"/>
            </a:p>
          </p:txBody>
        </p:sp>
        <p:sp>
          <p:nvSpPr>
            <p:cNvPr id="16" name="Rectangle 49"/>
            <p:cNvSpPr>
              <a:spLocks noChangeArrowheads="1"/>
            </p:cNvSpPr>
            <p:nvPr/>
          </p:nvSpPr>
          <p:spPr bwMode="auto">
            <a:xfrm>
              <a:off x="4845846" y="3840088"/>
              <a:ext cx="13354" cy="288421"/>
            </a:xfrm>
            <a:prstGeom prst="rect">
              <a:avLst/>
            </a:prstGeom>
            <a:solidFill>
              <a:schemeClr val="tx1">
                <a:lumMod val="75000"/>
                <a:lumOff val="25000"/>
              </a:schemeClr>
            </a:solidFill>
            <a:ln w="3175">
              <a:noFill/>
              <a:miter lim="800000"/>
            </a:ln>
          </p:spPr>
          <p:txBody>
            <a:bodyPr/>
            <a:lstStyle/>
            <a:p>
              <a:endParaRPr lang="zh-CN" altLang="zh-CN"/>
            </a:p>
          </p:txBody>
        </p:sp>
        <p:sp>
          <p:nvSpPr>
            <p:cNvPr id="17" name="Freeform 51"/>
            <p:cNvSpPr/>
            <p:nvPr/>
          </p:nvSpPr>
          <p:spPr bwMode="auto">
            <a:xfrm>
              <a:off x="2995034" y="1276350"/>
              <a:ext cx="1570290" cy="2563738"/>
            </a:xfrm>
            <a:custGeom>
              <a:avLst/>
              <a:gdLst>
                <a:gd name="T0" fmla="*/ 1570290 w 109"/>
                <a:gd name="T1" fmla="*/ 0 h 178"/>
                <a:gd name="T2" fmla="*/ 1368601 w 109"/>
                <a:gd name="T3" fmla="*/ 2563738 h 178"/>
                <a:gd name="T4" fmla="*/ 1426227 w 109"/>
                <a:gd name="T5" fmla="*/ 2563738 h 178"/>
                <a:gd name="T6" fmla="*/ 1570290 w 10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78">
                  <a:moveTo>
                    <a:pt x="109" y="0"/>
                  </a:moveTo>
                  <a:cubicBezTo>
                    <a:pt x="0" y="16"/>
                    <a:pt x="64" y="131"/>
                    <a:pt x="95" y="178"/>
                  </a:cubicBezTo>
                  <a:cubicBezTo>
                    <a:pt x="99" y="178"/>
                    <a:pt x="99" y="178"/>
                    <a:pt x="99" y="178"/>
                  </a:cubicBezTo>
                  <a:cubicBezTo>
                    <a:pt x="77" y="131"/>
                    <a:pt x="31" y="16"/>
                    <a:pt x="10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52"/>
            <p:cNvSpPr/>
            <p:nvPr/>
          </p:nvSpPr>
          <p:spPr bwMode="auto">
            <a:xfrm>
              <a:off x="3887001" y="1276350"/>
              <a:ext cx="678322" cy="2563738"/>
            </a:xfrm>
            <a:custGeom>
              <a:avLst/>
              <a:gdLst>
                <a:gd name="T0" fmla="*/ 678322 w 47"/>
                <a:gd name="T1" fmla="*/ 0 h 178"/>
                <a:gd name="T2" fmla="*/ 591728 w 47"/>
                <a:gd name="T3" fmla="*/ 2563738 h 178"/>
                <a:gd name="T4" fmla="*/ 678322 w 47"/>
                <a:gd name="T5" fmla="*/ 2563738 h 178"/>
                <a:gd name="T6" fmla="*/ 678322 w 47"/>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78">
                  <a:moveTo>
                    <a:pt x="47" y="0"/>
                  </a:moveTo>
                  <a:cubicBezTo>
                    <a:pt x="0" y="16"/>
                    <a:pt x="28" y="131"/>
                    <a:pt x="41" y="178"/>
                  </a:cubicBezTo>
                  <a:cubicBezTo>
                    <a:pt x="47" y="178"/>
                    <a:pt x="47" y="178"/>
                    <a:pt x="47" y="178"/>
                  </a:cubicBezTo>
                  <a:lnTo>
                    <a:pt x="4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53"/>
            <p:cNvSpPr/>
            <p:nvPr/>
          </p:nvSpPr>
          <p:spPr bwMode="auto">
            <a:xfrm>
              <a:off x="3441017" y="1276350"/>
              <a:ext cx="1124307" cy="2563738"/>
            </a:xfrm>
            <a:custGeom>
              <a:avLst/>
              <a:gdLst>
                <a:gd name="T0" fmla="*/ 1124307 w 78"/>
                <a:gd name="T1" fmla="*/ 0 h 178"/>
                <a:gd name="T2" fmla="*/ 980165 w 78"/>
                <a:gd name="T3" fmla="*/ 2563738 h 178"/>
                <a:gd name="T4" fmla="*/ 1037822 w 78"/>
                <a:gd name="T5" fmla="*/ 2563738 h 178"/>
                <a:gd name="T6" fmla="*/ 1124307 w 7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178">
                  <a:moveTo>
                    <a:pt x="78" y="0"/>
                  </a:moveTo>
                  <a:cubicBezTo>
                    <a:pt x="0" y="16"/>
                    <a:pt x="46" y="131"/>
                    <a:pt x="68" y="178"/>
                  </a:cubicBezTo>
                  <a:cubicBezTo>
                    <a:pt x="72" y="178"/>
                    <a:pt x="72" y="178"/>
                    <a:pt x="72" y="178"/>
                  </a:cubicBezTo>
                  <a:cubicBezTo>
                    <a:pt x="59" y="131"/>
                    <a:pt x="31" y="16"/>
                    <a:pt x="78" y="0"/>
                  </a:cubicBez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55"/>
            <p:cNvSpPr/>
            <p:nvPr/>
          </p:nvSpPr>
          <p:spPr bwMode="auto">
            <a:xfrm>
              <a:off x="4565324" y="1276350"/>
              <a:ext cx="1583643" cy="2563738"/>
            </a:xfrm>
            <a:custGeom>
              <a:avLst/>
              <a:gdLst>
                <a:gd name="T0" fmla="*/ 0 w 110"/>
                <a:gd name="T1" fmla="*/ 0 h 178"/>
                <a:gd name="T2" fmla="*/ 201555 w 110"/>
                <a:gd name="T3" fmla="*/ 2563738 h 178"/>
                <a:gd name="T4" fmla="*/ 143968 w 110"/>
                <a:gd name="T5" fmla="*/ 2563738 h 178"/>
                <a:gd name="T6" fmla="*/ 0 w 110"/>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 h="178">
                  <a:moveTo>
                    <a:pt x="0" y="0"/>
                  </a:moveTo>
                  <a:cubicBezTo>
                    <a:pt x="110" y="16"/>
                    <a:pt x="46" y="131"/>
                    <a:pt x="14" y="178"/>
                  </a:cubicBezTo>
                  <a:cubicBezTo>
                    <a:pt x="10" y="178"/>
                    <a:pt x="10" y="178"/>
                    <a:pt x="10" y="178"/>
                  </a:cubicBezTo>
                  <a:cubicBezTo>
                    <a:pt x="33" y="131"/>
                    <a:pt x="79" y="16"/>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56"/>
            <p:cNvSpPr/>
            <p:nvPr/>
          </p:nvSpPr>
          <p:spPr bwMode="auto">
            <a:xfrm>
              <a:off x="4565324" y="1276350"/>
              <a:ext cx="689005" cy="2563738"/>
            </a:xfrm>
            <a:custGeom>
              <a:avLst/>
              <a:gdLst>
                <a:gd name="T0" fmla="*/ 0 w 48"/>
                <a:gd name="T1" fmla="*/ 0 h 178"/>
                <a:gd name="T2" fmla="*/ 86126 w 48"/>
                <a:gd name="T3" fmla="*/ 2563738 h 178"/>
                <a:gd name="T4" fmla="*/ 0 w 48"/>
                <a:gd name="T5" fmla="*/ 2563738 h 178"/>
                <a:gd name="T6" fmla="*/ 0 w 4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78">
                  <a:moveTo>
                    <a:pt x="0" y="0"/>
                  </a:moveTo>
                  <a:cubicBezTo>
                    <a:pt x="48" y="16"/>
                    <a:pt x="20" y="131"/>
                    <a:pt x="6" y="178"/>
                  </a:cubicBezTo>
                  <a:cubicBezTo>
                    <a:pt x="0" y="178"/>
                    <a:pt x="0" y="178"/>
                    <a:pt x="0" y="178"/>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76"/>
            <p:cNvSpPr/>
            <p:nvPr/>
          </p:nvSpPr>
          <p:spPr bwMode="auto">
            <a:xfrm>
              <a:off x="4182904" y="4133228"/>
              <a:ext cx="763780" cy="576841"/>
            </a:xfrm>
            <a:custGeom>
              <a:avLst/>
              <a:gdLst>
                <a:gd name="T0" fmla="*/ 763780 w 53"/>
                <a:gd name="T1" fmla="*/ 504736 h 40"/>
                <a:gd name="T2" fmla="*/ 691725 w 53"/>
                <a:gd name="T3" fmla="*/ 576841 h 40"/>
                <a:gd name="T4" fmla="*/ 72055 w 53"/>
                <a:gd name="T5" fmla="*/ 576841 h 40"/>
                <a:gd name="T6" fmla="*/ 0 w 53"/>
                <a:gd name="T7" fmla="*/ 504736 h 40"/>
                <a:gd name="T8" fmla="*/ 0 w 53"/>
                <a:gd name="T9" fmla="*/ 72105 h 40"/>
                <a:gd name="T10" fmla="*/ 72055 w 53"/>
                <a:gd name="T11" fmla="*/ 0 h 40"/>
                <a:gd name="T12" fmla="*/ 691725 w 53"/>
                <a:gd name="T13" fmla="*/ 0 h 40"/>
                <a:gd name="T14" fmla="*/ 763780 w 53"/>
                <a:gd name="T15" fmla="*/ 72105 h 40"/>
                <a:gd name="T16" fmla="*/ 763780 w 53"/>
                <a:gd name="T17" fmla="*/ 504736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 h="40">
                  <a:moveTo>
                    <a:pt x="53" y="35"/>
                  </a:moveTo>
                  <a:cubicBezTo>
                    <a:pt x="53" y="37"/>
                    <a:pt x="51" y="40"/>
                    <a:pt x="48" y="40"/>
                  </a:cubicBezTo>
                  <a:cubicBezTo>
                    <a:pt x="5" y="40"/>
                    <a:pt x="5" y="40"/>
                    <a:pt x="5" y="40"/>
                  </a:cubicBezTo>
                  <a:cubicBezTo>
                    <a:pt x="2" y="40"/>
                    <a:pt x="0" y="37"/>
                    <a:pt x="0" y="35"/>
                  </a:cubicBezTo>
                  <a:cubicBezTo>
                    <a:pt x="0" y="5"/>
                    <a:pt x="0" y="5"/>
                    <a:pt x="0" y="5"/>
                  </a:cubicBezTo>
                  <a:cubicBezTo>
                    <a:pt x="0" y="2"/>
                    <a:pt x="2" y="0"/>
                    <a:pt x="5" y="0"/>
                  </a:cubicBezTo>
                  <a:cubicBezTo>
                    <a:pt x="48" y="0"/>
                    <a:pt x="48" y="0"/>
                    <a:pt x="48" y="0"/>
                  </a:cubicBezTo>
                  <a:cubicBezTo>
                    <a:pt x="51" y="0"/>
                    <a:pt x="53" y="2"/>
                    <a:pt x="53" y="5"/>
                  </a:cubicBezTo>
                  <a:lnTo>
                    <a:pt x="53" y="35"/>
                  </a:ln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4" name="Freeform 40"/>
          <p:cNvSpPr/>
          <p:nvPr/>
        </p:nvSpPr>
        <p:spPr bwMode="auto">
          <a:xfrm>
            <a:off x="3758103" y="4246942"/>
            <a:ext cx="448873" cy="290482"/>
          </a:xfrm>
          <a:custGeom>
            <a:avLst/>
            <a:gdLst>
              <a:gd name="T0" fmla="*/ 959796 w 235"/>
              <a:gd name="T1" fmla="*/ 222950 h 152"/>
              <a:gd name="T2" fmla="*/ 612194 w 235"/>
              <a:gd name="T3" fmla="*/ 0 h 152"/>
              <a:gd name="T4" fmla="*/ 228276 w 235"/>
              <a:gd name="T5" fmla="*/ 326648 h 152"/>
              <a:gd name="T6" fmla="*/ 223088 w 235"/>
              <a:gd name="T7" fmla="*/ 326648 h 152"/>
              <a:gd name="T8" fmla="*/ 0 w 235"/>
              <a:gd name="T9" fmla="*/ 549597 h 152"/>
              <a:gd name="T10" fmla="*/ 223088 w 235"/>
              <a:gd name="T11" fmla="*/ 788102 h 152"/>
              <a:gd name="T12" fmla="*/ 887163 w 235"/>
              <a:gd name="T13" fmla="*/ 788102 h 152"/>
              <a:gd name="T14" fmla="*/ 1219200 w 235"/>
              <a:gd name="T15" fmla="*/ 502934 h 152"/>
              <a:gd name="T16" fmla="*/ 959796 w 235"/>
              <a:gd name="T17" fmla="*/ 222950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bg1"/>
          </a:solidFill>
          <a:ln>
            <a:noFill/>
          </a:ln>
          <a:effectLst>
            <a:outerShdw blurRad="38100" sx="102000" sy="102000" algn="ctr" rotWithShape="0">
              <a:prstClr val="black">
                <a:alpha val="40000"/>
              </a:prstClr>
            </a:outerShdw>
          </a:effectLst>
        </p:spPr>
        <p:txBody>
          <a:bodyPr/>
          <a:lstStyle/>
          <a:p>
            <a:endParaRPr lang="zh-CN" altLang="en-US"/>
          </a:p>
        </p:txBody>
      </p:sp>
      <p:sp>
        <p:nvSpPr>
          <p:cNvPr id="25" name="Freeform 40"/>
          <p:cNvSpPr/>
          <p:nvPr/>
        </p:nvSpPr>
        <p:spPr bwMode="auto">
          <a:xfrm>
            <a:off x="4141946" y="2854181"/>
            <a:ext cx="1062038" cy="685800"/>
          </a:xfrm>
          <a:custGeom>
            <a:avLst/>
            <a:gdLst>
              <a:gd name="T0" fmla="*/ 836551 w 235"/>
              <a:gd name="T1" fmla="*/ 194322 h 152"/>
              <a:gd name="T2" fmla="*/ 533584 w 235"/>
              <a:gd name="T3" fmla="*/ 0 h 152"/>
              <a:gd name="T4" fmla="*/ 198964 w 235"/>
              <a:gd name="T5" fmla="*/ 284704 h 152"/>
              <a:gd name="T6" fmla="*/ 194442 w 235"/>
              <a:gd name="T7" fmla="*/ 284704 h 152"/>
              <a:gd name="T8" fmla="*/ 0 w 235"/>
              <a:gd name="T9" fmla="*/ 479025 h 152"/>
              <a:gd name="T10" fmla="*/ 194442 w 235"/>
              <a:gd name="T11" fmla="*/ 686904 h 152"/>
              <a:gd name="T12" fmla="*/ 773245 w 235"/>
              <a:gd name="T13" fmla="*/ 686904 h 152"/>
              <a:gd name="T14" fmla="*/ 1062646 w 235"/>
              <a:gd name="T15" fmla="*/ 438353 h 152"/>
              <a:gd name="T16" fmla="*/ 836551 w 235"/>
              <a:gd name="T17" fmla="*/ 194322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rgbClr val="005D9D"/>
          </a:solidFill>
          <a:ln>
            <a:noFill/>
          </a:ln>
          <a:effectLst>
            <a:outerShdw blurRad="38100" sx="102000" sy="102000" algn="ctr" rotWithShape="0">
              <a:prstClr val="black">
                <a:alpha val="40000"/>
              </a:prstClr>
            </a:outerShdw>
          </a:effectLst>
        </p:spPr>
        <p:txBody>
          <a:bodyPr/>
          <a:lstStyle/>
          <a:p>
            <a:endParaRPr lang="zh-CN" altLang="en-US"/>
          </a:p>
        </p:txBody>
      </p:sp>
      <p:sp>
        <p:nvSpPr>
          <p:cNvPr id="27" name="Freeform 40"/>
          <p:cNvSpPr/>
          <p:nvPr/>
        </p:nvSpPr>
        <p:spPr bwMode="auto">
          <a:xfrm>
            <a:off x="624434" y="3797649"/>
            <a:ext cx="1001713" cy="647700"/>
          </a:xfrm>
          <a:custGeom>
            <a:avLst/>
            <a:gdLst>
              <a:gd name="T0" fmla="*/ 789183 w 235"/>
              <a:gd name="T1" fmla="*/ 183319 h 152"/>
              <a:gd name="T2" fmla="*/ 503371 w 235"/>
              <a:gd name="T3" fmla="*/ 0 h 152"/>
              <a:gd name="T4" fmla="*/ 187698 w 235"/>
              <a:gd name="T5" fmla="*/ 268583 h 152"/>
              <a:gd name="T6" fmla="*/ 183432 w 235"/>
              <a:gd name="T7" fmla="*/ 268583 h 152"/>
              <a:gd name="T8" fmla="*/ 0 w 235"/>
              <a:gd name="T9" fmla="*/ 451902 h 152"/>
              <a:gd name="T10" fmla="*/ 183432 w 235"/>
              <a:gd name="T11" fmla="*/ 648010 h 152"/>
              <a:gd name="T12" fmla="*/ 729461 w 235"/>
              <a:gd name="T13" fmla="*/ 648010 h 152"/>
              <a:gd name="T14" fmla="*/ 1002476 w 235"/>
              <a:gd name="T15" fmla="*/ 413533 h 152"/>
              <a:gd name="T16" fmla="*/ 789183 w 235"/>
              <a:gd name="T17" fmla="*/ 183319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bg1"/>
          </a:solidFill>
          <a:ln>
            <a:noFill/>
          </a:ln>
          <a:effectLst>
            <a:outerShdw blurRad="38100" sx="102000" sy="102000" algn="ctr" rotWithShape="0">
              <a:prstClr val="black">
                <a:alpha val="40000"/>
              </a:prstClr>
            </a:outerShdw>
          </a:effectLst>
        </p:spPr>
        <p:txBody>
          <a:bodyPr/>
          <a:lstStyle/>
          <a:p>
            <a:endParaRPr lang="zh-CN" altLang="en-US"/>
          </a:p>
        </p:txBody>
      </p:sp>
      <p:grpSp>
        <p:nvGrpSpPr>
          <p:cNvPr id="28" name="Group 28"/>
          <p:cNvGrpSpPr/>
          <p:nvPr/>
        </p:nvGrpSpPr>
        <p:grpSpPr>
          <a:xfrm>
            <a:off x="1482561" y="5154961"/>
            <a:ext cx="789694" cy="542577"/>
            <a:chOff x="7269163" y="3975100"/>
            <a:chExt cx="700087" cy="481013"/>
          </a:xfrm>
          <a:solidFill>
            <a:srgbClr val="005D9D"/>
          </a:solidFill>
          <a:effectLst>
            <a:outerShdw blurRad="38100" sx="102000" sy="102000" algn="ctr" rotWithShape="0">
              <a:prstClr val="black">
                <a:alpha val="40000"/>
              </a:prstClr>
            </a:outerShdw>
          </a:effectLst>
        </p:grpSpPr>
        <p:sp>
          <p:nvSpPr>
            <p:cNvPr id="29" name="Freeform 29"/>
            <p:cNvSpPr/>
            <p:nvPr/>
          </p:nvSpPr>
          <p:spPr bwMode="auto">
            <a:xfrm>
              <a:off x="7269163" y="3975100"/>
              <a:ext cx="434975" cy="307975"/>
            </a:xfrm>
            <a:custGeom>
              <a:avLst/>
              <a:gdLst>
                <a:gd name="T0" fmla="*/ 26 w 116"/>
                <a:gd name="T1" fmla="*/ 76 h 82"/>
                <a:gd name="T2" fmla="*/ 59 w 116"/>
                <a:gd name="T3" fmla="*/ 44 h 82"/>
                <a:gd name="T4" fmla="*/ 68 w 116"/>
                <a:gd name="T5" fmla="*/ 45 h 82"/>
                <a:gd name="T6" fmla="*/ 113 w 116"/>
                <a:gd name="T7" fmla="*/ 21 h 82"/>
                <a:gd name="T8" fmla="*/ 116 w 116"/>
                <a:gd name="T9" fmla="*/ 22 h 82"/>
                <a:gd name="T10" fmla="*/ 79 w 116"/>
                <a:gd name="T11" fmla="*/ 0 h 82"/>
                <a:gd name="T12" fmla="*/ 44 w 116"/>
                <a:gd name="T13" fmla="*/ 19 h 82"/>
                <a:gd name="T14" fmla="*/ 36 w 116"/>
                <a:gd name="T15" fmla="*/ 18 h 82"/>
                <a:gd name="T16" fmla="*/ 13 w 116"/>
                <a:gd name="T17" fmla="*/ 41 h 82"/>
                <a:gd name="T18" fmla="*/ 13 w 116"/>
                <a:gd name="T19" fmla="*/ 42 h 82"/>
                <a:gd name="T20" fmla="*/ 0 w 116"/>
                <a:gd name="T21" fmla="*/ 61 h 82"/>
                <a:gd name="T22" fmla="*/ 18 w 116"/>
                <a:gd name="T23" fmla="*/ 82 h 82"/>
                <a:gd name="T24" fmla="*/ 26 w 116"/>
                <a:gd name="T25"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82">
                  <a:moveTo>
                    <a:pt x="26" y="76"/>
                  </a:moveTo>
                  <a:cubicBezTo>
                    <a:pt x="27" y="58"/>
                    <a:pt x="42" y="44"/>
                    <a:pt x="59" y="44"/>
                  </a:cubicBezTo>
                  <a:cubicBezTo>
                    <a:pt x="62" y="44"/>
                    <a:pt x="65" y="44"/>
                    <a:pt x="68" y="45"/>
                  </a:cubicBezTo>
                  <a:cubicBezTo>
                    <a:pt x="78" y="30"/>
                    <a:pt x="95" y="21"/>
                    <a:pt x="113" y="21"/>
                  </a:cubicBezTo>
                  <a:cubicBezTo>
                    <a:pt x="114" y="21"/>
                    <a:pt x="115" y="22"/>
                    <a:pt x="116" y="22"/>
                  </a:cubicBezTo>
                  <a:cubicBezTo>
                    <a:pt x="109" y="9"/>
                    <a:pt x="95" y="0"/>
                    <a:pt x="79" y="0"/>
                  </a:cubicBezTo>
                  <a:cubicBezTo>
                    <a:pt x="65" y="0"/>
                    <a:pt x="52" y="8"/>
                    <a:pt x="44" y="19"/>
                  </a:cubicBezTo>
                  <a:cubicBezTo>
                    <a:pt x="42" y="18"/>
                    <a:pt x="39" y="18"/>
                    <a:pt x="36" y="18"/>
                  </a:cubicBezTo>
                  <a:cubicBezTo>
                    <a:pt x="24" y="18"/>
                    <a:pt x="13" y="28"/>
                    <a:pt x="13" y="41"/>
                  </a:cubicBezTo>
                  <a:cubicBezTo>
                    <a:pt x="13" y="41"/>
                    <a:pt x="13" y="42"/>
                    <a:pt x="13" y="42"/>
                  </a:cubicBezTo>
                  <a:cubicBezTo>
                    <a:pt x="6" y="45"/>
                    <a:pt x="0" y="53"/>
                    <a:pt x="0" y="61"/>
                  </a:cubicBezTo>
                  <a:cubicBezTo>
                    <a:pt x="0" y="72"/>
                    <a:pt x="8" y="80"/>
                    <a:pt x="18" y="82"/>
                  </a:cubicBezTo>
                  <a:cubicBezTo>
                    <a:pt x="21" y="79"/>
                    <a:pt x="23" y="77"/>
                    <a:pt x="2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0" name="Freeform 30"/>
            <p:cNvSpPr/>
            <p:nvPr/>
          </p:nvSpPr>
          <p:spPr bwMode="auto">
            <a:xfrm>
              <a:off x="7324725" y="4073525"/>
              <a:ext cx="644525" cy="382588"/>
            </a:xfrm>
            <a:custGeom>
              <a:avLst/>
              <a:gdLst>
                <a:gd name="T0" fmla="*/ 149 w 172"/>
                <a:gd name="T1" fmla="*/ 51 h 102"/>
                <a:gd name="T2" fmla="*/ 98 w 172"/>
                <a:gd name="T3" fmla="*/ 0 h 102"/>
                <a:gd name="T4" fmla="*/ 55 w 172"/>
                <a:gd name="T5" fmla="*/ 24 h 102"/>
                <a:gd name="T6" fmla="*/ 44 w 172"/>
                <a:gd name="T7" fmla="*/ 23 h 102"/>
                <a:gd name="T8" fmla="*/ 16 w 172"/>
                <a:gd name="T9" fmla="*/ 51 h 102"/>
                <a:gd name="T10" fmla="*/ 16 w 172"/>
                <a:gd name="T11" fmla="*/ 53 h 102"/>
                <a:gd name="T12" fmla="*/ 0 w 172"/>
                <a:gd name="T13" fmla="*/ 77 h 102"/>
                <a:gd name="T14" fmla="*/ 26 w 172"/>
                <a:gd name="T15" fmla="*/ 102 h 102"/>
                <a:gd name="T16" fmla="*/ 146 w 172"/>
                <a:gd name="T17" fmla="*/ 102 h 102"/>
                <a:gd name="T18" fmla="*/ 172 w 172"/>
                <a:gd name="T19" fmla="*/ 77 h 102"/>
                <a:gd name="T20" fmla="*/ 149 w 172"/>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02">
                  <a:moveTo>
                    <a:pt x="149" y="51"/>
                  </a:moveTo>
                  <a:cubicBezTo>
                    <a:pt x="149" y="23"/>
                    <a:pt x="126" y="0"/>
                    <a:pt x="98" y="0"/>
                  </a:cubicBezTo>
                  <a:cubicBezTo>
                    <a:pt x="80" y="0"/>
                    <a:pt x="64" y="10"/>
                    <a:pt x="55" y="24"/>
                  </a:cubicBezTo>
                  <a:cubicBezTo>
                    <a:pt x="52" y="23"/>
                    <a:pt x="48" y="23"/>
                    <a:pt x="44" y="23"/>
                  </a:cubicBezTo>
                  <a:cubicBezTo>
                    <a:pt x="29" y="23"/>
                    <a:pt x="16" y="35"/>
                    <a:pt x="16" y="51"/>
                  </a:cubicBezTo>
                  <a:cubicBezTo>
                    <a:pt x="16" y="51"/>
                    <a:pt x="16" y="52"/>
                    <a:pt x="16" y="53"/>
                  </a:cubicBezTo>
                  <a:cubicBezTo>
                    <a:pt x="7" y="57"/>
                    <a:pt x="0" y="66"/>
                    <a:pt x="0" y="77"/>
                  </a:cubicBezTo>
                  <a:cubicBezTo>
                    <a:pt x="0" y="91"/>
                    <a:pt x="12" y="102"/>
                    <a:pt x="26" y="102"/>
                  </a:cubicBezTo>
                  <a:cubicBezTo>
                    <a:pt x="146" y="102"/>
                    <a:pt x="146" y="102"/>
                    <a:pt x="146" y="102"/>
                  </a:cubicBezTo>
                  <a:cubicBezTo>
                    <a:pt x="160" y="102"/>
                    <a:pt x="172" y="91"/>
                    <a:pt x="172" y="77"/>
                  </a:cubicBezTo>
                  <a:cubicBezTo>
                    <a:pt x="172" y="63"/>
                    <a:pt x="162" y="53"/>
                    <a:pt x="149"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
        <p:nvSpPr>
          <p:cNvPr id="2" name="文本框 1"/>
          <p:cNvSpPr txBox="1"/>
          <p:nvPr/>
        </p:nvSpPr>
        <p:spPr>
          <a:xfrm>
            <a:off x="2449150" y="4747884"/>
            <a:ext cx="646331" cy="369332"/>
          </a:xfrm>
          <a:prstGeom prst="rect">
            <a:avLst/>
          </a:prstGeom>
          <a:noFill/>
        </p:spPr>
        <p:txBody>
          <a:bodyPr wrap="none" rtlCol="0">
            <a:spAutoFit/>
          </a:bodyPr>
          <a:lstStyle/>
          <a:p>
            <a:r>
              <a:rPr lang="zh-CN" altLang="en-US" dirty="0">
                <a:solidFill>
                  <a:schemeClr val="bg1"/>
                </a:solidFill>
                <a:effectLst>
                  <a:outerShdw blurRad="50800" sx="102000" sy="102000" algn="ctr" rotWithShape="0">
                    <a:prstClr val="black">
                      <a:alpha val="40000"/>
                    </a:prstClr>
                  </a:outerShdw>
                </a:effectLst>
              </a:rPr>
              <a:t>展望</a:t>
            </a:r>
          </a:p>
        </p:txBody>
      </p:sp>
      <p:sp>
        <p:nvSpPr>
          <p:cNvPr id="43" name="文本框 42"/>
          <p:cNvSpPr txBox="1"/>
          <p:nvPr/>
        </p:nvSpPr>
        <p:spPr>
          <a:xfrm>
            <a:off x="5814417" y="2413339"/>
            <a:ext cx="5875493" cy="3416320"/>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进一步</a:t>
            </a:r>
            <a:r>
              <a:rPr lang="zh-CN" altLang="zh-CN" sz="1600" b="1" dirty="0">
                <a:solidFill>
                  <a:srgbClr val="005D9D"/>
                </a:solidFill>
                <a:latin typeface="+mn-ea"/>
                <a:cs typeface="Times New Roman" pitchFamily="18" charset="0"/>
              </a:rPr>
              <a:t>提出</a:t>
            </a:r>
            <a:r>
              <a:rPr lang="zh-CN" altLang="en-US" sz="1600" b="1" dirty="0">
                <a:solidFill>
                  <a:srgbClr val="005D9D"/>
                </a:solidFill>
                <a:latin typeface="+mn-ea"/>
                <a:cs typeface="Times New Roman" pitchFamily="18" charset="0"/>
              </a:rPr>
              <a:t>新时代挖掘机产业转型的必要性</a:t>
            </a:r>
            <a:r>
              <a:rPr lang="zh-CN" altLang="zh-CN" sz="1600" dirty="0">
                <a:solidFill>
                  <a:schemeClr val="tx1">
                    <a:lumMod val="75000"/>
                    <a:lumOff val="25000"/>
                  </a:schemeClr>
                </a:solidFill>
                <a:latin typeface="+mn-ea"/>
                <a:cs typeface="Times New Roman" pitchFamily="18" charset="0"/>
              </a:rPr>
              <a:t>，剖析模型的构成要素、动力机制和保障机制，引导学习者利用</a:t>
            </a:r>
            <a:r>
              <a:rPr lang="zh-CN" altLang="en-US" sz="1600" dirty="0">
                <a:solidFill>
                  <a:schemeClr val="tx1">
                    <a:lumMod val="75000"/>
                    <a:lumOff val="25000"/>
                  </a:schemeClr>
                </a:solidFill>
                <a:latin typeface="+mn-ea"/>
                <a:cs typeface="Times New Roman" pitchFamily="18" charset="0"/>
              </a:rPr>
              <a:t>国家创新政策支持</a:t>
            </a:r>
            <a:r>
              <a:rPr lang="zh-CN" altLang="zh-CN" sz="1600" dirty="0">
                <a:solidFill>
                  <a:schemeClr val="tx1">
                    <a:lumMod val="75000"/>
                    <a:lumOff val="25000"/>
                  </a:schemeClr>
                </a:solidFill>
                <a:latin typeface="+mn-ea"/>
                <a:cs typeface="Times New Roman" pitchFamily="18" charset="0"/>
              </a:rPr>
              <a:t>开展</a:t>
            </a:r>
            <a:r>
              <a:rPr lang="zh-CN" altLang="en-US" sz="1600" dirty="0">
                <a:solidFill>
                  <a:schemeClr val="tx1">
                    <a:lumMod val="75000"/>
                    <a:lumOff val="25000"/>
                  </a:schemeClr>
                </a:solidFill>
                <a:latin typeface="+mn-ea"/>
                <a:cs typeface="Times New Roman" pitchFamily="18" charset="0"/>
              </a:rPr>
              <a:t>改革</a:t>
            </a:r>
            <a:r>
              <a:rPr lang="zh-CN" altLang="zh-CN" sz="1600" dirty="0">
                <a:solidFill>
                  <a:schemeClr val="tx1">
                    <a:lumMod val="75000"/>
                    <a:lumOff val="25000"/>
                  </a:schemeClr>
                </a:solidFill>
                <a:latin typeface="+mn-ea"/>
                <a:cs typeface="Times New Roman" pitchFamily="18" charset="0"/>
              </a:rPr>
              <a:t>，满足</a:t>
            </a:r>
            <a:r>
              <a:rPr lang="zh-CN" altLang="en-US" sz="1600" dirty="0">
                <a:solidFill>
                  <a:schemeClr val="tx1">
                    <a:lumMod val="75000"/>
                    <a:lumOff val="25000"/>
                  </a:schemeClr>
                </a:solidFill>
                <a:latin typeface="+mn-ea"/>
                <a:cs typeface="Times New Roman" pitchFamily="18" charset="0"/>
              </a:rPr>
              <a:t>时代发展和产业转型的需求</a:t>
            </a:r>
            <a:r>
              <a:rPr lang="zh-CN" altLang="zh-CN"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a:t>
            </a:r>
            <a:r>
              <a:rPr lang="zh-CN" altLang="en-US" sz="1600" dirty="0">
                <a:solidFill>
                  <a:srgbClr val="005D9D"/>
                </a:solidFill>
                <a:latin typeface="+mn-ea"/>
                <a:cs typeface="Times New Roman" pitchFamily="18" charset="0"/>
              </a:rPr>
              <a:t>新探索和新发展</a:t>
            </a:r>
            <a:r>
              <a:rPr lang="en-US" altLang="zh-CN" sz="1600" dirty="0">
                <a:solidFill>
                  <a:schemeClr val="tx1">
                    <a:lumMod val="75000"/>
                    <a:lumOff val="25000"/>
                  </a:schemeClr>
                </a:solidFill>
                <a:latin typeface="+mn-ea"/>
                <a:cs typeface="Times New Roman" pitchFamily="18" charset="0"/>
              </a:rPr>
              <a:t>;</a:t>
            </a:r>
          </a:p>
        </p:txBody>
      </p:sp>
    </p:spTree>
  </p:cSld>
  <p:clrMapOvr>
    <a:masterClrMapping/>
  </p:clrMapOvr>
  <p:transition spd="med">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966738" y="5512872"/>
            <a:ext cx="2225155" cy="365760"/>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答辩学生：</a:t>
            </a:r>
            <a:r>
              <a:rPr lang="en-US" altLang="zh-CN" b="1" dirty="0">
                <a:solidFill>
                  <a:schemeClr val="tx1">
                    <a:lumMod val="85000"/>
                    <a:lumOff val="15000"/>
                  </a:schemeClr>
                </a:solidFill>
                <a:cs typeface="+mn-ea"/>
                <a:sym typeface="+mn-lt"/>
              </a:rPr>
              <a:t>xxxxxxx</a:t>
            </a: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grpSp>
        <p:nvGrpSpPr>
          <p:cNvPr id="12" name="组合 11"/>
          <p:cNvGrpSpPr/>
          <p:nvPr/>
        </p:nvGrpSpPr>
        <p:grpSpPr>
          <a:xfrm>
            <a:off x="2965079" y="741954"/>
            <a:ext cx="6181439" cy="4543094"/>
            <a:chOff x="3135609" y="1400509"/>
            <a:chExt cx="4327334" cy="3180406"/>
          </a:xfrm>
          <a:solidFill>
            <a:srgbClr val="005D9D"/>
          </a:solidFill>
        </p:grpSpPr>
        <p:sp>
          <p:nvSpPr>
            <p:cNvPr id="13" name="椭圆 12"/>
            <p:cNvSpPr/>
            <p:nvPr/>
          </p:nvSpPr>
          <p:spPr>
            <a:xfrm>
              <a:off x="4594415" y="4200084"/>
              <a:ext cx="380831" cy="380831"/>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3135609" y="2315938"/>
              <a:ext cx="246284" cy="246284"/>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6300775" y="3769099"/>
              <a:ext cx="160832" cy="160832"/>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965845" y="2170529"/>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5666182" y="4147816"/>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7399495" y="3795126"/>
              <a:ext cx="63448" cy="63448"/>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7046662" y="2161308"/>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6484601" y="2399021"/>
              <a:ext cx="160832" cy="160832"/>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5998266" y="1400509"/>
              <a:ext cx="304924" cy="304924"/>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6222774" y="4384292"/>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4543725" y="241600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5093804" y="200299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698943" y="3611872"/>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6182566" y="254717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5793172" y="2153598"/>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5174221" y="2527271"/>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47521" y="263998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14264" y="3194646"/>
            <a:ext cx="1646605"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概述</a:t>
            </a:r>
          </a:p>
        </p:txBody>
      </p:sp>
      <p:sp>
        <p:nvSpPr>
          <p:cNvPr id="4" name="文本框 3"/>
          <p:cNvSpPr txBox="1"/>
          <p:nvPr/>
        </p:nvSpPr>
        <p:spPr>
          <a:xfrm>
            <a:off x="3057040" y="2695545"/>
            <a:ext cx="2281394"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Introduction</a:t>
            </a:r>
            <a:endParaRPr lang="zh-CN" altLang="en-US" sz="2800" b="1" dirty="0">
              <a:solidFill>
                <a:schemeClr val="tx1">
                  <a:lumMod val="85000"/>
                  <a:lumOff val="15000"/>
                </a:schemeClr>
              </a:solidFill>
            </a:endParaRPr>
          </a:p>
        </p:txBody>
      </p:sp>
      <p:grpSp>
        <p:nvGrpSpPr>
          <p:cNvPr id="5" name="组合 221"/>
          <p:cNvGrpSpPr/>
          <p:nvPr/>
        </p:nvGrpSpPr>
        <p:grpSpPr bwMode="auto">
          <a:xfrm>
            <a:off x="1728205" y="3068194"/>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12" name="文本框 11"/>
          <p:cNvSpPr txBox="1"/>
          <p:nvPr/>
        </p:nvSpPr>
        <p:spPr>
          <a:xfrm>
            <a:off x="7442973" y="4397963"/>
            <a:ext cx="308521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指标体系选取原则</a:t>
            </a:r>
          </a:p>
        </p:txBody>
      </p:sp>
      <p:sp>
        <p:nvSpPr>
          <p:cNvPr id="14" name="Freeform 20"/>
          <p:cNvSpPr>
            <a:spLocks noEditPoints="1"/>
          </p:cNvSpPr>
          <p:nvPr/>
        </p:nvSpPr>
        <p:spPr bwMode="auto">
          <a:xfrm>
            <a:off x="6638882" y="4253835"/>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1" name="文本框 10"/>
          <p:cNvSpPr txBox="1"/>
          <p:nvPr/>
        </p:nvSpPr>
        <p:spPr>
          <a:xfrm>
            <a:off x="7442973" y="3218765"/>
            <a:ext cx="308521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服务水平评价作用</a:t>
            </a:r>
          </a:p>
        </p:txBody>
      </p:sp>
      <p:grpSp>
        <p:nvGrpSpPr>
          <p:cNvPr id="22" name="组合 213"/>
          <p:cNvGrpSpPr/>
          <p:nvPr/>
        </p:nvGrpSpPr>
        <p:grpSpPr bwMode="auto">
          <a:xfrm>
            <a:off x="6638882" y="3112825"/>
            <a:ext cx="593723" cy="594598"/>
            <a:chOff x="1754693" y="2521817"/>
            <a:chExt cx="822325" cy="823913"/>
          </a:xfrm>
          <a:solidFill>
            <a:srgbClr val="005D9D"/>
          </a:solidFill>
        </p:grpSpPr>
        <p:sp>
          <p:nvSpPr>
            <p:cNvPr id="23" name="Freeform 42"/>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Freeform 43"/>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Freeform 44"/>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6" name="Rectangle 45"/>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7" name="Rectangle 46"/>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8" name="Rectangle 47"/>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9" name="Rectangle 48"/>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10" name="文本框 9"/>
          <p:cNvSpPr txBox="1"/>
          <p:nvPr/>
        </p:nvSpPr>
        <p:spPr>
          <a:xfrm>
            <a:off x="7442973" y="2054328"/>
            <a:ext cx="2388925"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服务水平概念</a:t>
            </a:r>
          </a:p>
        </p:txBody>
      </p:sp>
      <p:grpSp>
        <p:nvGrpSpPr>
          <p:cNvPr id="30" name="组合 29"/>
          <p:cNvGrpSpPr/>
          <p:nvPr/>
        </p:nvGrpSpPr>
        <p:grpSpPr>
          <a:xfrm>
            <a:off x="6638882" y="1833188"/>
            <a:ext cx="834546" cy="747984"/>
            <a:chOff x="7843749" y="4320381"/>
            <a:chExt cx="596900" cy="534987"/>
          </a:xfrm>
          <a:solidFill>
            <a:srgbClr val="005D9D"/>
          </a:solidFill>
        </p:grpSpPr>
        <p:sp>
          <p:nvSpPr>
            <p:cNvPr id="31"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2"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3"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4"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5"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6"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7"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8"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9"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9271" y="442644"/>
            <a:ext cx="1082348"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概述</a:t>
            </a:r>
          </a:p>
        </p:txBody>
      </p:sp>
      <p:sp>
        <p:nvSpPr>
          <p:cNvPr id="14" name="文本框 13"/>
          <p:cNvSpPr txBox="1"/>
          <p:nvPr/>
        </p:nvSpPr>
        <p:spPr>
          <a:xfrm>
            <a:off x="1274745" y="1155996"/>
            <a:ext cx="1778751"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mn-ea"/>
              </a:rPr>
              <a:t>服务水平</a:t>
            </a:r>
          </a:p>
        </p:txBody>
      </p:sp>
      <p:grpSp>
        <p:nvGrpSpPr>
          <p:cNvPr id="15" name="组合 14"/>
          <p:cNvGrpSpPr/>
          <p:nvPr/>
        </p:nvGrpSpPr>
        <p:grpSpPr>
          <a:xfrm>
            <a:off x="470654" y="934856"/>
            <a:ext cx="834546" cy="747984"/>
            <a:chOff x="7843749" y="4320381"/>
            <a:chExt cx="596900" cy="534987"/>
          </a:xfrm>
          <a:solidFill>
            <a:srgbClr val="005D9D"/>
          </a:solidFill>
        </p:grpSpPr>
        <p:sp>
          <p:nvSpPr>
            <p:cNvPr id="16"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2"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3"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grpSp>
        <p:nvGrpSpPr>
          <p:cNvPr id="2" name="组合 1">
            <a:extLst>
              <a:ext uri="{FF2B5EF4-FFF2-40B4-BE49-F238E27FC236}">
                <a16:creationId xmlns:a16="http://schemas.microsoft.com/office/drawing/2014/main" id="{8BBA493E-873C-4B60-A06C-9D5220BC69DB}"/>
              </a:ext>
            </a:extLst>
          </p:cNvPr>
          <p:cNvGrpSpPr/>
          <p:nvPr/>
        </p:nvGrpSpPr>
        <p:grpSpPr>
          <a:xfrm>
            <a:off x="1274745" y="2032557"/>
            <a:ext cx="4337866" cy="2878496"/>
            <a:chOff x="969170" y="1981200"/>
            <a:chExt cx="5144802" cy="3505200"/>
          </a:xfrm>
        </p:grpSpPr>
        <p:sp>
          <p:nvSpPr>
            <p:cNvPr id="12" name="矩形 11"/>
            <p:cNvSpPr/>
            <p:nvPr/>
          </p:nvSpPr>
          <p:spPr>
            <a:xfrm>
              <a:off x="969170" y="1981200"/>
              <a:ext cx="5144802" cy="3505200"/>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32F4068-EFD9-4CE6-B9AE-16DCFE3DE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595" y="2173564"/>
              <a:ext cx="4875952" cy="3094722"/>
            </a:xfrm>
            <a:prstGeom prst="rect">
              <a:avLst/>
            </a:prstGeom>
          </p:spPr>
        </p:pic>
      </p:grpSp>
      <p:sp>
        <p:nvSpPr>
          <p:cNvPr id="26" name="矩形 25">
            <a:extLst>
              <a:ext uri="{FF2B5EF4-FFF2-40B4-BE49-F238E27FC236}">
                <a16:creationId xmlns:a16="http://schemas.microsoft.com/office/drawing/2014/main" id="{DF610425-E304-4FB3-8C60-BA5B43AE9631}"/>
              </a:ext>
            </a:extLst>
          </p:cNvPr>
          <p:cNvSpPr/>
          <p:nvPr/>
        </p:nvSpPr>
        <p:spPr>
          <a:xfrm>
            <a:off x="5725952" y="1718187"/>
            <a:ext cx="6245034" cy="336232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sz="2400" b="1" dirty="0">
                <a:solidFill>
                  <a:srgbClr val="FF0000"/>
                </a:solidFill>
                <a:latin typeface="微软雅黑" panose="020B0503020204020204" pitchFamily="34" charset="-122"/>
                <a:ea typeface="微软雅黑" panose="020B0503020204020204" pitchFamily="34" charset="-122"/>
              </a:rPr>
              <a:t>交通服务水平：</a:t>
            </a:r>
            <a:r>
              <a:rPr lang="zh-CN" altLang="en-US" sz="2400" dirty="0">
                <a:solidFill>
                  <a:schemeClr val="tx1"/>
                </a:solidFill>
                <a:latin typeface="微软雅黑" panose="020B0503020204020204" pitchFamily="34" charset="-122"/>
                <a:ea typeface="微软雅黑" panose="020B0503020204020204" pitchFamily="34" charset="-122"/>
              </a:rPr>
              <a:t>描述交通流内的运行条件以及影响驾驶员和乘客感受的一种质量标准。</a:t>
            </a:r>
            <a:endParaRPr lang="en-US" altLang="zh-CN" sz="2400" b="1" dirty="0">
              <a:solidFill>
                <a:srgbClr val="FF0000"/>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2400" b="1" dirty="0">
                <a:solidFill>
                  <a:srgbClr val="FF0000"/>
                </a:solidFill>
                <a:latin typeface="微软雅黑" panose="020B0503020204020204" pitchFamily="34" charset="-122"/>
                <a:ea typeface="微软雅黑" panose="020B0503020204020204" pitchFamily="34" charset="-122"/>
              </a:rPr>
              <a:t>服务质量：</a:t>
            </a:r>
            <a:r>
              <a:rPr lang="zh-CN" altLang="en-US" sz="2400" dirty="0">
                <a:solidFill>
                  <a:schemeClr val="tx1"/>
                </a:solidFill>
                <a:latin typeface="微软雅黑" panose="020B0503020204020204" pitchFamily="34" charset="-122"/>
                <a:ea typeface="微软雅黑" panose="020B0503020204020204" pitchFamily="34" charset="-122"/>
              </a:rPr>
              <a:t>从乘客角度体验或感受到的轨道交通服务的程度。</a:t>
            </a:r>
            <a:endParaRPr lang="en-US" altLang="zh-CN" sz="2400" b="1" dirty="0">
              <a:solidFill>
                <a:srgbClr val="FF0000"/>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2400" b="1" dirty="0">
                <a:solidFill>
                  <a:srgbClr val="FF0000"/>
                </a:solidFill>
                <a:latin typeface="微软雅黑" panose="020B0503020204020204" pitchFamily="34" charset="-122"/>
                <a:ea typeface="微软雅黑" panose="020B0503020204020204" pitchFamily="34" charset="-122"/>
              </a:rPr>
              <a:t>服务水平：</a:t>
            </a:r>
            <a:r>
              <a:rPr lang="zh-CN" altLang="en-US" sz="2400" dirty="0">
                <a:solidFill>
                  <a:schemeClr val="tx1"/>
                </a:solidFill>
                <a:latin typeface="微软雅黑" panose="020B0503020204020204" pitchFamily="34" charset="-122"/>
                <a:ea typeface="微软雅黑" panose="020B0503020204020204" pitchFamily="34" charset="-122"/>
              </a:rPr>
              <a:t>是指轨道交通企业的运营服务工作在满足乘客出行需求方面所达到的程度。</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FD5FF45A-AD63-41EF-94ED-C76224765DD1}"/>
              </a:ext>
            </a:extLst>
          </p:cNvPr>
          <p:cNvSpPr/>
          <p:nvPr/>
        </p:nvSpPr>
        <p:spPr>
          <a:xfrm>
            <a:off x="1388086" y="5484407"/>
            <a:ext cx="9080371" cy="1135054"/>
          </a:xfrm>
          <a:prstGeom prst="rect">
            <a:avLst/>
          </a:prstGeom>
          <a:ln>
            <a:solidFill>
              <a:srgbClr val="3399FF"/>
            </a:solidFill>
          </a:ln>
        </p:spPr>
        <p:txBody>
          <a:bodyPr wrap="square">
            <a:spAutoFit/>
          </a:bodyPr>
          <a:lstStyle/>
          <a:p>
            <a:pPr algn="ctr" eaLnBrk="1" fontAlgn="auto" hangingPunct="1">
              <a:lnSpc>
                <a:spcPct val="150000"/>
              </a:lnSpc>
              <a:spcBef>
                <a:spcPts val="0"/>
              </a:spcBef>
              <a:spcAft>
                <a:spcPts val="0"/>
              </a:spcAft>
              <a:defRPr/>
            </a:pPr>
            <a:r>
              <a:rPr lang="zh-CN" altLang="en-US" sz="2400" dirty="0">
                <a:latin typeface="微软雅黑" panose="020B0503020204020204" pitchFamily="34" charset="-122"/>
                <a:ea typeface="微软雅黑" panose="020B0503020204020204" pitchFamily="34" charset="-122"/>
              </a:rPr>
              <a:t>服务水平是一个轨道交通产业对城市居民的服务</a:t>
            </a:r>
            <a:r>
              <a:rPr lang="zh-CN" altLang="en-US" sz="2400" dirty="0">
                <a:solidFill>
                  <a:srgbClr val="FF0000"/>
                </a:solidFill>
                <a:latin typeface="微软雅黑" panose="020B0503020204020204" pitchFamily="34" charset="-122"/>
                <a:ea typeface="微软雅黑" panose="020B0503020204020204" pitchFamily="34" charset="-122"/>
              </a:rPr>
              <a:t>内容</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数量</a:t>
            </a:r>
            <a:r>
              <a:rPr lang="zh-CN" altLang="en-US" sz="2400" dirty="0">
                <a:latin typeface="微软雅黑" panose="020B0503020204020204" pitchFamily="34" charset="-122"/>
                <a:ea typeface="微软雅黑" panose="020B0503020204020204" pitchFamily="34" charset="-122"/>
              </a:rPr>
              <a:t>多少、服务质量</a:t>
            </a:r>
            <a:r>
              <a:rPr lang="zh-CN" altLang="en-US" sz="2400" dirty="0">
                <a:solidFill>
                  <a:srgbClr val="FF0000"/>
                </a:solidFill>
                <a:latin typeface="微软雅黑" panose="020B0503020204020204" pitchFamily="34" charset="-122"/>
                <a:ea typeface="微软雅黑" panose="020B0503020204020204" pitchFamily="34" charset="-122"/>
              </a:rPr>
              <a:t>好坏程度</a:t>
            </a:r>
            <a:r>
              <a:rPr lang="zh-CN" altLang="en-US" sz="2400" dirty="0">
                <a:latin typeface="微软雅黑" panose="020B0503020204020204" pitchFamily="34" charset="-122"/>
                <a:ea typeface="微软雅黑" panose="020B0503020204020204" pitchFamily="34" charset="-122"/>
              </a:rPr>
              <a:t>的综合反映。</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形状 60"/>
          <p:cNvSpPr/>
          <p:nvPr/>
        </p:nvSpPr>
        <p:spPr>
          <a:xfrm flipH="1">
            <a:off x="5187407" y="1524917"/>
            <a:ext cx="1867985" cy="1868267"/>
          </a:xfrm>
          <a:prstGeom prst="leftCircularArrow">
            <a:avLst>
              <a:gd name="adj1" fmla="val 8909"/>
              <a:gd name="adj2" fmla="val 1142322"/>
              <a:gd name="adj3" fmla="val 6293598"/>
              <a:gd name="adj4" fmla="val 21479660"/>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9271" y="442644"/>
            <a:ext cx="1082348"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概述</a:t>
            </a:r>
          </a:p>
        </p:txBody>
      </p:sp>
      <p:sp>
        <p:nvSpPr>
          <p:cNvPr id="41" name="形状 40"/>
          <p:cNvSpPr/>
          <p:nvPr/>
        </p:nvSpPr>
        <p:spPr>
          <a:xfrm>
            <a:off x="4623305" y="2651353"/>
            <a:ext cx="1867985" cy="1868267"/>
          </a:xfrm>
          <a:prstGeom prst="leftCircularArrow">
            <a:avLst>
              <a:gd name="adj1" fmla="val 8909"/>
              <a:gd name="adj2" fmla="val 1142322"/>
              <a:gd name="adj3" fmla="val 6293598"/>
              <a:gd name="adj4" fmla="val 18385882"/>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55" name="空心弧 54"/>
          <p:cNvSpPr/>
          <p:nvPr/>
        </p:nvSpPr>
        <p:spPr>
          <a:xfrm>
            <a:off x="5293556" y="3873897"/>
            <a:ext cx="1604887" cy="1605530"/>
          </a:xfrm>
          <a:prstGeom prst="blockArc">
            <a:avLst>
              <a:gd name="adj1" fmla="val 14095361"/>
              <a:gd name="adj2" fmla="val 10799997"/>
              <a:gd name="adj3" fmla="val 11504"/>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58" name="等腰三角形 57"/>
          <p:cNvSpPr>
            <a:spLocks noChangeAspect="1" noChangeArrowheads="1"/>
          </p:cNvSpPr>
          <p:nvPr/>
        </p:nvSpPr>
        <p:spPr bwMode="auto">
          <a:xfrm rot="5400000" flipV="1">
            <a:off x="7189533" y="2291387"/>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59" name="等腰三角形 58"/>
          <p:cNvSpPr>
            <a:spLocks noChangeAspect="1" noChangeArrowheads="1"/>
          </p:cNvSpPr>
          <p:nvPr/>
        </p:nvSpPr>
        <p:spPr bwMode="auto">
          <a:xfrm rot="5400000" flipV="1">
            <a:off x="7189533" y="4573504"/>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0" name="等腰三角形 59"/>
          <p:cNvSpPr>
            <a:spLocks noChangeAspect="1" noChangeArrowheads="1"/>
          </p:cNvSpPr>
          <p:nvPr/>
        </p:nvSpPr>
        <p:spPr bwMode="auto">
          <a:xfrm rot="16200000" flipH="1" flipV="1">
            <a:off x="4337981" y="3480177"/>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3" name="文本框 2"/>
          <p:cNvSpPr txBox="1"/>
          <p:nvPr/>
        </p:nvSpPr>
        <p:spPr>
          <a:xfrm>
            <a:off x="5718589" y="2071378"/>
            <a:ext cx="754822" cy="646331"/>
          </a:xfrm>
          <a:prstGeom prst="rect">
            <a:avLst/>
          </a:prstGeom>
          <a:noFill/>
        </p:spPr>
        <p:txBody>
          <a:bodyPr wrap="none" rtlCol="0">
            <a:spAutoFit/>
          </a:bodyPr>
          <a:lstStyle/>
          <a:p>
            <a:pPr algn="ctr"/>
            <a:r>
              <a:rPr lang="en-US" altLang="zh-CN" sz="3600" b="1" dirty="0">
                <a:solidFill>
                  <a:srgbClr val="005D9D"/>
                </a:solidFill>
                <a:latin typeface="Broadway" panose="04040905080B02020502" pitchFamily="82" charset="0"/>
              </a:rPr>
              <a:t>01</a:t>
            </a:r>
            <a:endParaRPr lang="zh-CN" altLang="en-US" sz="3600" b="1" dirty="0">
              <a:solidFill>
                <a:srgbClr val="005D9D"/>
              </a:solidFill>
              <a:latin typeface="Broadway" panose="04040905080B02020502" pitchFamily="82" charset="0"/>
            </a:endParaRPr>
          </a:p>
        </p:txBody>
      </p:sp>
      <p:sp>
        <p:nvSpPr>
          <p:cNvPr id="62" name="文本框 61"/>
          <p:cNvSpPr txBox="1"/>
          <p:nvPr/>
        </p:nvSpPr>
        <p:spPr>
          <a:xfrm>
            <a:off x="5077755" y="3198422"/>
            <a:ext cx="780983" cy="646331"/>
          </a:xfrm>
          <a:prstGeom prst="rect">
            <a:avLst/>
          </a:prstGeom>
          <a:noFill/>
        </p:spPr>
        <p:txBody>
          <a:bodyPr wrap="none" rtlCol="0">
            <a:spAutoFit/>
          </a:bodyPr>
          <a:lstStyle/>
          <a:p>
            <a:pPr algn="ctr"/>
            <a:r>
              <a:rPr lang="en-US" altLang="zh-CN" sz="3600" b="1" dirty="0">
                <a:solidFill>
                  <a:srgbClr val="005D9D"/>
                </a:solidFill>
                <a:latin typeface="Broadway" panose="04040905080B02020502" pitchFamily="82" charset="0"/>
              </a:rPr>
              <a:t>02</a:t>
            </a:r>
            <a:endParaRPr lang="zh-CN" altLang="en-US" sz="3600" b="1" dirty="0">
              <a:solidFill>
                <a:srgbClr val="005D9D"/>
              </a:solidFill>
              <a:latin typeface="Broadway" panose="04040905080B02020502" pitchFamily="82" charset="0"/>
            </a:endParaRPr>
          </a:p>
        </p:txBody>
      </p:sp>
      <p:sp>
        <p:nvSpPr>
          <p:cNvPr id="63" name="文本框 62"/>
          <p:cNvSpPr txBox="1"/>
          <p:nvPr/>
        </p:nvSpPr>
        <p:spPr>
          <a:xfrm>
            <a:off x="5679972" y="4354002"/>
            <a:ext cx="780983" cy="646331"/>
          </a:xfrm>
          <a:prstGeom prst="rect">
            <a:avLst/>
          </a:prstGeom>
          <a:noFill/>
        </p:spPr>
        <p:txBody>
          <a:bodyPr wrap="none" rtlCol="0">
            <a:spAutoFit/>
          </a:bodyPr>
          <a:lstStyle/>
          <a:p>
            <a:pPr algn="ctr"/>
            <a:r>
              <a:rPr lang="en-US" altLang="zh-CN" sz="3600" b="1" dirty="0">
                <a:solidFill>
                  <a:srgbClr val="005D9D"/>
                </a:solidFill>
                <a:latin typeface="Broadway" panose="04040905080B02020502" pitchFamily="82" charset="0"/>
              </a:rPr>
              <a:t>03</a:t>
            </a:r>
            <a:endParaRPr lang="zh-CN" altLang="en-US" sz="3600" b="1" dirty="0">
              <a:solidFill>
                <a:srgbClr val="005D9D"/>
              </a:solidFill>
              <a:latin typeface="Broadway" panose="04040905080B02020502" pitchFamily="82" charset="0"/>
            </a:endParaRPr>
          </a:p>
        </p:txBody>
      </p:sp>
      <p:sp>
        <p:nvSpPr>
          <p:cNvPr id="64" name="文本框 63"/>
          <p:cNvSpPr txBox="1"/>
          <p:nvPr/>
        </p:nvSpPr>
        <p:spPr>
          <a:xfrm>
            <a:off x="7710403" y="1985360"/>
            <a:ext cx="3817257" cy="923330"/>
          </a:xfrm>
          <a:prstGeom prst="rect">
            <a:avLst/>
          </a:prstGeom>
          <a:noFill/>
        </p:spPr>
        <p:txBody>
          <a:bodyPr wrap="square" rtlCol="0">
            <a:spAutoFit/>
          </a:bodyPr>
          <a:lstStyle/>
          <a:p>
            <a:r>
              <a:rPr lang="zh-CN" altLang="en-US" dirty="0">
                <a:solidFill>
                  <a:schemeClr val="tx1">
                    <a:lumMod val="85000"/>
                    <a:lumOff val="15000"/>
                  </a:schemeClr>
                </a:solidFill>
                <a:latin typeface="微软雅黑" pitchFamily="34" charset="-122"/>
                <a:ea typeface="微软雅黑" pitchFamily="34" charset="-122"/>
              </a:rPr>
              <a:t>发现运营过程中的不足，提高服务水平，从而增加客流，缓解交通拥挤的紧张局面。</a:t>
            </a:r>
          </a:p>
        </p:txBody>
      </p:sp>
      <p:sp>
        <p:nvSpPr>
          <p:cNvPr id="65" name="文本框 64"/>
          <p:cNvSpPr txBox="1"/>
          <p:nvPr/>
        </p:nvSpPr>
        <p:spPr>
          <a:xfrm>
            <a:off x="7725643" y="4230060"/>
            <a:ext cx="3817257" cy="1200329"/>
          </a:xfrm>
          <a:prstGeom prst="rect">
            <a:avLst/>
          </a:prstGeom>
          <a:noFill/>
        </p:spPr>
        <p:txBody>
          <a:bodyPr wrap="square" rtlCol="0">
            <a:spAutoFit/>
          </a:bodyPr>
          <a:lstStyle/>
          <a:p>
            <a:r>
              <a:rPr lang="zh-CN" altLang="en-US" dirty="0">
                <a:solidFill>
                  <a:schemeClr val="tx1">
                    <a:lumMod val="85000"/>
                    <a:lumOff val="15000"/>
                  </a:schemeClr>
                </a:solidFill>
                <a:latin typeface="微软雅黑" pitchFamily="34" charset="-122"/>
                <a:ea typeface="微软雅黑" pitchFamily="34" charset="-122"/>
              </a:rPr>
              <a:t>建立服务水平的评价指标体系，可以实现资源的优化配置，完善轨道交通的建设和运营</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促进轨道交通的良性发展。</a:t>
            </a:r>
            <a:endParaRPr lang="zh-CN" altLang="en-US" dirty="0"/>
          </a:p>
        </p:txBody>
      </p:sp>
      <p:sp>
        <p:nvSpPr>
          <p:cNvPr id="66" name="文本框 65"/>
          <p:cNvSpPr txBox="1"/>
          <p:nvPr/>
        </p:nvSpPr>
        <p:spPr>
          <a:xfrm>
            <a:off x="688800" y="3194368"/>
            <a:ext cx="3679897" cy="923330"/>
          </a:xfrm>
          <a:prstGeom prst="rect">
            <a:avLst/>
          </a:prstGeom>
          <a:noFill/>
        </p:spPr>
        <p:txBody>
          <a:bodyPr wrap="square" rtlCol="0">
            <a:spAutoFit/>
          </a:bodyPr>
          <a:lstStyle/>
          <a:p>
            <a:r>
              <a:rPr lang="zh-CN" altLang="en-US" dirty="0">
                <a:solidFill>
                  <a:schemeClr val="tx1">
                    <a:lumMod val="85000"/>
                    <a:lumOff val="15000"/>
                  </a:schemeClr>
                </a:solidFill>
                <a:latin typeface="微软雅黑" pitchFamily="34" charset="-122"/>
                <a:ea typeface="微软雅黑" pitchFamily="34" charset="-122"/>
              </a:rPr>
              <a:t>可以为决策者对城市轨道交通的规划、运营，维护、改善提供有效的帮助和支持。</a:t>
            </a:r>
          </a:p>
        </p:txBody>
      </p:sp>
      <p:sp>
        <p:nvSpPr>
          <p:cNvPr id="67" name="文本框 66"/>
          <p:cNvSpPr txBox="1"/>
          <p:nvPr/>
        </p:nvSpPr>
        <p:spPr>
          <a:xfrm>
            <a:off x="688800" y="2760821"/>
            <a:ext cx="479618" cy="400110"/>
          </a:xfrm>
          <a:prstGeom prst="rect">
            <a:avLst/>
          </a:prstGeom>
          <a:noFill/>
        </p:spPr>
        <p:txBody>
          <a:bodyPr wrap="none" rtlCol="0">
            <a:spAutoFit/>
          </a:bodyPr>
          <a:lstStyle/>
          <a:p>
            <a:r>
              <a:rPr lang="zh-CN" altLang="en-US" sz="2000" b="1" spc="300" dirty="0">
                <a:solidFill>
                  <a:srgbClr val="005D9D"/>
                </a:solidFill>
              </a:rPr>
              <a:t>为</a:t>
            </a:r>
          </a:p>
        </p:txBody>
      </p:sp>
      <p:sp>
        <p:nvSpPr>
          <p:cNvPr id="68" name="文本框 67"/>
          <p:cNvSpPr txBox="1"/>
          <p:nvPr/>
        </p:nvSpPr>
        <p:spPr>
          <a:xfrm>
            <a:off x="7679908" y="1570010"/>
            <a:ext cx="2839239" cy="400110"/>
          </a:xfrm>
          <a:prstGeom prst="rect">
            <a:avLst/>
          </a:prstGeom>
          <a:noFill/>
        </p:spPr>
        <p:txBody>
          <a:bodyPr wrap="none" rtlCol="0">
            <a:spAutoFit/>
          </a:bodyPr>
          <a:lstStyle/>
          <a:p>
            <a:r>
              <a:rPr lang="zh-CN" altLang="en-US" sz="2000" b="1" spc="300" dirty="0">
                <a:solidFill>
                  <a:srgbClr val="005D9D"/>
                </a:solidFill>
              </a:rPr>
              <a:t>改善不足，吸引客流</a:t>
            </a:r>
          </a:p>
        </p:txBody>
      </p:sp>
      <p:sp>
        <p:nvSpPr>
          <p:cNvPr id="69" name="文本框 68"/>
          <p:cNvSpPr txBox="1"/>
          <p:nvPr/>
        </p:nvSpPr>
        <p:spPr>
          <a:xfrm>
            <a:off x="7710388" y="3842297"/>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cxnSp>
        <p:nvCxnSpPr>
          <p:cNvPr id="71" name="直接连接符 70"/>
          <p:cNvCxnSpPr/>
          <p:nvPr/>
        </p:nvCxnSpPr>
        <p:spPr>
          <a:xfrm>
            <a:off x="812383" y="3159669"/>
            <a:ext cx="1840416"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cxnSpLocks/>
          </p:cNvCxnSpPr>
          <p:nvPr/>
        </p:nvCxnSpPr>
        <p:spPr>
          <a:xfrm>
            <a:off x="7786603" y="1959869"/>
            <a:ext cx="2598968"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818731" y="4230060"/>
            <a:ext cx="1840416"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347540FB-C248-4107-8C19-9F3C9EEF572D}"/>
              </a:ext>
            </a:extLst>
          </p:cNvPr>
          <p:cNvSpPr txBox="1"/>
          <p:nvPr/>
        </p:nvSpPr>
        <p:spPr>
          <a:xfrm>
            <a:off x="1296691" y="1046790"/>
            <a:ext cx="3085211"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mn-ea"/>
              </a:rPr>
              <a:t>服务水平评价作用</a:t>
            </a:r>
          </a:p>
        </p:txBody>
      </p:sp>
      <p:grpSp>
        <p:nvGrpSpPr>
          <p:cNvPr id="37" name="组合 213">
            <a:extLst>
              <a:ext uri="{FF2B5EF4-FFF2-40B4-BE49-F238E27FC236}">
                <a16:creationId xmlns:a16="http://schemas.microsoft.com/office/drawing/2014/main" id="{76052816-0871-4445-B000-24C7E664811C}"/>
              </a:ext>
            </a:extLst>
          </p:cNvPr>
          <p:cNvGrpSpPr/>
          <p:nvPr/>
        </p:nvGrpSpPr>
        <p:grpSpPr bwMode="auto">
          <a:xfrm>
            <a:off x="492600" y="940850"/>
            <a:ext cx="593723" cy="594598"/>
            <a:chOff x="1754693" y="2521817"/>
            <a:chExt cx="822325" cy="823913"/>
          </a:xfrm>
          <a:solidFill>
            <a:srgbClr val="005D9D"/>
          </a:solidFill>
        </p:grpSpPr>
        <p:sp>
          <p:nvSpPr>
            <p:cNvPr id="38" name="Freeform 42">
              <a:extLst>
                <a:ext uri="{FF2B5EF4-FFF2-40B4-BE49-F238E27FC236}">
                  <a16:creationId xmlns:a16="http://schemas.microsoft.com/office/drawing/2014/main" id="{659A0FA9-85CA-4C4A-800E-8D97777BCDE3}"/>
                </a:ext>
              </a:extLst>
            </p:cNvPr>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9" name="Freeform 43">
              <a:extLst>
                <a:ext uri="{FF2B5EF4-FFF2-40B4-BE49-F238E27FC236}">
                  <a16:creationId xmlns:a16="http://schemas.microsoft.com/office/drawing/2014/main" id="{10497F58-BCF7-4448-AEA4-255E44D7D04D}"/>
                </a:ext>
              </a:extLst>
            </p:cNvPr>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0" name="Freeform 44">
              <a:extLst>
                <a:ext uri="{FF2B5EF4-FFF2-40B4-BE49-F238E27FC236}">
                  <a16:creationId xmlns:a16="http://schemas.microsoft.com/office/drawing/2014/main" id="{1A1156E0-BB5A-4073-A6EF-B4764E2DA731}"/>
                </a:ext>
              </a:extLst>
            </p:cNvPr>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2" name="Rectangle 45">
              <a:extLst>
                <a:ext uri="{FF2B5EF4-FFF2-40B4-BE49-F238E27FC236}">
                  <a16:creationId xmlns:a16="http://schemas.microsoft.com/office/drawing/2014/main" id="{46F7D37A-A17B-4CC2-88F2-805F986EE72F}"/>
                </a:ext>
              </a:extLst>
            </p:cNvPr>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3" name="Rectangle 46">
              <a:extLst>
                <a:ext uri="{FF2B5EF4-FFF2-40B4-BE49-F238E27FC236}">
                  <a16:creationId xmlns:a16="http://schemas.microsoft.com/office/drawing/2014/main" id="{5742DFFF-3564-43F6-B32A-4310F7A9B5B3}"/>
                </a:ext>
              </a:extLst>
            </p:cNvPr>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4" name="Rectangle 47">
              <a:extLst>
                <a:ext uri="{FF2B5EF4-FFF2-40B4-BE49-F238E27FC236}">
                  <a16:creationId xmlns:a16="http://schemas.microsoft.com/office/drawing/2014/main" id="{A33AF3B3-1D30-4D4A-99DF-3E36D3345D88}"/>
                </a:ext>
              </a:extLst>
            </p:cNvPr>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45" name="Rectangle 48">
              <a:extLst>
                <a:ext uri="{FF2B5EF4-FFF2-40B4-BE49-F238E27FC236}">
                  <a16:creationId xmlns:a16="http://schemas.microsoft.com/office/drawing/2014/main" id="{FB08586B-784C-4C42-BAA2-9F4841861A1E}"/>
                </a:ext>
              </a:extLst>
            </p:cNvPr>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9271" y="442644"/>
            <a:ext cx="1082348"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概述</a:t>
            </a:r>
          </a:p>
        </p:txBody>
      </p:sp>
      <p:sp>
        <p:nvSpPr>
          <p:cNvPr id="36" name="矩形 35"/>
          <p:cNvSpPr/>
          <p:nvPr/>
        </p:nvSpPr>
        <p:spPr>
          <a:xfrm>
            <a:off x="967740"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604683"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241626"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78570"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852321" y="1791474"/>
            <a:ext cx="585417" cy="523220"/>
          </a:xfrm>
          <a:prstGeom prst="rect">
            <a:avLst/>
          </a:prstGeom>
          <a:noFill/>
        </p:spPr>
        <p:txBody>
          <a:bodyPr wrap="none" rtlCol="0">
            <a:spAutoFit/>
          </a:bodyPr>
          <a:lstStyle/>
          <a:p>
            <a:r>
              <a:rPr lang="en-US" altLang="zh-CN" sz="2800" b="1" dirty="0">
                <a:solidFill>
                  <a:srgbClr val="005D9D"/>
                </a:solidFill>
              </a:rPr>
              <a:t>01</a:t>
            </a:r>
            <a:endParaRPr lang="zh-CN" altLang="en-US" sz="2800" b="1" dirty="0">
              <a:solidFill>
                <a:srgbClr val="005D9D"/>
              </a:solidFill>
            </a:endParaRPr>
          </a:p>
        </p:txBody>
      </p:sp>
      <p:sp>
        <p:nvSpPr>
          <p:cNvPr id="45" name="文本框 44"/>
          <p:cNvSpPr txBox="1"/>
          <p:nvPr/>
        </p:nvSpPr>
        <p:spPr>
          <a:xfrm>
            <a:off x="4489264" y="1791474"/>
            <a:ext cx="585417" cy="523220"/>
          </a:xfrm>
          <a:prstGeom prst="rect">
            <a:avLst/>
          </a:prstGeom>
          <a:noFill/>
        </p:spPr>
        <p:txBody>
          <a:bodyPr wrap="none" rtlCol="0">
            <a:spAutoFit/>
          </a:bodyPr>
          <a:lstStyle/>
          <a:p>
            <a:r>
              <a:rPr lang="en-US" altLang="zh-CN" sz="2800" b="1" dirty="0">
                <a:solidFill>
                  <a:srgbClr val="005D9D"/>
                </a:solidFill>
              </a:rPr>
              <a:t>02</a:t>
            </a:r>
            <a:endParaRPr lang="zh-CN" altLang="en-US" sz="2800" b="1" dirty="0">
              <a:solidFill>
                <a:srgbClr val="005D9D"/>
              </a:solidFill>
            </a:endParaRPr>
          </a:p>
        </p:txBody>
      </p:sp>
      <p:sp>
        <p:nvSpPr>
          <p:cNvPr id="46" name="文本框 45"/>
          <p:cNvSpPr txBox="1"/>
          <p:nvPr/>
        </p:nvSpPr>
        <p:spPr>
          <a:xfrm>
            <a:off x="7124044" y="1791474"/>
            <a:ext cx="585417" cy="523220"/>
          </a:xfrm>
          <a:prstGeom prst="rect">
            <a:avLst/>
          </a:prstGeom>
          <a:noFill/>
        </p:spPr>
        <p:txBody>
          <a:bodyPr wrap="none" rtlCol="0">
            <a:spAutoFit/>
          </a:bodyPr>
          <a:lstStyle/>
          <a:p>
            <a:r>
              <a:rPr lang="en-US" altLang="zh-CN" sz="2800" b="1" dirty="0">
                <a:solidFill>
                  <a:srgbClr val="005D9D"/>
                </a:solidFill>
              </a:rPr>
              <a:t>03</a:t>
            </a:r>
            <a:endParaRPr lang="zh-CN" altLang="en-US" sz="2800" b="1" dirty="0">
              <a:solidFill>
                <a:srgbClr val="005D9D"/>
              </a:solidFill>
            </a:endParaRPr>
          </a:p>
        </p:txBody>
      </p:sp>
      <p:sp>
        <p:nvSpPr>
          <p:cNvPr id="47" name="文本框 46"/>
          <p:cNvSpPr txBox="1"/>
          <p:nvPr/>
        </p:nvSpPr>
        <p:spPr>
          <a:xfrm>
            <a:off x="9758824" y="1791474"/>
            <a:ext cx="585417" cy="523220"/>
          </a:xfrm>
          <a:prstGeom prst="rect">
            <a:avLst/>
          </a:prstGeom>
          <a:noFill/>
        </p:spPr>
        <p:txBody>
          <a:bodyPr wrap="none" rtlCol="0">
            <a:spAutoFit/>
          </a:bodyPr>
          <a:lstStyle/>
          <a:p>
            <a:r>
              <a:rPr lang="en-US" altLang="zh-CN" sz="2800" b="1" dirty="0">
                <a:solidFill>
                  <a:srgbClr val="005D9D"/>
                </a:solidFill>
              </a:rPr>
              <a:t>04</a:t>
            </a:r>
            <a:endParaRPr lang="zh-CN" altLang="en-US" sz="2800" b="1" dirty="0">
              <a:solidFill>
                <a:srgbClr val="005D9D"/>
              </a:solidFill>
            </a:endParaRPr>
          </a:p>
        </p:txBody>
      </p:sp>
      <p:sp>
        <p:nvSpPr>
          <p:cNvPr id="48" name="文本框 47"/>
          <p:cNvSpPr txBox="1"/>
          <p:nvPr/>
        </p:nvSpPr>
        <p:spPr>
          <a:xfrm>
            <a:off x="825133" y="4663947"/>
            <a:ext cx="2668475" cy="584775"/>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微软雅黑" pitchFamily="34" charset="-122"/>
                <a:ea typeface="微软雅黑" pitchFamily="34" charset="-122"/>
              </a:rPr>
              <a:t>在保证客观性和全面性的条件下，指标体系应适当简化。</a:t>
            </a:r>
            <a:endParaRPr lang="zh-CN" altLang="en-US" sz="1600" dirty="0"/>
          </a:p>
        </p:txBody>
      </p:sp>
      <p:sp>
        <p:nvSpPr>
          <p:cNvPr id="49" name="文本框 48"/>
          <p:cNvSpPr txBox="1"/>
          <p:nvPr/>
        </p:nvSpPr>
        <p:spPr>
          <a:xfrm>
            <a:off x="1546847" y="4236822"/>
            <a:ext cx="1069524" cy="400110"/>
          </a:xfrm>
          <a:prstGeom prst="rect">
            <a:avLst/>
          </a:prstGeom>
          <a:noFill/>
        </p:spPr>
        <p:txBody>
          <a:bodyPr wrap="none" rtlCol="0">
            <a:spAutoFit/>
          </a:bodyPr>
          <a:lstStyle/>
          <a:p>
            <a:r>
              <a:rPr lang="zh-CN" altLang="en-US" sz="2000" b="1" spc="300" dirty="0">
                <a:solidFill>
                  <a:srgbClr val="005D9D"/>
                </a:solidFill>
              </a:rPr>
              <a:t>简单性</a:t>
            </a:r>
          </a:p>
        </p:txBody>
      </p:sp>
      <p:sp>
        <p:nvSpPr>
          <p:cNvPr id="50" name="文本框 49"/>
          <p:cNvSpPr txBox="1"/>
          <p:nvPr/>
        </p:nvSpPr>
        <p:spPr>
          <a:xfrm>
            <a:off x="3493608" y="4668180"/>
            <a:ext cx="2537410" cy="830997"/>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微软雅黑" pitchFamily="34" charset="-122"/>
                <a:ea typeface="微软雅黑" pitchFamily="34" charset="-122"/>
              </a:rPr>
              <a:t>可以进行直接或间接的测量，或用比较合理的测定方法可以容易得到。</a:t>
            </a:r>
          </a:p>
        </p:txBody>
      </p:sp>
      <p:sp>
        <p:nvSpPr>
          <p:cNvPr id="51" name="文本框 50"/>
          <p:cNvSpPr txBox="1"/>
          <p:nvPr/>
        </p:nvSpPr>
        <p:spPr>
          <a:xfrm>
            <a:off x="4247210" y="4236822"/>
            <a:ext cx="1069524" cy="400110"/>
          </a:xfrm>
          <a:prstGeom prst="rect">
            <a:avLst/>
          </a:prstGeom>
          <a:noFill/>
        </p:spPr>
        <p:txBody>
          <a:bodyPr wrap="none" rtlCol="0">
            <a:spAutoFit/>
          </a:bodyPr>
          <a:lstStyle/>
          <a:p>
            <a:r>
              <a:rPr lang="zh-CN" altLang="en-US" sz="2000" b="1" spc="300" dirty="0">
                <a:solidFill>
                  <a:srgbClr val="005D9D"/>
                </a:solidFill>
              </a:rPr>
              <a:t>可测性</a:t>
            </a:r>
          </a:p>
        </p:txBody>
      </p:sp>
      <p:sp>
        <p:nvSpPr>
          <p:cNvPr id="52" name="文本框 51"/>
          <p:cNvSpPr txBox="1"/>
          <p:nvPr/>
        </p:nvSpPr>
        <p:spPr>
          <a:xfrm>
            <a:off x="6160983" y="4658656"/>
            <a:ext cx="2512953" cy="584775"/>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微软雅黑" pitchFamily="34" charset="-122"/>
                <a:ea typeface="微软雅黑" pitchFamily="34" charset="-122"/>
              </a:rPr>
              <a:t>选取的指标基本概念明确，具有相对的可靠性。</a:t>
            </a:r>
          </a:p>
        </p:txBody>
      </p:sp>
      <p:sp>
        <p:nvSpPr>
          <p:cNvPr id="53" name="文本框 52"/>
          <p:cNvSpPr txBox="1"/>
          <p:nvPr/>
        </p:nvSpPr>
        <p:spPr>
          <a:xfrm>
            <a:off x="6881990" y="4236822"/>
            <a:ext cx="1069524" cy="400110"/>
          </a:xfrm>
          <a:prstGeom prst="rect">
            <a:avLst/>
          </a:prstGeom>
          <a:noFill/>
        </p:spPr>
        <p:txBody>
          <a:bodyPr wrap="none" rtlCol="0">
            <a:spAutoFit/>
          </a:bodyPr>
          <a:lstStyle/>
          <a:p>
            <a:r>
              <a:rPr lang="zh-CN" altLang="en-US" sz="2000" b="1" spc="300" dirty="0">
                <a:solidFill>
                  <a:srgbClr val="005D9D"/>
                </a:solidFill>
              </a:rPr>
              <a:t>可靠性</a:t>
            </a:r>
          </a:p>
        </p:txBody>
      </p:sp>
      <p:sp>
        <p:nvSpPr>
          <p:cNvPr id="54" name="文本框 53"/>
          <p:cNvSpPr txBox="1"/>
          <p:nvPr/>
        </p:nvSpPr>
        <p:spPr>
          <a:xfrm>
            <a:off x="8844124" y="4663947"/>
            <a:ext cx="2648793" cy="584775"/>
          </a:xfrm>
          <a:prstGeom prst="rect">
            <a:avLst/>
          </a:prstGeom>
          <a:noFill/>
        </p:spPr>
        <p:txBody>
          <a:bodyPr wrap="square" rtlCol="0">
            <a:spAutoFit/>
          </a:bodyPr>
          <a:lstStyle/>
          <a:p>
            <a:pPr algn="ctr"/>
            <a:r>
              <a:rPr lang="zh-CN" altLang="en-US" sz="1600" dirty="0">
                <a:solidFill>
                  <a:schemeClr val="tx1">
                    <a:lumMod val="85000"/>
                    <a:lumOff val="15000"/>
                  </a:schemeClr>
                </a:solidFill>
                <a:latin typeface="微软雅黑" pitchFamily="34" charset="-122"/>
                <a:ea typeface="微软雅黑" pitchFamily="34" charset="-122"/>
              </a:rPr>
              <a:t>指标应在相当一段时间内对服务质量的评价具有有效性。</a:t>
            </a:r>
            <a:endParaRPr lang="zh-CN" altLang="en-US" sz="1600" dirty="0"/>
          </a:p>
        </p:txBody>
      </p:sp>
      <p:sp>
        <p:nvSpPr>
          <p:cNvPr id="56" name="文本框 55"/>
          <p:cNvSpPr txBox="1"/>
          <p:nvPr/>
        </p:nvSpPr>
        <p:spPr>
          <a:xfrm>
            <a:off x="9516770" y="4242150"/>
            <a:ext cx="1069524" cy="400110"/>
          </a:xfrm>
          <a:prstGeom prst="rect">
            <a:avLst/>
          </a:prstGeom>
          <a:noFill/>
        </p:spPr>
        <p:txBody>
          <a:bodyPr wrap="none" rtlCol="0">
            <a:spAutoFit/>
          </a:bodyPr>
          <a:lstStyle/>
          <a:p>
            <a:r>
              <a:rPr lang="zh-CN" altLang="en-US" sz="2000" b="1" spc="300" dirty="0">
                <a:solidFill>
                  <a:srgbClr val="005D9D"/>
                </a:solidFill>
              </a:rPr>
              <a:t>时效性</a:t>
            </a:r>
          </a:p>
        </p:txBody>
      </p:sp>
      <p:sp>
        <p:nvSpPr>
          <p:cNvPr id="29" name="文本框 28">
            <a:extLst>
              <a:ext uri="{FF2B5EF4-FFF2-40B4-BE49-F238E27FC236}">
                <a16:creationId xmlns:a16="http://schemas.microsoft.com/office/drawing/2014/main" id="{909DC3DC-66C5-4A90-8367-BFF53C644694}"/>
              </a:ext>
            </a:extLst>
          </p:cNvPr>
          <p:cNvSpPr txBox="1"/>
          <p:nvPr/>
        </p:nvSpPr>
        <p:spPr>
          <a:xfrm>
            <a:off x="1185048" y="1115031"/>
            <a:ext cx="3085211"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mn-ea"/>
              </a:rPr>
              <a:t>指标体系选取原则</a:t>
            </a:r>
          </a:p>
        </p:txBody>
      </p:sp>
      <p:sp>
        <p:nvSpPr>
          <p:cNvPr id="30" name="Freeform 20">
            <a:extLst>
              <a:ext uri="{FF2B5EF4-FFF2-40B4-BE49-F238E27FC236}">
                <a16:creationId xmlns:a16="http://schemas.microsoft.com/office/drawing/2014/main" id="{36C8A515-16B1-4477-B035-1EA03E239880}"/>
              </a:ext>
            </a:extLst>
          </p:cNvPr>
          <p:cNvSpPr>
            <a:spLocks noEditPoints="1"/>
          </p:cNvSpPr>
          <p:nvPr/>
        </p:nvSpPr>
        <p:spPr bwMode="auto">
          <a:xfrm>
            <a:off x="380957" y="970903"/>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pic>
        <p:nvPicPr>
          <p:cNvPr id="15" name="图片 14">
            <a:extLst>
              <a:ext uri="{FF2B5EF4-FFF2-40B4-BE49-F238E27FC236}">
                <a16:creationId xmlns:a16="http://schemas.microsoft.com/office/drawing/2014/main" id="{5EDD1C28-DE29-4C0B-B4D6-8E84D93F9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492" y="2492375"/>
            <a:ext cx="2120102" cy="1413401"/>
          </a:xfrm>
          <a:prstGeom prst="rect">
            <a:avLst/>
          </a:prstGeom>
        </p:spPr>
      </p:pic>
      <p:pic>
        <p:nvPicPr>
          <p:cNvPr id="17" name="图片 16">
            <a:extLst>
              <a:ext uri="{FF2B5EF4-FFF2-40B4-BE49-F238E27FC236}">
                <a16:creationId xmlns:a16="http://schemas.microsoft.com/office/drawing/2014/main" id="{A26525BE-4A12-4A9B-9ADE-04A17A4E72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8579" y="2465385"/>
            <a:ext cx="2126785" cy="1456671"/>
          </a:xfrm>
          <a:prstGeom prst="rect">
            <a:avLst/>
          </a:prstGeom>
        </p:spPr>
      </p:pic>
      <p:pic>
        <p:nvPicPr>
          <p:cNvPr id="19" name="图片 18">
            <a:extLst>
              <a:ext uri="{FF2B5EF4-FFF2-40B4-BE49-F238E27FC236}">
                <a16:creationId xmlns:a16="http://schemas.microsoft.com/office/drawing/2014/main" id="{DB9BBD29-8746-4F03-82A3-6C665A6F70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7630" y="2465385"/>
            <a:ext cx="2158243" cy="1431928"/>
          </a:xfrm>
          <a:prstGeom prst="rect">
            <a:avLst/>
          </a:prstGeom>
        </p:spPr>
      </p:pic>
      <p:pic>
        <p:nvPicPr>
          <p:cNvPr id="21" name="图片 20">
            <a:extLst>
              <a:ext uri="{FF2B5EF4-FFF2-40B4-BE49-F238E27FC236}">
                <a16:creationId xmlns:a16="http://schemas.microsoft.com/office/drawing/2014/main" id="{F48D1EFA-26CE-4701-BA8B-37161D2E6E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71964" y="2492375"/>
            <a:ext cx="2135544" cy="1404938"/>
          </a:xfrm>
          <a:prstGeom prst="rect">
            <a:avLst/>
          </a:prstGeom>
        </p:spPr>
      </p:pic>
    </p:spTree>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7668" y="442644"/>
            <a:ext cx="1085554"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绪论</a:t>
            </a:r>
          </a:p>
        </p:txBody>
      </p:sp>
      <p:sp>
        <p:nvSpPr>
          <p:cNvPr id="36" name="Oval 7"/>
          <p:cNvSpPr>
            <a:spLocks noChangeArrowheads="1"/>
          </p:cNvSpPr>
          <p:nvPr/>
        </p:nvSpPr>
        <p:spPr bwMode="auto">
          <a:xfrm rot="2700000">
            <a:off x="4947835" y="2756186"/>
            <a:ext cx="2301059" cy="2301059"/>
          </a:xfrm>
          <a:prstGeom prst="ellipse">
            <a:avLst/>
          </a:prstGeom>
          <a:solidFill>
            <a:srgbClr val="005D9D"/>
          </a:solidFill>
          <a:ln w="25400">
            <a:gradFill flip="none" rotWithShape="1">
              <a:gsLst>
                <a:gs pos="0">
                  <a:schemeClr val="bg1">
                    <a:lumMod val="100000"/>
                  </a:schemeClr>
                </a:gs>
                <a:gs pos="100000">
                  <a:schemeClr val="bg1">
                    <a:lumMod val="85000"/>
                  </a:schemeClr>
                </a:gs>
              </a:gsLst>
              <a:lin ang="2700000" scaled="1"/>
              <a:tileRect/>
            </a:grad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37" name="矩形 36"/>
          <p:cNvSpPr/>
          <p:nvPr/>
        </p:nvSpPr>
        <p:spPr>
          <a:xfrm>
            <a:off x="6618742"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4641805"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618742"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flipH="1">
            <a:off x="4641805"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24"/>
          <p:cNvSpPr/>
          <p:nvPr/>
        </p:nvSpPr>
        <p:spPr bwMode="auto">
          <a:xfrm rot="2700000">
            <a:off x="5010837" y="2815796"/>
            <a:ext cx="2182407" cy="2180463"/>
          </a:xfrm>
          <a:custGeom>
            <a:avLst/>
            <a:gdLst>
              <a:gd name="T0" fmla="*/ 391 w 475"/>
              <a:gd name="T1" fmla="*/ 390 h 475"/>
              <a:gd name="T2" fmla="*/ 85 w 475"/>
              <a:gd name="T3" fmla="*/ 390 h 475"/>
              <a:gd name="T4" fmla="*/ 85 w 475"/>
              <a:gd name="T5" fmla="*/ 84 h 475"/>
              <a:gd name="T6" fmla="*/ 391 w 475"/>
              <a:gd name="T7" fmla="*/ 84 h 475"/>
              <a:gd name="T8" fmla="*/ 391 w 475"/>
              <a:gd name="T9" fmla="*/ 390 h 475"/>
            </a:gdLst>
            <a:ahLst/>
            <a:cxnLst>
              <a:cxn ang="0">
                <a:pos x="T0" y="T1"/>
              </a:cxn>
              <a:cxn ang="0">
                <a:pos x="T2" y="T3"/>
              </a:cxn>
              <a:cxn ang="0">
                <a:pos x="T4" y="T5"/>
              </a:cxn>
              <a:cxn ang="0">
                <a:pos x="T6" y="T7"/>
              </a:cxn>
              <a:cxn ang="0">
                <a:pos x="T8" y="T9"/>
              </a:cxn>
            </a:cxnLst>
            <a:rect l="0" t="0" r="r" b="b"/>
            <a:pathLst>
              <a:path w="475" h="475">
                <a:moveTo>
                  <a:pt x="391" y="390"/>
                </a:moveTo>
                <a:cubicBezTo>
                  <a:pt x="306" y="475"/>
                  <a:pt x="169" y="475"/>
                  <a:pt x="85" y="390"/>
                </a:cubicBezTo>
                <a:cubicBezTo>
                  <a:pt x="0" y="306"/>
                  <a:pt x="0" y="169"/>
                  <a:pt x="85" y="84"/>
                </a:cubicBezTo>
                <a:cubicBezTo>
                  <a:pt x="169" y="0"/>
                  <a:pt x="306" y="0"/>
                  <a:pt x="391" y="84"/>
                </a:cubicBezTo>
                <a:cubicBezTo>
                  <a:pt x="475" y="169"/>
                  <a:pt x="475" y="306"/>
                  <a:pt x="391" y="390"/>
                </a:cubicBezTo>
                <a:close/>
              </a:path>
            </a:pathLst>
          </a:cu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28600" sx="106000" sy="106000" algn="ctr"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p:nvPr/>
        </p:nvCxnSpPr>
        <p:spPr>
          <a:xfrm flipV="1">
            <a:off x="7572375" y="1811655"/>
            <a:ext cx="0" cy="1230852"/>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7462416" y="3011195"/>
            <a:ext cx="3812109" cy="688691"/>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4" name="TextBox 2059"/>
          <p:cNvSpPr txBox="1"/>
          <p:nvPr/>
        </p:nvSpPr>
        <p:spPr>
          <a:xfrm>
            <a:off x="7457437"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方正正纤黑简体" panose="02000000000000000000" pitchFamily="2" charset="-122"/>
                <a:ea typeface="方正正纤黑简体" panose="02000000000000000000" pitchFamily="2" charset="-122"/>
              </a:rPr>
              <a:t>请点击此处添加您的标题</a:t>
            </a:r>
          </a:p>
        </p:txBody>
      </p:sp>
      <p:sp>
        <p:nvSpPr>
          <p:cNvPr id="95" name="矩形 94"/>
          <p:cNvSpPr/>
          <p:nvPr/>
        </p:nvSpPr>
        <p:spPr>
          <a:xfrm>
            <a:off x="7462416" y="4062591"/>
            <a:ext cx="3812109" cy="688691"/>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extBox 2059"/>
          <p:cNvSpPr txBox="1"/>
          <p:nvPr/>
        </p:nvSpPr>
        <p:spPr>
          <a:xfrm>
            <a:off x="7457437" y="4051468"/>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方正正纤黑简体" panose="02000000000000000000" pitchFamily="2" charset="-122"/>
                <a:ea typeface="方正正纤黑简体" panose="02000000000000000000" pitchFamily="2" charset="-122"/>
              </a:rPr>
              <a:t>请点击此处添加您的标题</a:t>
            </a:r>
          </a:p>
        </p:txBody>
      </p:sp>
      <p:cxnSp>
        <p:nvCxnSpPr>
          <p:cNvPr id="99" name="直接箭头连接符 98"/>
          <p:cNvCxnSpPr/>
          <p:nvPr/>
        </p:nvCxnSpPr>
        <p:spPr>
          <a:xfrm>
            <a:off x="4641805" y="4740159"/>
            <a:ext cx="0" cy="114248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4641805" y="1811655"/>
            <a:ext cx="0" cy="119954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flipH="1">
            <a:off x="937260" y="3011195"/>
            <a:ext cx="3812109" cy="688691"/>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正纤黑简体" panose="02000000000000000000" pitchFamily="2" charset="-122"/>
              <a:ea typeface="方正正纤黑简体" panose="02000000000000000000" pitchFamily="2" charset="-122"/>
            </a:endParaRPr>
          </a:p>
        </p:txBody>
      </p:sp>
      <p:sp>
        <p:nvSpPr>
          <p:cNvPr id="103" name="TextBox 2059"/>
          <p:cNvSpPr txBox="1"/>
          <p:nvPr/>
        </p:nvSpPr>
        <p:spPr>
          <a:xfrm flipH="1">
            <a:off x="942239"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方正正纤黑简体" panose="02000000000000000000" pitchFamily="2" charset="-122"/>
                <a:ea typeface="方正正纤黑简体" panose="02000000000000000000" pitchFamily="2" charset="-122"/>
              </a:rPr>
              <a:t>请点击此处添加您的标题</a:t>
            </a:r>
          </a:p>
        </p:txBody>
      </p:sp>
      <p:sp>
        <p:nvSpPr>
          <p:cNvPr id="104" name="矩形 103"/>
          <p:cNvSpPr/>
          <p:nvPr/>
        </p:nvSpPr>
        <p:spPr>
          <a:xfrm flipH="1">
            <a:off x="937260" y="4062591"/>
            <a:ext cx="3812109" cy="688691"/>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正纤黑简体" panose="02000000000000000000" pitchFamily="2" charset="-122"/>
              <a:ea typeface="方正正纤黑简体" panose="02000000000000000000" pitchFamily="2" charset="-122"/>
            </a:endParaRPr>
          </a:p>
        </p:txBody>
      </p:sp>
      <p:sp>
        <p:nvSpPr>
          <p:cNvPr id="106" name="TextBox 2059"/>
          <p:cNvSpPr txBox="1"/>
          <p:nvPr/>
        </p:nvSpPr>
        <p:spPr>
          <a:xfrm flipH="1">
            <a:off x="942239" y="4051468"/>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方正正纤黑简体" panose="02000000000000000000" pitchFamily="2" charset="-122"/>
                <a:ea typeface="方正正纤黑简体" panose="02000000000000000000" pitchFamily="2" charset="-122"/>
              </a:rPr>
              <a:t>请点击此处添加您的标题</a:t>
            </a:r>
          </a:p>
        </p:txBody>
      </p:sp>
      <p:cxnSp>
        <p:nvCxnSpPr>
          <p:cNvPr id="108" name="直接箭头连接符 107"/>
          <p:cNvCxnSpPr/>
          <p:nvPr/>
        </p:nvCxnSpPr>
        <p:spPr>
          <a:xfrm>
            <a:off x="7572375" y="4753282"/>
            <a:ext cx="0" cy="1129358"/>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5213618" y="4090665"/>
            <a:ext cx="1778751" cy="523220"/>
          </a:xfrm>
          <a:prstGeom prst="rect">
            <a:avLst/>
          </a:prstGeom>
          <a:noFill/>
        </p:spPr>
        <p:txBody>
          <a:bodyPr wrap="square" rtlCol="0">
            <a:spAutoFit/>
          </a:bodyPr>
          <a:lstStyle/>
          <a:p>
            <a:pPr algn="ct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mn-ea"/>
              </a:rPr>
              <a:t>研究意义</a:t>
            </a:r>
          </a:p>
        </p:txBody>
      </p:sp>
      <p:sp>
        <p:nvSpPr>
          <p:cNvPr id="111" name="Freeform 20"/>
          <p:cNvSpPr>
            <a:spLocks noEditPoints="1"/>
          </p:cNvSpPr>
          <p:nvPr/>
        </p:nvSpPr>
        <p:spPr bwMode="auto">
          <a:xfrm>
            <a:off x="5819435" y="3245636"/>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a:effectLst>
            <a:outerShdw blurRad="25400" sx="101000" sy="101000" algn="ctr" rotWithShape="0">
              <a:prstClr val="black">
                <a:alpha val="40000"/>
              </a:prstClr>
            </a:outerShdw>
          </a:effectLst>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12" name="矩形 111"/>
          <p:cNvSpPr/>
          <p:nvPr/>
        </p:nvSpPr>
        <p:spPr>
          <a:xfrm>
            <a:off x="806092" y="1951751"/>
            <a:ext cx="3972872" cy="830997"/>
          </a:xfrm>
          <a:prstGeom prst="rect">
            <a:avLst/>
          </a:prstGeom>
        </p:spPr>
        <p:txBody>
          <a:bodyPr wrap="square">
            <a:spAutoFit/>
          </a:bodyPr>
          <a:lstStyle/>
          <a:p>
            <a:pPr lvl="0"/>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113" name="矩形 112"/>
          <p:cNvSpPr/>
          <p:nvPr/>
        </p:nvSpPr>
        <p:spPr>
          <a:xfrm>
            <a:off x="740508" y="4902462"/>
            <a:ext cx="3972872" cy="830997"/>
          </a:xfrm>
          <a:prstGeom prst="rect">
            <a:avLst/>
          </a:prstGeom>
        </p:spPr>
        <p:txBody>
          <a:bodyPr wrap="square">
            <a:spAutoFit/>
          </a:bodyPr>
          <a:lstStyle/>
          <a:p>
            <a:pPr lvl="0"/>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114" name="矩形 113"/>
          <p:cNvSpPr/>
          <p:nvPr/>
        </p:nvSpPr>
        <p:spPr>
          <a:xfrm>
            <a:off x="7684074" y="1872181"/>
            <a:ext cx="3972872" cy="830997"/>
          </a:xfrm>
          <a:prstGeom prst="rect">
            <a:avLst/>
          </a:prstGeom>
        </p:spPr>
        <p:txBody>
          <a:bodyPr wrap="square">
            <a:spAutoFit/>
          </a:bodyPr>
          <a:lstStyle/>
          <a:p>
            <a:pPr lvl="0"/>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115" name="矩形 114"/>
          <p:cNvSpPr/>
          <p:nvPr/>
        </p:nvSpPr>
        <p:spPr>
          <a:xfrm>
            <a:off x="7697574" y="4936278"/>
            <a:ext cx="3972872" cy="830997"/>
          </a:xfrm>
          <a:prstGeom prst="rect">
            <a:avLst/>
          </a:prstGeom>
        </p:spPr>
        <p:txBody>
          <a:bodyPr wrap="square">
            <a:spAutoFit/>
          </a:bodyPr>
          <a:lstStyle/>
          <a:p>
            <a:pPr lvl="0"/>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7668" y="442644"/>
            <a:ext cx="1085554"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绪论</a:t>
            </a:r>
          </a:p>
        </p:txBody>
      </p:sp>
      <p:sp>
        <p:nvSpPr>
          <p:cNvPr id="33" name="AutoShape 5"/>
          <p:cNvSpPr>
            <a:spLocks noChangeArrowheads="1"/>
          </p:cNvSpPr>
          <p:nvPr/>
        </p:nvSpPr>
        <p:spPr bwMode="auto">
          <a:xfrm>
            <a:off x="3049367" y="2401339"/>
            <a:ext cx="696913" cy="696913"/>
          </a:xfrm>
          <a:prstGeom prst="plus">
            <a:avLst>
              <a:gd name="adj" fmla="val 40931"/>
            </a:avLst>
          </a:prstGeom>
          <a:solidFill>
            <a:srgbClr val="005D9D"/>
          </a:solidFill>
          <a:ln>
            <a:noFill/>
          </a:ln>
          <a:effectLst>
            <a:innerShdw blurRad="50800">
              <a:prstClr val="black"/>
            </a:innerShdw>
          </a:effec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latin typeface="Arial" pitchFamily="34" charset="0"/>
              <a:ea typeface="PMingLiU" pitchFamily="18" charset="-120"/>
            </a:endParaRPr>
          </a:p>
        </p:txBody>
      </p:sp>
      <p:sp>
        <p:nvSpPr>
          <p:cNvPr id="34" name="AutoShape 7"/>
          <p:cNvSpPr>
            <a:spLocks noChangeArrowheads="1"/>
          </p:cNvSpPr>
          <p:nvPr/>
        </p:nvSpPr>
        <p:spPr bwMode="auto">
          <a:xfrm>
            <a:off x="5756452" y="2401339"/>
            <a:ext cx="696913" cy="696913"/>
          </a:xfrm>
          <a:prstGeom prst="plus">
            <a:avLst>
              <a:gd name="adj" fmla="val 40931"/>
            </a:avLst>
          </a:prstGeom>
          <a:solidFill>
            <a:srgbClr val="005D9D"/>
          </a:solidFill>
          <a:ln>
            <a:noFill/>
          </a:ln>
          <a:effectLst>
            <a:innerShdw blurRad="50800">
              <a:prstClr val="black"/>
            </a:innerShdw>
          </a:effec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latin typeface="Arial" pitchFamily="34" charset="0"/>
              <a:ea typeface="PMingLiU" pitchFamily="18" charset="-120"/>
            </a:endParaRPr>
          </a:p>
        </p:txBody>
      </p:sp>
      <p:sp>
        <p:nvSpPr>
          <p:cNvPr id="35" name="AutoShape 9"/>
          <p:cNvSpPr>
            <a:spLocks noChangeArrowheads="1"/>
          </p:cNvSpPr>
          <p:nvPr/>
        </p:nvSpPr>
        <p:spPr bwMode="auto">
          <a:xfrm>
            <a:off x="8463538" y="2401339"/>
            <a:ext cx="696913" cy="696913"/>
          </a:xfrm>
          <a:prstGeom prst="plus">
            <a:avLst>
              <a:gd name="adj" fmla="val 40931"/>
            </a:avLst>
          </a:prstGeom>
          <a:solidFill>
            <a:srgbClr val="005D9D"/>
          </a:solidFill>
          <a:ln>
            <a:noFill/>
          </a:ln>
          <a:effectLst>
            <a:innerShdw blurRad="50800">
              <a:prstClr val="black"/>
            </a:innerShdw>
          </a:effec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latin typeface="Arial" pitchFamily="34" charset="0"/>
              <a:ea typeface="PMingLiU" pitchFamily="18" charset="-120"/>
            </a:endParaRPr>
          </a:p>
        </p:txBody>
      </p:sp>
      <p:sp>
        <p:nvSpPr>
          <p:cNvPr id="43" name="Oval 4"/>
          <p:cNvSpPr>
            <a:spLocks noChangeArrowheads="1"/>
          </p:cNvSpPr>
          <p:nvPr/>
        </p:nvSpPr>
        <p:spPr bwMode="gray">
          <a:xfrm>
            <a:off x="1372967" y="2090189"/>
            <a:ext cx="1320800" cy="1320800"/>
          </a:xfrm>
          <a:prstGeom prst="ellipse">
            <a:avLst/>
          </a:prstGeom>
          <a:noFill/>
          <a:ln w="3175" algn="ctr">
            <a:solidFill>
              <a:schemeClr val="tx1">
                <a:lumMod val="95000"/>
                <a:lumOff val="5000"/>
              </a:schemeClr>
            </a:solidFill>
            <a:round/>
          </a:ln>
        </p:spPr>
        <p:txBody>
          <a:bodyPr lIns="45720" tIns="44450" rIns="45720" bIns="44450" anchor="ctr" anchorCtr="1"/>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solidFill>
                <a:schemeClr val="tx1">
                  <a:lumMod val="75000"/>
                  <a:lumOff val="25000"/>
                </a:schemeClr>
              </a:solidFill>
              <a:latin typeface="+mn-lt"/>
              <a:ea typeface="PMingLiU" pitchFamily="18" charset="-120"/>
            </a:endParaRPr>
          </a:p>
        </p:txBody>
      </p:sp>
      <p:sp>
        <p:nvSpPr>
          <p:cNvPr id="44" name="AutoShape 11"/>
          <p:cNvSpPr>
            <a:spLocks noChangeArrowheads="1"/>
          </p:cNvSpPr>
          <p:nvPr/>
        </p:nvSpPr>
        <p:spPr bwMode="auto">
          <a:xfrm>
            <a:off x="1151352" y="3687214"/>
            <a:ext cx="1727200" cy="465137"/>
          </a:xfrm>
          <a:prstGeom prst="roundRect">
            <a:avLst>
              <a:gd name="adj" fmla="val 16667"/>
            </a:avLst>
          </a:prstGeom>
          <a:noFill/>
          <a:ln w="3175">
            <a:solidFill>
              <a:schemeClr val="tx1">
                <a:lumMod val="95000"/>
                <a:lumOff val="5000"/>
              </a:schemeClr>
            </a:solidFill>
            <a:prstDash val="sysDot"/>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algn="ctr" eaLnBrk="1" hangingPunct="1">
              <a:spcBef>
                <a:spcPct val="0"/>
              </a:spcBef>
              <a:buFontTx/>
              <a:buNone/>
            </a:pPr>
            <a:r>
              <a:rPr lang="en-US" altLang="zh-TW"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rPr>
              <a:t>PART ONE</a:t>
            </a:r>
            <a:endParaRPr lang="zh-TW" altLang="en-US"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endParaRPr>
          </a:p>
        </p:txBody>
      </p:sp>
      <p:sp>
        <p:nvSpPr>
          <p:cNvPr id="46" name="Oval 6"/>
          <p:cNvSpPr>
            <a:spLocks noChangeArrowheads="1"/>
          </p:cNvSpPr>
          <p:nvPr/>
        </p:nvSpPr>
        <p:spPr bwMode="gray">
          <a:xfrm>
            <a:off x="4084418" y="2090189"/>
            <a:ext cx="1320800" cy="1320800"/>
          </a:xfrm>
          <a:prstGeom prst="ellipse">
            <a:avLst/>
          </a:prstGeom>
          <a:noFill/>
          <a:ln w="3175" algn="ctr">
            <a:solidFill>
              <a:schemeClr val="tx1">
                <a:lumMod val="95000"/>
                <a:lumOff val="5000"/>
              </a:schemeClr>
            </a:solidFill>
            <a:round/>
          </a:ln>
        </p:spPr>
        <p:txBody>
          <a:bodyPr lIns="45720" tIns="44450" rIns="45720" bIns="44450" anchor="ctr" anchorCtr="1"/>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solidFill>
                <a:schemeClr val="tx1">
                  <a:lumMod val="75000"/>
                  <a:lumOff val="25000"/>
                </a:schemeClr>
              </a:solidFill>
              <a:latin typeface="+mn-lt"/>
              <a:ea typeface="PMingLiU" pitchFamily="18" charset="-120"/>
            </a:endParaRPr>
          </a:p>
        </p:txBody>
      </p:sp>
      <p:sp>
        <p:nvSpPr>
          <p:cNvPr id="47" name="AutoShape 12"/>
          <p:cNvSpPr>
            <a:spLocks noChangeArrowheads="1"/>
          </p:cNvSpPr>
          <p:nvPr/>
        </p:nvSpPr>
        <p:spPr bwMode="auto">
          <a:xfrm>
            <a:off x="3873914" y="3687214"/>
            <a:ext cx="1727200" cy="465137"/>
          </a:xfrm>
          <a:prstGeom prst="roundRect">
            <a:avLst>
              <a:gd name="adj" fmla="val 16667"/>
            </a:avLst>
          </a:prstGeom>
          <a:noFill/>
          <a:ln w="3175">
            <a:solidFill>
              <a:schemeClr val="tx1">
                <a:lumMod val="95000"/>
                <a:lumOff val="5000"/>
              </a:schemeClr>
            </a:solidFill>
            <a:prstDash val="sysDot"/>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algn="ctr" eaLnBrk="1" hangingPunct="1">
              <a:spcBef>
                <a:spcPct val="0"/>
              </a:spcBef>
              <a:buFontTx/>
              <a:buNone/>
            </a:pPr>
            <a:r>
              <a:rPr lang="en-US" altLang="zh-TW"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rPr>
              <a:t>PART TWO</a:t>
            </a:r>
            <a:endParaRPr lang="zh-TW" altLang="en-US"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endParaRPr>
          </a:p>
        </p:txBody>
      </p:sp>
      <p:sp>
        <p:nvSpPr>
          <p:cNvPr id="49" name="Oval 8"/>
          <p:cNvSpPr>
            <a:spLocks noChangeArrowheads="1"/>
          </p:cNvSpPr>
          <p:nvPr/>
        </p:nvSpPr>
        <p:spPr bwMode="gray">
          <a:xfrm>
            <a:off x="6795869" y="2090189"/>
            <a:ext cx="1320800" cy="1320800"/>
          </a:xfrm>
          <a:prstGeom prst="ellipse">
            <a:avLst/>
          </a:prstGeom>
          <a:noFill/>
          <a:ln w="3175" algn="ctr">
            <a:solidFill>
              <a:schemeClr val="tx1">
                <a:lumMod val="95000"/>
                <a:lumOff val="5000"/>
              </a:schemeClr>
            </a:solidFill>
            <a:round/>
          </a:ln>
        </p:spPr>
        <p:txBody>
          <a:bodyPr lIns="45720" tIns="44450" rIns="45720" bIns="44450" anchor="ctr" anchorCtr="1"/>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solidFill>
                <a:schemeClr val="tx1">
                  <a:lumMod val="75000"/>
                  <a:lumOff val="25000"/>
                </a:schemeClr>
              </a:solidFill>
              <a:latin typeface="+mn-lt"/>
              <a:ea typeface="PMingLiU" pitchFamily="18" charset="-120"/>
            </a:endParaRPr>
          </a:p>
        </p:txBody>
      </p:sp>
      <p:sp>
        <p:nvSpPr>
          <p:cNvPr id="50" name="AutoShape 13"/>
          <p:cNvSpPr>
            <a:spLocks noChangeArrowheads="1"/>
          </p:cNvSpPr>
          <p:nvPr/>
        </p:nvSpPr>
        <p:spPr bwMode="auto">
          <a:xfrm>
            <a:off x="6596476" y="3687214"/>
            <a:ext cx="1727200" cy="465137"/>
          </a:xfrm>
          <a:prstGeom prst="roundRect">
            <a:avLst>
              <a:gd name="adj" fmla="val 16667"/>
            </a:avLst>
          </a:prstGeom>
          <a:noFill/>
          <a:ln w="3175">
            <a:solidFill>
              <a:schemeClr val="tx1">
                <a:lumMod val="95000"/>
                <a:lumOff val="5000"/>
              </a:schemeClr>
            </a:solidFill>
            <a:prstDash val="sysDot"/>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algn="ctr" eaLnBrk="1" hangingPunct="1">
              <a:spcBef>
                <a:spcPct val="0"/>
              </a:spcBef>
              <a:buFontTx/>
              <a:buNone/>
            </a:pPr>
            <a:r>
              <a:rPr lang="en-US" altLang="zh-TW"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rPr>
              <a:t>PART THREE</a:t>
            </a:r>
            <a:endParaRPr lang="zh-TW" altLang="en-US"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endParaRPr>
          </a:p>
        </p:txBody>
      </p:sp>
      <p:sp>
        <p:nvSpPr>
          <p:cNvPr id="52" name="Oval 10"/>
          <p:cNvSpPr>
            <a:spLocks noChangeArrowheads="1"/>
          </p:cNvSpPr>
          <p:nvPr/>
        </p:nvSpPr>
        <p:spPr bwMode="gray">
          <a:xfrm>
            <a:off x="9507320" y="2090189"/>
            <a:ext cx="1320800" cy="1320800"/>
          </a:xfrm>
          <a:prstGeom prst="ellipse">
            <a:avLst/>
          </a:prstGeom>
          <a:noFill/>
          <a:ln w="3175" algn="ctr">
            <a:solidFill>
              <a:schemeClr val="tx1">
                <a:lumMod val="95000"/>
                <a:lumOff val="5000"/>
              </a:schemeClr>
            </a:solidFill>
            <a:round/>
          </a:ln>
        </p:spPr>
        <p:txBody>
          <a:bodyPr lIns="45720" tIns="44450" rIns="45720" bIns="44450" anchor="ctr" anchorCtr="1"/>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solidFill>
                <a:schemeClr val="tx1">
                  <a:lumMod val="75000"/>
                  <a:lumOff val="25000"/>
                </a:schemeClr>
              </a:solidFill>
              <a:latin typeface="+mn-lt"/>
              <a:ea typeface="PMingLiU" pitchFamily="18" charset="-120"/>
            </a:endParaRPr>
          </a:p>
        </p:txBody>
      </p:sp>
      <p:sp>
        <p:nvSpPr>
          <p:cNvPr id="53" name="AutoShape 14"/>
          <p:cNvSpPr>
            <a:spLocks noChangeArrowheads="1"/>
          </p:cNvSpPr>
          <p:nvPr/>
        </p:nvSpPr>
        <p:spPr bwMode="auto">
          <a:xfrm>
            <a:off x="9333553" y="3687214"/>
            <a:ext cx="1727200" cy="465137"/>
          </a:xfrm>
          <a:prstGeom prst="roundRect">
            <a:avLst>
              <a:gd name="adj" fmla="val 16667"/>
            </a:avLst>
          </a:prstGeom>
          <a:noFill/>
          <a:ln w="3175">
            <a:solidFill>
              <a:schemeClr val="tx1">
                <a:lumMod val="95000"/>
                <a:lumOff val="5000"/>
              </a:schemeClr>
            </a:solidFill>
            <a:prstDash val="sysDot"/>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algn="ctr" eaLnBrk="1" hangingPunct="1">
              <a:spcBef>
                <a:spcPct val="0"/>
              </a:spcBef>
              <a:buFontTx/>
              <a:buNone/>
            </a:pPr>
            <a:r>
              <a:rPr lang="en-US" altLang="zh-TW"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rPr>
              <a:t>PART FOUR</a:t>
            </a:r>
            <a:endParaRPr lang="zh-TW" altLang="en-US"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endParaRPr>
          </a:p>
        </p:txBody>
      </p:sp>
      <p:grpSp>
        <p:nvGrpSpPr>
          <p:cNvPr id="58" name="组合 219"/>
          <p:cNvGrpSpPr/>
          <p:nvPr/>
        </p:nvGrpSpPr>
        <p:grpSpPr bwMode="auto">
          <a:xfrm>
            <a:off x="1777869" y="2401339"/>
            <a:ext cx="545879" cy="650159"/>
            <a:chOff x="286255" y="2442442"/>
            <a:chExt cx="754063" cy="898525"/>
          </a:xfrm>
          <a:solidFill>
            <a:srgbClr val="005D9D"/>
          </a:solidFill>
          <a:effectLst>
            <a:outerShdw blurRad="25400" sx="101000" sy="101000" algn="ctr" rotWithShape="0">
              <a:prstClr val="black">
                <a:alpha val="40000"/>
              </a:prstClr>
            </a:outerShdw>
          </a:effectLst>
        </p:grpSpPr>
        <p:sp>
          <p:nvSpPr>
            <p:cNvPr id="59" name="Freeform 97"/>
            <p:cNvSpPr/>
            <p:nvPr/>
          </p:nvSpPr>
          <p:spPr bwMode="auto">
            <a:xfrm>
              <a:off x="285669" y="2868235"/>
              <a:ext cx="361073" cy="472622"/>
            </a:xfrm>
            <a:custGeom>
              <a:avLst/>
              <a:gdLst>
                <a:gd name="T0" fmla="*/ 0 w 96"/>
                <a:gd name="T1" fmla="*/ 126 h 126"/>
                <a:gd name="T2" fmla="*/ 13 w 96"/>
                <a:gd name="T3" fmla="*/ 126 h 126"/>
                <a:gd name="T4" fmla="*/ 13 w 96"/>
                <a:gd name="T5" fmla="*/ 24 h 126"/>
                <a:gd name="T6" fmla="*/ 21 w 96"/>
                <a:gd name="T7" fmla="*/ 11 h 126"/>
                <a:gd name="T8" fmla="*/ 22 w 96"/>
                <a:gd name="T9" fmla="*/ 11 h 126"/>
                <a:gd name="T10" fmla="*/ 29 w 96"/>
                <a:gd name="T11" fmla="*/ 24 h 126"/>
                <a:gd name="T12" fmla="*/ 29 w 96"/>
                <a:gd name="T13" fmla="*/ 126 h 126"/>
                <a:gd name="T14" fmla="*/ 40 w 96"/>
                <a:gd name="T15" fmla="*/ 126 h 126"/>
                <a:gd name="T16" fmla="*/ 40 w 96"/>
                <a:gd name="T17" fmla="*/ 24 h 126"/>
                <a:gd name="T18" fmla="*/ 48 w 96"/>
                <a:gd name="T19" fmla="*/ 11 h 126"/>
                <a:gd name="T20" fmla="*/ 49 w 96"/>
                <a:gd name="T21" fmla="*/ 11 h 126"/>
                <a:gd name="T22" fmla="*/ 56 w 96"/>
                <a:gd name="T23" fmla="*/ 24 h 126"/>
                <a:gd name="T24" fmla="*/ 56 w 96"/>
                <a:gd name="T25" fmla="*/ 126 h 126"/>
                <a:gd name="T26" fmla="*/ 68 w 96"/>
                <a:gd name="T27" fmla="*/ 126 h 126"/>
                <a:gd name="T28" fmla="*/ 68 w 96"/>
                <a:gd name="T29" fmla="*/ 24 h 126"/>
                <a:gd name="T30" fmla="*/ 76 w 96"/>
                <a:gd name="T31" fmla="*/ 11 h 126"/>
                <a:gd name="T32" fmla="*/ 77 w 96"/>
                <a:gd name="T33" fmla="*/ 11 h 126"/>
                <a:gd name="T34" fmla="*/ 84 w 96"/>
                <a:gd name="T35" fmla="*/ 24 h 126"/>
                <a:gd name="T36" fmla="*/ 84 w 96"/>
                <a:gd name="T37" fmla="*/ 126 h 126"/>
                <a:gd name="T38" fmla="*/ 96 w 96"/>
                <a:gd name="T39" fmla="*/ 126 h 126"/>
                <a:gd name="T40" fmla="*/ 96 w 96"/>
                <a:gd name="T41" fmla="*/ 0 h 126"/>
                <a:gd name="T42" fmla="*/ 0 w 96"/>
                <a:gd name="T43" fmla="*/ 0 h 126"/>
                <a:gd name="T44" fmla="*/ 0 w 96"/>
                <a:gd name="T4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26">
                  <a:moveTo>
                    <a:pt x="0" y="126"/>
                  </a:moveTo>
                  <a:cubicBezTo>
                    <a:pt x="13" y="126"/>
                    <a:pt x="13" y="126"/>
                    <a:pt x="13" y="126"/>
                  </a:cubicBezTo>
                  <a:cubicBezTo>
                    <a:pt x="13" y="24"/>
                    <a:pt x="13" y="24"/>
                    <a:pt x="13" y="24"/>
                  </a:cubicBezTo>
                  <a:cubicBezTo>
                    <a:pt x="13" y="16"/>
                    <a:pt x="17" y="11"/>
                    <a:pt x="21" y="11"/>
                  </a:cubicBezTo>
                  <a:cubicBezTo>
                    <a:pt x="22" y="11"/>
                    <a:pt x="22" y="11"/>
                    <a:pt x="22" y="11"/>
                  </a:cubicBezTo>
                  <a:cubicBezTo>
                    <a:pt x="26" y="11"/>
                    <a:pt x="29" y="16"/>
                    <a:pt x="29" y="24"/>
                  </a:cubicBezTo>
                  <a:cubicBezTo>
                    <a:pt x="29" y="126"/>
                    <a:pt x="29" y="126"/>
                    <a:pt x="29" y="126"/>
                  </a:cubicBezTo>
                  <a:cubicBezTo>
                    <a:pt x="40" y="126"/>
                    <a:pt x="40" y="126"/>
                    <a:pt x="40" y="126"/>
                  </a:cubicBezTo>
                  <a:cubicBezTo>
                    <a:pt x="40" y="24"/>
                    <a:pt x="40" y="24"/>
                    <a:pt x="40" y="24"/>
                  </a:cubicBezTo>
                  <a:cubicBezTo>
                    <a:pt x="40" y="16"/>
                    <a:pt x="44" y="11"/>
                    <a:pt x="48" y="11"/>
                  </a:cubicBezTo>
                  <a:cubicBezTo>
                    <a:pt x="49" y="11"/>
                    <a:pt x="49" y="11"/>
                    <a:pt x="49" y="11"/>
                  </a:cubicBezTo>
                  <a:cubicBezTo>
                    <a:pt x="53" y="11"/>
                    <a:pt x="56" y="16"/>
                    <a:pt x="56" y="24"/>
                  </a:cubicBezTo>
                  <a:cubicBezTo>
                    <a:pt x="56" y="126"/>
                    <a:pt x="56" y="126"/>
                    <a:pt x="56" y="126"/>
                  </a:cubicBezTo>
                  <a:cubicBezTo>
                    <a:pt x="68" y="126"/>
                    <a:pt x="68" y="126"/>
                    <a:pt x="68" y="126"/>
                  </a:cubicBezTo>
                  <a:cubicBezTo>
                    <a:pt x="68" y="24"/>
                    <a:pt x="68" y="24"/>
                    <a:pt x="68" y="24"/>
                  </a:cubicBezTo>
                  <a:cubicBezTo>
                    <a:pt x="68" y="16"/>
                    <a:pt x="72" y="11"/>
                    <a:pt x="76" y="11"/>
                  </a:cubicBezTo>
                  <a:cubicBezTo>
                    <a:pt x="77" y="11"/>
                    <a:pt x="77" y="11"/>
                    <a:pt x="77" y="11"/>
                  </a:cubicBezTo>
                  <a:cubicBezTo>
                    <a:pt x="81" y="11"/>
                    <a:pt x="84" y="16"/>
                    <a:pt x="84" y="24"/>
                  </a:cubicBezTo>
                  <a:cubicBezTo>
                    <a:pt x="84" y="126"/>
                    <a:pt x="84" y="126"/>
                    <a:pt x="84" y="126"/>
                  </a:cubicBezTo>
                  <a:cubicBezTo>
                    <a:pt x="96" y="126"/>
                    <a:pt x="96" y="126"/>
                    <a:pt x="96" y="126"/>
                  </a:cubicBezTo>
                  <a:cubicBezTo>
                    <a:pt x="96" y="0"/>
                    <a:pt x="96" y="0"/>
                    <a:pt x="96" y="0"/>
                  </a:cubicBezTo>
                  <a:cubicBezTo>
                    <a:pt x="0" y="0"/>
                    <a:pt x="0" y="0"/>
                    <a:pt x="0" y="0"/>
                  </a:cubicBezTo>
                  <a:lnTo>
                    <a:pt x="0" y="126"/>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0" name="Freeform 98"/>
            <p:cNvSpPr/>
            <p:nvPr/>
          </p:nvSpPr>
          <p:spPr bwMode="auto">
            <a:xfrm>
              <a:off x="403017" y="2437760"/>
              <a:ext cx="132394" cy="156537"/>
            </a:xfrm>
            <a:custGeom>
              <a:avLst/>
              <a:gdLst>
                <a:gd name="T0" fmla="*/ 36 w 36"/>
                <a:gd name="T1" fmla="*/ 38 h 41"/>
                <a:gd name="T2" fmla="*/ 18 w 36"/>
                <a:gd name="T3" fmla="*/ 0 h 41"/>
                <a:gd name="T4" fmla="*/ 0 w 36"/>
                <a:gd name="T5" fmla="*/ 39 h 41"/>
                <a:gd name="T6" fmla="*/ 17 w 36"/>
                <a:gd name="T7" fmla="*/ 41 h 41"/>
                <a:gd name="T8" fmla="*/ 36 w 36"/>
                <a:gd name="T9" fmla="*/ 38 h 41"/>
              </a:gdLst>
              <a:ahLst/>
              <a:cxnLst>
                <a:cxn ang="0">
                  <a:pos x="T0" y="T1"/>
                </a:cxn>
                <a:cxn ang="0">
                  <a:pos x="T2" y="T3"/>
                </a:cxn>
                <a:cxn ang="0">
                  <a:pos x="T4" y="T5"/>
                </a:cxn>
                <a:cxn ang="0">
                  <a:pos x="T6" y="T7"/>
                </a:cxn>
                <a:cxn ang="0">
                  <a:pos x="T8" y="T9"/>
                </a:cxn>
              </a:cxnLst>
              <a:rect l="0" t="0" r="r" b="b"/>
              <a:pathLst>
                <a:path w="36" h="41">
                  <a:moveTo>
                    <a:pt x="36" y="38"/>
                  </a:moveTo>
                  <a:cubicBezTo>
                    <a:pt x="18" y="0"/>
                    <a:pt x="18" y="0"/>
                    <a:pt x="18" y="0"/>
                  </a:cubicBezTo>
                  <a:cubicBezTo>
                    <a:pt x="0" y="39"/>
                    <a:pt x="0" y="39"/>
                    <a:pt x="0" y="39"/>
                  </a:cubicBezTo>
                  <a:cubicBezTo>
                    <a:pt x="5" y="40"/>
                    <a:pt x="11" y="41"/>
                    <a:pt x="17" y="41"/>
                  </a:cubicBezTo>
                  <a:cubicBezTo>
                    <a:pt x="24" y="41"/>
                    <a:pt x="30" y="40"/>
                    <a:pt x="36" y="38"/>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1" name="Freeform 99"/>
            <p:cNvSpPr/>
            <p:nvPr/>
          </p:nvSpPr>
          <p:spPr bwMode="auto">
            <a:xfrm>
              <a:off x="285669" y="2624400"/>
              <a:ext cx="361073" cy="201691"/>
            </a:xfrm>
            <a:custGeom>
              <a:avLst/>
              <a:gdLst>
                <a:gd name="T0" fmla="*/ 72 w 96"/>
                <a:gd name="T1" fmla="*/ 0 h 53"/>
                <a:gd name="T2" fmla="*/ 48 w 96"/>
                <a:gd name="T3" fmla="*/ 4 h 53"/>
                <a:gd name="T4" fmla="*/ 26 w 96"/>
                <a:gd name="T5" fmla="*/ 0 h 53"/>
                <a:gd name="T6" fmla="*/ 0 w 96"/>
                <a:gd name="T7" fmla="*/ 53 h 53"/>
                <a:gd name="T8" fmla="*/ 96 w 96"/>
                <a:gd name="T9" fmla="*/ 53 h 53"/>
                <a:gd name="T10" fmla="*/ 72 w 96"/>
                <a:gd name="T11" fmla="*/ 0 h 53"/>
              </a:gdLst>
              <a:ahLst/>
              <a:cxnLst>
                <a:cxn ang="0">
                  <a:pos x="T0" y="T1"/>
                </a:cxn>
                <a:cxn ang="0">
                  <a:pos x="T2" y="T3"/>
                </a:cxn>
                <a:cxn ang="0">
                  <a:pos x="T4" y="T5"/>
                </a:cxn>
                <a:cxn ang="0">
                  <a:pos x="T6" y="T7"/>
                </a:cxn>
                <a:cxn ang="0">
                  <a:pos x="T8" y="T9"/>
                </a:cxn>
                <a:cxn ang="0">
                  <a:pos x="T10" y="T11"/>
                </a:cxn>
              </a:cxnLst>
              <a:rect l="0" t="0" r="r" b="b"/>
              <a:pathLst>
                <a:path w="96" h="53">
                  <a:moveTo>
                    <a:pt x="72" y="0"/>
                  </a:moveTo>
                  <a:cubicBezTo>
                    <a:pt x="65" y="2"/>
                    <a:pt x="57" y="4"/>
                    <a:pt x="48" y="4"/>
                  </a:cubicBezTo>
                  <a:cubicBezTo>
                    <a:pt x="40" y="4"/>
                    <a:pt x="33" y="3"/>
                    <a:pt x="26" y="0"/>
                  </a:cubicBezTo>
                  <a:cubicBezTo>
                    <a:pt x="0" y="53"/>
                    <a:pt x="0" y="53"/>
                    <a:pt x="0" y="53"/>
                  </a:cubicBezTo>
                  <a:cubicBezTo>
                    <a:pt x="96" y="53"/>
                    <a:pt x="96" y="53"/>
                    <a:pt x="96" y="53"/>
                  </a:cubicBezTo>
                  <a:lnTo>
                    <a:pt x="72"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2" name="Freeform 100"/>
            <p:cNvSpPr>
              <a:spLocks noEditPoints="1"/>
            </p:cNvSpPr>
            <p:nvPr/>
          </p:nvSpPr>
          <p:spPr bwMode="auto">
            <a:xfrm>
              <a:off x="697894" y="2744813"/>
              <a:ext cx="343020" cy="596044"/>
            </a:xfrm>
            <a:custGeom>
              <a:avLst/>
              <a:gdLst>
                <a:gd name="T0" fmla="*/ 85 w 91"/>
                <a:gd name="T1" fmla="*/ 41 h 158"/>
                <a:gd name="T2" fmla="*/ 85 w 91"/>
                <a:gd name="T3" fmla="*/ 11 h 158"/>
                <a:gd name="T4" fmla="*/ 74 w 91"/>
                <a:gd name="T5" fmla="*/ 0 h 158"/>
                <a:gd name="T6" fmla="*/ 17 w 91"/>
                <a:gd name="T7" fmla="*/ 0 h 158"/>
                <a:gd name="T8" fmla="*/ 6 w 91"/>
                <a:gd name="T9" fmla="*/ 11 h 158"/>
                <a:gd name="T10" fmla="*/ 6 w 91"/>
                <a:gd name="T11" fmla="*/ 41 h 158"/>
                <a:gd name="T12" fmla="*/ 0 w 91"/>
                <a:gd name="T13" fmla="*/ 41 h 158"/>
                <a:gd name="T14" fmla="*/ 0 w 91"/>
                <a:gd name="T15" fmla="*/ 158 h 158"/>
                <a:gd name="T16" fmla="*/ 91 w 91"/>
                <a:gd name="T17" fmla="*/ 158 h 158"/>
                <a:gd name="T18" fmla="*/ 91 w 91"/>
                <a:gd name="T19" fmla="*/ 41 h 158"/>
                <a:gd name="T20" fmla="*/ 85 w 91"/>
                <a:gd name="T21" fmla="*/ 41 h 158"/>
                <a:gd name="T22" fmla="*/ 76 w 91"/>
                <a:gd name="T23" fmla="*/ 41 h 158"/>
                <a:gd name="T24" fmla="*/ 15 w 91"/>
                <a:gd name="T25" fmla="*/ 41 h 158"/>
                <a:gd name="T26" fmla="*/ 15 w 91"/>
                <a:gd name="T27" fmla="*/ 11 h 158"/>
                <a:gd name="T28" fmla="*/ 17 w 91"/>
                <a:gd name="T29" fmla="*/ 9 h 158"/>
                <a:gd name="T30" fmla="*/ 74 w 91"/>
                <a:gd name="T31" fmla="*/ 9 h 158"/>
                <a:gd name="T32" fmla="*/ 76 w 91"/>
                <a:gd name="T33" fmla="*/ 11 h 158"/>
                <a:gd name="T34" fmla="*/ 76 w 91"/>
                <a:gd name="T35" fmla="*/ 4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58">
                  <a:moveTo>
                    <a:pt x="85" y="41"/>
                  </a:moveTo>
                  <a:cubicBezTo>
                    <a:pt x="85" y="11"/>
                    <a:pt x="85" y="11"/>
                    <a:pt x="85" y="11"/>
                  </a:cubicBezTo>
                  <a:cubicBezTo>
                    <a:pt x="85" y="5"/>
                    <a:pt x="80" y="0"/>
                    <a:pt x="74" y="0"/>
                  </a:cubicBezTo>
                  <a:cubicBezTo>
                    <a:pt x="17" y="0"/>
                    <a:pt x="17" y="0"/>
                    <a:pt x="17" y="0"/>
                  </a:cubicBezTo>
                  <a:cubicBezTo>
                    <a:pt x="11" y="0"/>
                    <a:pt x="6" y="5"/>
                    <a:pt x="6" y="11"/>
                  </a:cubicBezTo>
                  <a:cubicBezTo>
                    <a:pt x="6" y="41"/>
                    <a:pt x="6" y="41"/>
                    <a:pt x="6" y="41"/>
                  </a:cubicBezTo>
                  <a:cubicBezTo>
                    <a:pt x="0" y="41"/>
                    <a:pt x="0" y="41"/>
                    <a:pt x="0" y="41"/>
                  </a:cubicBezTo>
                  <a:cubicBezTo>
                    <a:pt x="0" y="158"/>
                    <a:pt x="0" y="158"/>
                    <a:pt x="0" y="158"/>
                  </a:cubicBezTo>
                  <a:cubicBezTo>
                    <a:pt x="91" y="158"/>
                    <a:pt x="91" y="158"/>
                    <a:pt x="91" y="158"/>
                  </a:cubicBezTo>
                  <a:cubicBezTo>
                    <a:pt x="91" y="41"/>
                    <a:pt x="91" y="41"/>
                    <a:pt x="91" y="41"/>
                  </a:cubicBezTo>
                  <a:lnTo>
                    <a:pt x="85" y="41"/>
                  </a:lnTo>
                  <a:close/>
                  <a:moveTo>
                    <a:pt x="76" y="41"/>
                  </a:moveTo>
                  <a:cubicBezTo>
                    <a:pt x="15" y="41"/>
                    <a:pt x="15" y="41"/>
                    <a:pt x="15" y="41"/>
                  </a:cubicBezTo>
                  <a:cubicBezTo>
                    <a:pt x="15" y="11"/>
                    <a:pt x="15" y="11"/>
                    <a:pt x="15" y="11"/>
                  </a:cubicBezTo>
                  <a:cubicBezTo>
                    <a:pt x="15" y="10"/>
                    <a:pt x="16" y="9"/>
                    <a:pt x="17" y="9"/>
                  </a:cubicBezTo>
                  <a:cubicBezTo>
                    <a:pt x="74" y="9"/>
                    <a:pt x="74" y="9"/>
                    <a:pt x="74" y="9"/>
                  </a:cubicBezTo>
                  <a:cubicBezTo>
                    <a:pt x="75" y="9"/>
                    <a:pt x="76" y="10"/>
                    <a:pt x="76" y="11"/>
                  </a:cubicBezTo>
                  <a:lnTo>
                    <a:pt x="76" y="41"/>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nvGrpSpPr>
          <p:cNvPr id="63" name="组合 225"/>
          <p:cNvGrpSpPr/>
          <p:nvPr/>
        </p:nvGrpSpPr>
        <p:grpSpPr bwMode="auto">
          <a:xfrm>
            <a:off x="4369598" y="2511219"/>
            <a:ext cx="750440" cy="590427"/>
            <a:chOff x="3162805" y="4088679"/>
            <a:chExt cx="1036638" cy="815976"/>
          </a:xfrm>
          <a:solidFill>
            <a:srgbClr val="005D9D"/>
          </a:solidFill>
          <a:effectLst>
            <a:outerShdw blurRad="25400" sx="101000" sy="101000" algn="ctr" rotWithShape="0">
              <a:prstClr val="black">
                <a:alpha val="40000"/>
              </a:prstClr>
            </a:outerShdw>
          </a:effectLst>
        </p:grpSpPr>
        <p:sp>
          <p:nvSpPr>
            <p:cNvPr id="64" name="Freeform 128"/>
            <p:cNvSpPr/>
            <p:nvPr/>
          </p:nvSpPr>
          <p:spPr bwMode="auto">
            <a:xfrm>
              <a:off x="3381871" y="4499832"/>
              <a:ext cx="556655" cy="403384"/>
            </a:xfrm>
            <a:custGeom>
              <a:avLst/>
              <a:gdLst>
                <a:gd name="T0" fmla="*/ 0 w 148"/>
                <a:gd name="T1" fmla="*/ 0 h 108"/>
                <a:gd name="T2" fmla="*/ 0 w 148"/>
                <a:gd name="T3" fmla="*/ 81 h 108"/>
                <a:gd name="T4" fmla="*/ 74 w 148"/>
                <a:gd name="T5" fmla="*/ 108 h 108"/>
                <a:gd name="T6" fmla="*/ 148 w 148"/>
                <a:gd name="T7" fmla="*/ 81 h 108"/>
                <a:gd name="T8" fmla="*/ 148 w 148"/>
                <a:gd name="T9" fmla="*/ 5 h 108"/>
                <a:gd name="T10" fmla="*/ 79 w 148"/>
                <a:gd name="T11" fmla="*/ 39 h 108"/>
                <a:gd name="T12" fmla="*/ 0 w 14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48" h="108">
                  <a:moveTo>
                    <a:pt x="0" y="0"/>
                  </a:moveTo>
                  <a:cubicBezTo>
                    <a:pt x="0" y="81"/>
                    <a:pt x="0" y="81"/>
                    <a:pt x="0" y="81"/>
                  </a:cubicBezTo>
                  <a:cubicBezTo>
                    <a:pt x="17" y="97"/>
                    <a:pt x="44" y="108"/>
                    <a:pt x="74" y="108"/>
                  </a:cubicBezTo>
                  <a:cubicBezTo>
                    <a:pt x="104" y="108"/>
                    <a:pt x="131" y="97"/>
                    <a:pt x="148" y="81"/>
                  </a:cubicBezTo>
                  <a:cubicBezTo>
                    <a:pt x="148" y="5"/>
                    <a:pt x="148" y="5"/>
                    <a:pt x="148" y="5"/>
                  </a:cubicBezTo>
                  <a:cubicBezTo>
                    <a:pt x="79" y="39"/>
                    <a:pt x="79" y="39"/>
                    <a:pt x="79" y="39"/>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5" name="Freeform 129"/>
            <p:cNvSpPr/>
            <p:nvPr/>
          </p:nvSpPr>
          <p:spPr bwMode="auto">
            <a:xfrm>
              <a:off x="3162219" y="4087418"/>
              <a:ext cx="1038084" cy="517776"/>
            </a:xfrm>
            <a:custGeom>
              <a:avLst/>
              <a:gdLst>
                <a:gd name="T0" fmla="*/ 653 w 653"/>
                <a:gd name="T1" fmla="*/ 164 h 327"/>
                <a:gd name="T2" fmla="*/ 326 w 653"/>
                <a:gd name="T3" fmla="*/ 0 h 327"/>
                <a:gd name="T4" fmla="*/ 0 w 653"/>
                <a:gd name="T5" fmla="*/ 164 h 327"/>
                <a:gd name="T6" fmla="*/ 326 w 653"/>
                <a:gd name="T7" fmla="*/ 327 h 327"/>
                <a:gd name="T8" fmla="*/ 653 w 653"/>
                <a:gd name="T9" fmla="*/ 164 h 327"/>
              </a:gdLst>
              <a:ahLst/>
              <a:cxnLst>
                <a:cxn ang="0">
                  <a:pos x="T0" y="T1"/>
                </a:cxn>
                <a:cxn ang="0">
                  <a:pos x="T2" y="T3"/>
                </a:cxn>
                <a:cxn ang="0">
                  <a:pos x="T4" y="T5"/>
                </a:cxn>
                <a:cxn ang="0">
                  <a:pos x="T6" y="T7"/>
                </a:cxn>
                <a:cxn ang="0">
                  <a:pos x="T8" y="T9"/>
                </a:cxn>
              </a:cxnLst>
              <a:rect l="0" t="0" r="r" b="b"/>
              <a:pathLst>
                <a:path w="653" h="327">
                  <a:moveTo>
                    <a:pt x="653" y="164"/>
                  </a:moveTo>
                  <a:lnTo>
                    <a:pt x="326" y="0"/>
                  </a:lnTo>
                  <a:lnTo>
                    <a:pt x="0" y="164"/>
                  </a:lnTo>
                  <a:lnTo>
                    <a:pt x="326" y="327"/>
                  </a:lnTo>
                  <a:lnTo>
                    <a:pt x="653" y="164"/>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6" name="Freeform 130"/>
            <p:cNvSpPr/>
            <p:nvPr/>
          </p:nvSpPr>
          <p:spPr bwMode="auto">
            <a:xfrm>
              <a:off x="4007731" y="4421563"/>
              <a:ext cx="117350" cy="352209"/>
            </a:xfrm>
            <a:custGeom>
              <a:avLst/>
              <a:gdLst>
                <a:gd name="T0" fmla="*/ 24 w 31"/>
                <a:gd name="T1" fmla="*/ 49 h 93"/>
                <a:gd name="T2" fmla="*/ 24 w 31"/>
                <a:gd name="T3" fmla="*/ 0 h 93"/>
                <a:gd name="T4" fmla="*/ 8 w 31"/>
                <a:gd name="T5" fmla="*/ 7 h 93"/>
                <a:gd name="T6" fmla="*/ 8 w 31"/>
                <a:gd name="T7" fmla="*/ 49 h 93"/>
                <a:gd name="T8" fmla="*/ 0 w 31"/>
                <a:gd name="T9" fmla="*/ 63 h 93"/>
                <a:gd name="T10" fmla="*/ 16 w 31"/>
                <a:gd name="T11" fmla="*/ 93 h 93"/>
                <a:gd name="T12" fmla="*/ 31 w 31"/>
                <a:gd name="T13" fmla="*/ 63 h 93"/>
                <a:gd name="T14" fmla="*/ 24 w 31"/>
                <a:gd name="T15" fmla="*/ 49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93">
                  <a:moveTo>
                    <a:pt x="24" y="49"/>
                  </a:moveTo>
                  <a:cubicBezTo>
                    <a:pt x="24" y="0"/>
                    <a:pt x="24" y="0"/>
                    <a:pt x="24" y="0"/>
                  </a:cubicBezTo>
                  <a:cubicBezTo>
                    <a:pt x="8" y="7"/>
                    <a:pt x="8" y="7"/>
                    <a:pt x="8" y="7"/>
                  </a:cubicBezTo>
                  <a:cubicBezTo>
                    <a:pt x="8" y="49"/>
                    <a:pt x="8" y="49"/>
                    <a:pt x="8" y="49"/>
                  </a:cubicBezTo>
                  <a:cubicBezTo>
                    <a:pt x="3" y="52"/>
                    <a:pt x="0" y="57"/>
                    <a:pt x="0" y="63"/>
                  </a:cubicBezTo>
                  <a:cubicBezTo>
                    <a:pt x="0" y="72"/>
                    <a:pt x="7" y="93"/>
                    <a:pt x="16" y="93"/>
                  </a:cubicBezTo>
                  <a:cubicBezTo>
                    <a:pt x="24" y="93"/>
                    <a:pt x="31" y="72"/>
                    <a:pt x="31" y="63"/>
                  </a:cubicBezTo>
                  <a:cubicBezTo>
                    <a:pt x="31" y="57"/>
                    <a:pt x="28" y="52"/>
                    <a:pt x="24" y="49"/>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nvGrpSpPr>
          <p:cNvPr id="67" name="组合 66"/>
          <p:cNvGrpSpPr/>
          <p:nvPr/>
        </p:nvGrpSpPr>
        <p:grpSpPr>
          <a:xfrm>
            <a:off x="9921252" y="2358844"/>
            <a:ext cx="522774" cy="779805"/>
            <a:chOff x="9543962" y="4337843"/>
            <a:chExt cx="381000" cy="568325"/>
          </a:xfrm>
          <a:solidFill>
            <a:srgbClr val="005D9D"/>
          </a:solidFill>
          <a:effectLst>
            <a:outerShdw blurRad="25400" sx="101000" sy="101000" algn="ctr" rotWithShape="0">
              <a:prstClr val="black">
                <a:alpha val="40000"/>
              </a:prstClr>
            </a:outerShdw>
          </a:effectLst>
        </p:grpSpPr>
        <p:sp>
          <p:nvSpPr>
            <p:cNvPr id="68" name="Freeform 11"/>
            <p:cNvSpPr>
              <a:spLocks noEditPoints="1"/>
            </p:cNvSpPr>
            <p:nvPr/>
          </p:nvSpPr>
          <p:spPr bwMode="auto">
            <a:xfrm>
              <a:off x="9543962" y="4337843"/>
              <a:ext cx="381000" cy="568325"/>
            </a:xfrm>
            <a:custGeom>
              <a:avLst/>
              <a:gdLst>
                <a:gd name="T0" fmla="*/ 192 w 192"/>
                <a:gd name="T1" fmla="*/ 209 h 285"/>
                <a:gd name="T2" fmla="*/ 192 w 192"/>
                <a:gd name="T3" fmla="*/ 192 h 285"/>
                <a:gd name="T4" fmla="*/ 182 w 192"/>
                <a:gd name="T5" fmla="*/ 192 h 285"/>
                <a:gd name="T6" fmla="*/ 182 w 192"/>
                <a:gd name="T7" fmla="*/ 0 h 285"/>
                <a:gd name="T8" fmla="*/ 11 w 192"/>
                <a:gd name="T9" fmla="*/ 0 h 285"/>
                <a:gd name="T10" fmla="*/ 11 w 192"/>
                <a:gd name="T11" fmla="*/ 192 h 285"/>
                <a:gd name="T12" fmla="*/ 0 w 192"/>
                <a:gd name="T13" fmla="*/ 192 h 285"/>
                <a:gd name="T14" fmla="*/ 0 w 192"/>
                <a:gd name="T15" fmla="*/ 209 h 285"/>
                <a:gd name="T16" fmla="*/ 85 w 192"/>
                <a:gd name="T17" fmla="*/ 209 h 285"/>
                <a:gd name="T18" fmla="*/ 85 w 192"/>
                <a:gd name="T19" fmla="*/ 265 h 285"/>
                <a:gd name="T20" fmla="*/ 67 w 192"/>
                <a:gd name="T21" fmla="*/ 265 h 285"/>
                <a:gd name="T22" fmla="*/ 60 w 192"/>
                <a:gd name="T23" fmla="*/ 280 h 285"/>
                <a:gd name="T24" fmla="*/ 60 w 192"/>
                <a:gd name="T25" fmla="*/ 285 h 285"/>
                <a:gd name="T26" fmla="*/ 133 w 192"/>
                <a:gd name="T27" fmla="*/ 285 h 285"/>
                <a:gd name="T28" fmla="*/ 133 w 192"/>
                <a:gd name="T29" fmla="*/ 280 h 285"/>
                <a:gd name="T30" fmla="*/ 125 w 192"/>
                <a:gd name="T31" fmla="*/ 265 h 285"/>
                <a:gd name="T32" fmla="*/ 108 w 192"/>
                <a:gd name="T33" fmla="*/ 265 h 285"/>
                <a:gd name="T34" fmla="*/ 108 w 192"/>
                <a:gd name="T35" fmla="*/ 209 h 285"/>
                <a:gd name="T36" fmla="*/ 192 w 192"/>
                <a:gd name="T37" fmla="*/ 209 h 285"/>
                <a:gd name="T38" fmla="*/ 26 w 192"/>
                <a:gd name="T39" fmla="*/ 192 h 285"/>
                <a:gd name="T40" fmla="*/ 26 w 192"/>
                <a:gd name="T41" fmla="*/ 15 h 285"/>
                <a:gd name="T42" fmla="*/ 167 w 192"/>
                <a:gd name="T43" fmla="*/ 15 h 285"/>
                <a:gd name="T44" fmla="*/ 167 w 192"/>
                <a:gd name="T45" fmla="*/ 192 h 285"/>
                <a:gd name="T46" fmla="*/ 26 w 192"/>
                <a:gd name="T47" fmla="*/ 19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285">
                  <a:moveTo>
                    <a:pt x="192" y="209"/>
                  </a:moveTo>
                  <a:cubicBezTo>
                    <a:pt x="192" y="192"/>
                    <a:pt x="192" y="192"/>
                    <a:pt x="192" y="192"/>
                  </a:cubicBezTo>
                  <a:cubicBezTo>
                    <a:pt x="182" y="192"/>
                    <a:pt x="182" y="192"/>
                    <a:pt x="182" y="192"/>
                  </a:cubicBezTo>
                  <a:cubicBezTo>
                    <a:pt x="182" y="0"/>
                    <a:pt x="182" y="0"/>
                    <a:pt x="182" y="0"/>
                  </a:cubicBezTo>
                  <a:cubicBezTo>
                    <a:pt x="11" y="0"/>
                    <a:pt x="11" y="0"/>
                    <a:pt x="11" y="0"/>
                  </a:cubicBezTo>
                  <a:cubicBezTo>
                    <a:pt x="11" y="192"/>
                    <a:pt x="11" y="192"/>
                    <a:pt x="11" y="192"/>
                  </a:cubicBezTo>
                  <a:cubicBezTo>
                    <a:pt x="0" y="192"/>
                    <a:pt x="0" y="192"/>
                    <a:pt x="0" y="192"/>
                  </a:cubicBezTo>
                  <a:cubicBezTo>
                    <a:pt x="0" y="209"/>
                    <a:pt x="0" y="209"/>
                    <a:pt x="0" y="209"/>
                  </a:cubicBezTo>
                  <a:cubicBezTo>
                    <a:pt x="85" y="209"/>
                    <a:pt x="85" y="209"/>
                    <a:pt x="85" y="209"/>
                  </a:cubicBezTo>
                  <a:cubicBezTo>
                    <a:pt x="85" y="265"/>
                    <a:pt x="85" y="265"/>
                    <a:pt x="85" y="265"/>
                  </a:cubicBezTo>
                  <a:cubicBezTo>
                    <a:pt x="67" y="265"/>
                    <a:pt x="67" y="265"/>
                    <a:pt x="67" y="265"/>
                  </a:cubicBezTo>
                  <a:cubicBezTo>
                    <a:pt x="63" y="265"/>
                    <a:pt x="60" y="272"/>
                    <a:pt x="60" y="280"/>
                  </a:cubicBezTo>
                  <a:cubicBezTo>
                    <a:pt x="60" y="285"/>
                    <a:pt x="60" y="285"/>
                    <a:pt x="60" y="285"/>
                  </a:cubicBezTo>
                  <a:cubicBezTo>
                    <a:pt x="133" y="285"/>
                    <a:pt x="133" y="285"/>
                    <a:pt x="133" y="285"/>
                  </a:cubicBezTo>
                  <a:cubicBezTo>
                    <a:pt x="133" y="280"/>
                    <a:pt x="133" y="280"/>
                    <a:pt x="133" y="280"/>
                  </a:cubicBezTo>
                  <a:cubicBezTo>
                    <a:pt x="133" y="272"/>
                    <a:pt x="129" y="265"/>
                    <a:pt x="125" y="265"/>
                  </a:cubicBezTo>
                  <a:cubicBezTo>
                    <a:pt x="108" y="265"/>
                    <a:pt x="108" y="265"/>
                    <a:pt x="108" y="265"/>
                  </a:cubicBezTo>
                  <a:cubicBezTo>
                    <a:pt x="108" y="209"/>
                    <a:pt x="108" y="209"/>
                    <a:pt x="108" y="209"/>
                  </a:cubicBezTo>
                  <a:lnTo>
                    <a:pt x="192" y="209"/>
                  </a:lnTo>
                  <a:close/>
                  <a:moveTo>
                    <a:pt x="26" y="192"/>
                  </a:moveTo>
                  <a:cubicBezTo>
                    <a:pt x="26" y="15"/>
                    <a:pt x="26" y="15"/>
                    <a:pt x="26" y="15"/>
                  </a:cubicBezTo>
                  <a:cubicBezTo>
                    <a:pt x="167" y="15"/>
                    <a:pt x="167" y="15"/>
                    <a:pt x="167" y="15"/>
                  </a:cubicBezTo>
                  <a:cubicBezTo>
                    <a:pt x="167" y="192"/>
                    <a:pt x="167" y="192"/>
                    <a:pt x="167" y="192"/>
                  </a:cubicBezTo>
                  <a:lnTo>
                    <a:pt x="26" y="192"/>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9" name="Rectangle 12"/>
            <p:cNvSpPr>
              <a:spLocks noChangeArrowheads="1"/>
            </p:cNvSpPr>
            <p:nvPr/>
          </p:nvSpPr>
          <p:spPr bwMode="auto">
            <a:xfrm>
              <a:off x="9624924" y="4428331"/>
              <a:ext cx="228600"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0" name="Rectangle 13"/>
            <p:cNvSpPr>
              <a:spLocks noChangeArrowheads="1"/>
            </p:cNvSpPr>
            <p:nvPr/>
          </p:nvSpPr>
          <p:spPr bwMode="auto">
            <a:xfrm>
              <a:off x="9621749" y="4480718"/>
              <a:ext cx="230188"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1" name="Rectangle 14"/>
            <p:cNvSpPr>
              <a:spLocks noChangeArrowheads="1"/>
            </p:cNvSpPr>
            <p:nvPr/>
          </p:nvSpPr>
          <p:spPr bwMode="auto">
            <a:xfrm>
              <a:off x="9623337" y="4533106"/>
              <a:ext cx="228600" cy="20637"/>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2" name="Rectangle 15"/>
            <p:cNvSpPr>
              <a:spLocks noChangeArrowheads="1"/>
            </p:cNvSpPr>
            <p:nvPr/>
          </p:nvSpPr>
          <p:spPr bwMode="auto">
            <a:xfrm>
              <a:off x="9621749" y="4583906"/>
              <a:ext cx="228600"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nvGrpSpPr>
          <p:cNvPr id="73" name="组合 72"/>
          <p:cNvGrpSpPr/>
          <p:nvPr/>
        </p:nvGrpSpPr>
        <p:grpSpPr>
          <a:xfrm>
            <a:off x="7132320" y="2442690"/>
            <a:ext cx="666537" cy="622972"/>
            <a:chOff x="7132549" y="4412456"/>
            <a:chExt cx="485775" cy="454025"/>
          </a:xfrm>
          <a:solidFill>
            <a:srgbClr val="005D9D"/>
          </a:solidFill>
          <a:effectLst>
            <a:outerShdw blurRad="25400" sx="101000" sy="101000" algn="ctr" rotWithShape="0">
              <a:prstClr val="black">
                <a:alpha val="40000"/>
              </a:prstClr>
            </a:outerShdw>
          </a:effectLst>
        </p:grpSpPr>
        <p:sp>
          <p:nvSpPr>
            <p:cNvPr id="74"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5"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6"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7"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8"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9"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80"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81"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82"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83" name="矩形 82"/>
          <p:cNvSpPr/>
          <p:nvPr/>
        </p:nvSpPr>
        <p:spPr>
          <a:xfrm>
            <a:off x="792119" y="4374099"/>
            <a:ext cx="2445665" cy="1323439"/>
          </a:xfrm>
          <a:prstGeom prst="rect">
            <a:avLst/>
          </a:prstGeom>
        </p:spPr>
        <p:txBody>
          <a:bodyPr wrap="square">
            <a:spAutoFit/>
          </a:bodyPr>
          <a:lstStyle/>
          <a:p>
            <a:pPr lvl="0"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85" name="矩形 84"/>
          <p:cNvSpPr/>
          <p:nvPr/>
        </p:nvSpPr>
        <p:spPr>
          <a:xfrm>
            <a:off x="3506837" y="4374099"/>
            <a:ext cx="2445665" cy="1323439"/>
          </a:xfrm>
          <a:prstGeom prst="rect">
            <a:avLst/>
          </a:prstGeom>
        </p:spPr>
        <p:txBody>
          <a:bodyPr wrap="square">
            <a:spAutoFit/>
          </a:bodyPr>
          <a:lstStyle/>
          <a:p>
            <a:pPr lvl="0"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86" name="矩形 85"/>
          <p:cNvSpPr/>
          <p:nvPr/>
        </p:nvSpPr>
        <p:spPr>
          <a:xfrm>
            <a:off x="6231865" y="4374098"/>
            <a:ext cx="2445665" cy="1323439"/>
          </a:xfrm>
          <a:prstGeom prst="rect">
            <a:avLst/>
          </a:prstGeom>
        </p:spPr>
        <p:txBody>
          <a:bodyPr wrap="square">
            <a:spAutoFit/>
          </a:bodyPr>
          <a:lstStyle/>
          <a:p>
            <a:pPr lvl="0"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87" name="矩形 86"/>
          <p:cNvSpPr/>
          <p:nvPr/>
        </p:nvSpPr>
        <p:spPr>
          <a:xfrm>
            <a:off x="8944887" y="4374097"/>
            <a:ext cx="2445665" cy="1323439"/>
          </a:xfrm>
          <a:prstGeom prst="rect">
            <a:avLst/>
          </a:prstGeom>
        </p:spPr>
        <p:txBody>
          <a:bodyPr wrap="square">
            <a:spAutoFit/>
          </a:bodyPr>
          <a:lstStyle/>
          <a:p>
            <a:pPr lvl="0"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7886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342938" y="3167900"/>
            <a:ext cx="3121368"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研究综述</a:t>
            </a:r>
          </a:p>
        </p:txBody>
      </p:sp>
      <p:sp>
        <p:nvSpPr>
          <p:cNvPr id="4" name="文本框 3"/>
          <p:cNvSpPr txBox="1"/>
          <p:nvPr/>
        </p:nvSpPr>
        <p:spPr>
          <a:xfrm>
            <a:off x="5366775" y="2727738"/>
            <a:ext cx="3182281"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Literature Review</a:t>
            </a:r>
          </a:p>
        </p:txBody>
      </p:sp>
      <p:grpSp>
        <p:nvGrpSpPr>
          <p:cNvPr id="12" name="组合 211"/>
          <p:cNvGrpSpPr/>
          <p:nvPr/>
        </p:nvGrpSpPr>
        <p:grpSpPr bwMode="auto">
          <a:xfrm>
            <a:off x="4073638" y="2924573"/>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方正正纤黑简体"/>
        <a:cs typeface=""/>
      </a:majorFont>
      <a:minorFont>
        <a:latin typeface="Arial"/>
        <a:ea typeface="方正正纤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1878</Words>
  <Application>Microsoft Office PowerPoint</Application>
  <PresentationFormat>宽屏</PresentationFormat>
  <Paragraphs>218</Paragraphs>
  <Slides>25</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方正正纤黑简体</vt:lpstr>
      <vt:lpstr>微软雅黑</vt:lpstr>
      <vt:lpstr>Arial</vt:lpstr>
      <vt:lpstr>Broadway</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爷爷 润</cp:lastModifiedBy>
  <cp:revision>60</cp:revision>
  <dcterms:created xsi:type="dcterms:W3CDTF">2016-04-28T00:01:00Z</dcterms:created>
  <dcterms:modified xsi:type="dcterms:W3CDTF">2019-06-08T08:06:42Z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