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1" r:id="rId5"/>
    <p:sldId id="272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60" r:id="rId17"/>
  </p:sldIdLst>
  <p:sldSz cx="10031095" cy="6858000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2" autoAdjust="0"/>
  </p:normalViewPr>
  <p:slideViewPr>
    <p:cSldViewPr snapToGrid="0">
      <p:cViewPr varScale="1">
        <p:scale>
          <a:sx n="53" d="100"/>
          <a:sy n="53" d="100"/>
        </p:scale>
        <p:origin x="1716" y="48"/>
      </p:cViewPr>
      <p:guideLst>
        <p:guide orient="horz" pos="2160"/>
        <p:guide pos="31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6387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mtClean="0"/>
          </a:p>
          <a:p>
            <a:pPr eaLnBrk="1" hangingPunct="1">
              <a:lnSpc>
                <a:spcPct val="80000"/>
              </a:lnSpc>
            </a:pPr>
            <a:endParaRPr lang="zh-CN" altLang="zh-CN" smtClean="0"/>
          </a:p>
          <a:p>
            <a:pPr eaLnBrk="1" hangingPunct="1">
              <a:lnSpc>
                <a:spcPct val="80000"/>
              </a:lnSpc>
            </a:pPr>
            <a:endParaRPr lang="zh-CN" altLang="zh-CN" smtClean="0"/>
          </a:p>
          <a:p>
            <a:pPr eaLnBrk="1" hangingPunct="1">
              <a:lnSpc>
                <a:spcPct val="80000"/>
              </a:lnSpc>
            </a:pPr>
            <a:endParaRPr lang="zh-CN" altLang="zh-CN" smtClean="0"/>
          </a:p>
          <a:p>
            <a:pPr eaLnBrk="1" hangingPunct="1">
              <a:lnSpc>
                <a:spcPct val="80000"/>
              </a:lnSpc>
            </a:pPr>
            <a:endParaRPr lang="zh-CN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23555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repeatable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smtClean="0"/>
              <a:t>隔离级别可以避免虚读（幻读）。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7411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7411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/>
              <a:t>命令行：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show variables like ‘%commit%’: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set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autocommit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= off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8435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19459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20483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smtClean="0"/>
              <a:t>脏读（dirty reads）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一个事务读取了另一个未提交的并行事务写的数据。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不可重复读（non-repeatable reads）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一个事务重新读取前面读取过的数据， 发现该数据已经被另一个已提交的事务修改过。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幻读（phantom read） 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一个事务重新执行一个查询，返回一套符合查询条件的行， 发现这些行因为其他最近提交的事务而发生了改变。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24579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Innodb的重复读（repeatable read）不允许脏读，不允许非重复读（即可以重复读，Innodb使用多版本一致性读来实现）和不允许幻象读（这点和ANSI/ISO SQL标准定义的有所区别）。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Mysql</a:t>
            </a:r>
            <a:r>
              <a:rPr lang="zh-CN" altLang="en-US" dirty="0" smtClean="0"/>
              <a:t>数据库的隔离级别 设定为repeatable read，就已经可以防止 脏读，重复读，虚读等问题。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Mysql8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现在更名为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transaction_isolation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21507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0750" y="684213"/>
            <a:ext cx="5013325" cy="3429000"/>
          </a:xfrm>
        </p:spPr>
      </p:sp>
      <p:sp>
        <p:nvSpPr>
          <p:cNvPr id="22531" name="Rectangle 3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356" y="2130426"/>
            <a:ext cx="852670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4712" y="3886200"/>
            <a:ext cx="70219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</a:t>
            </a:r>
            <a:endParaRPr lang="zh-CN" altLang="en-US" sz="18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5FD59-0540-4E77-9BBE-250F9B23447D}" type="slidenum">
              <a:rPr lang="zh-CN" altLang="en-US"/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事务</a:t>
            </a: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Transaction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事务的隔离性</a:t>
            </a:r>
            <a:r>
              <a:rPr lang="en-US" altLang="zh-CN" sz="3200" b="1" i="1" dirty="0" smtClean="0">
                <a:ea typeface="新宋体" panose="02010609030101010101" pitchFamily="49" charset="-122"/>
              </a:rPr>
              <a:t> 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如果做的不好 会有：</a:t>
            </a:r>
            <a:endParaRPr lang="zh-CN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37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脏读：</a:t>
            </a:r>
            <a:endParaRPr lang="zh-CN" altLang="en-US" sz="37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r>
              <a:rPr lang="zh-CN" altLang="en-US" sz="24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指一个事务读取了另外一个事务未提交的数据。</a:t>
            </a:r>
            <a:endParaRPr lang="zh-CN" altLang="en-US" sz="2400" b="1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en-US" sz="2000" dirty="0" smtClean="0"/>
              <a:t>	这是非常危险的，假设Ａ向Ｂ转帐１００元，对应sql语句如下所示</a:t>
            </a:r>
            <a:endParaRPr lang="zh-CN" altLang="en-US" sz="20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en-US" sz="2000" dirty="0" smtClean="0"/>
              <a:t>1.update account set money=money+100 while name=‘b’</a:t>
            </a:r>
            <a:endParaRPr lang="zh-CN" altLang="en-US" sz="20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en-US" sz="2000" dirty="0" smtClean="0"/>
              <a:t>2.update account set money=money-100 while name=‘a’;</a:t>
            </a:r>
            <a:endParaRPr lang="zh-CN" altLang="en-US" sz="20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endParaRPr lang="zh-CN" altLang="en-US" sz="20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en-US" sz="2000" dirty="0" smtClean="0"/>
              <a:t>	</a:t>
            </a:r>
            <a:endParaRPr lang="zh-CN" altLang="en-US" sz="20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zh-CN" dirty="0" smtClean="0"/>
              <a:t>如果此时银行正在作做报表统计，那么此时，所读取用户</a:t>
            </a:r>
            <a:endParaRPr lang="zh-CN" altLang="zh-CN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zh-CN" dirty="0" smtClean="0"/>
              <a:t>余额总值明显多出了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元，之后再做统计会发现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少了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altLang="en-US" dirty="0" smtClean="0"/>
              <a:t>元，而这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元去了哪里，就说不清楚了。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事务的隔离性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如果做的不好 会有：</a:t>
            </a:r>
            <a:endParaRPr lang="zh-CN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sz="25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不可重复读（针对一条记录的，同一条记录前后不一样）</a:t>
            </a:r>
            <a:endParaRPr lang="zh-CN" sz="25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r>
              <a:rPr lang="zh-CN" sz="1600" b="1" dirty="0" smtClean="0"/>
              <a:t>在一</a:t>
            </a:r>
            <a:r>
              <a:rPr lang="zh-CN" sz="1600" b="1" dirty="0" smtClean="0">
                <a:solidFill>
                  <a:srgbClr val="FF0000"/>
                </a:solidFill>
              </a:rPr>
              <a:t>个事务内</a:t>
            </a:r>
            <a:r>
              <a:rPr lang="zh-CN" sz="1600" b="1" dirty="0" smtClean="0"/>
              <a:t>读取表中的某一行数据，多次读取结果不同。</a:t>
            </a:r>
            <a:endParaRPr lang="zh-CN" sz="1600" b="1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r>
              <a:rPr lang="zh-CN" sz="1600" dirty="0" smtClean="0"/>
              <a:t>	例如银行想查询</a:t>
            </a:r>
            <a:r>
              <a:rPr lang="zh-CN" altLang="zh-CN" sz="1600" dirty="0" smtClean="0"/>
              <a:t>A</a:t>
            </a:r>
            <a:r>
              <a:rPr lang="zh-CN" sz="1600" dirty="0" smtClean="0"/>
              <a:t>帐户余额，第一次查询</a:t>
            </a:r>
            <a:r>
              <a:rPr lang="zh-CN" altLang="zh-CN" sz="1600" dirty="0" smtClean="0"/>
              <a:t>A</a:t>
            </a:r>
            <a:r>
              <a:rPr lang="zh-CN" sz="1600" dirty="0" smtClean="0"/>
              <a:t>帐户为</a:t>
            </a:r>
            <a:r>
              <a:rPr lang="zh-CN" altLang="zh-CN" sz="1600" dirty="0" smtClean="0"/>
              <a:t>200</a:t>
            </a:r>
            <a:r>
              <a:rPr lang="zh-CN" sz="1600" dirty="0" smtClean="0"/>
              <a:t>元，此时</a:t>
            </a:r>
            <a:r>
              <a:rPr lang="zh-CN" altLang="zh-CN" sz="1600" dirty="0" smtClean="0">
                <a:solidFill>
                  <a:srgbClr val="FF0000"/>
                </a:solidFill>
              </a:rPr>
              <a:t>A</a:t>
            </a:r>
            <a:r>
              <a:rPr lang="zh-CN" sz="1600" dirty="0" smtClean="0">
                <a:solidFill>
                  <a:srgbClr val="FF0000"/>
                </a:solidFill>
              </a:rPr>
              <a:t>向帐户内存了</a:t>
            </a:r>
            <a:r>
              <a:rPr lang="zh-CN" altLang="zh-CN" sz="1600" dirty="0" smtClean="0">
                <a:solidFill>
                  <a:srgbClr val="FF0000"/>
                </a:solidFill>
              </a:rPr>
              <a:t>100</a:t>
            </a:r>
            <a:r>
              <a:rPr lang="zh-CN" sz="1600" dirty="0" smtClean="0">
                <a:solidFill>
                  <a:srgbClr val="FF0000"/>
                </a:solidFill>
              </a:rPr>
              <a:t>元并提交</a:t>
            </a:r>
            <a:r>
              <a:rPr lang="zh-CN" sz="1600" dirty="0" smtClean="0"/>
              <a:t>了，银行接着又进行了一次查询，此时</a:t>
            </a:r>
            <a:r>
              <a:rPr lang="zh-CN" altLang="zh-CN" sz="1600" dirty="0" smtClean="0"/>
              <a:t>A</a:t>
            </a:r>
            <a:r>
              <a:rPr lang="zh-CN" sz="1600" dirty="0" smtClean="0"/>
              <a:t>帐户为</a:t>
            </a:r>
            <a:r>
              <a:rPr lang="zh-CN" altLang="zh-CN" sz="1600" dirty="0" smtClean="0"/>
              <a:t>300</a:t>
            </a:r>
            <a:r>
              <a:rPr lang="zh-CN" sz="1600" dirty="0" smtClean="0"/>
              <a:t>元了。银行两次查询不一致，可能就会很困惑，不知道哪次查询是准的。</a:t>
            </a:r>
            <a:endParaRPr lang="zh-CN" sz="16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endParaRPr lang="zh-CN" altLang="zh-CN" sz="1600" dirty="0" smtClean="0"/>
          </a:p>
          <a:p>
            <a:pPr marL="742950" lvl="1" indent="-285750" algn="l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r>
              <a:rPr lang="zh-CN" sz="1600" dirty="0" smtClean="0"/>
              <a:t>和脏读的区别是，</a:t>
            </a:r>
            <a:r>
              <a:rPr lang="zh-CN" sz="1600" dirty="0" smtClean="0">
                <a:solidFill>
                  <a:srgbClr val="FF0000"/>
                </a:solidFill>
              </a:rPr>
              <a:t>脏读是读取前一事务未提交的脏数据</a:t>
            </a:r>
            <a:r>
              <a:rPr lang="zh-CN" sz="1600" dirty="0" smtClean="0"/>
              <a:t>，不可重复读是重新读取了前</a:t>
            </a:r>
            <a:r>
              <a:rPr lang="zh-CN" sz="1600" dirty="0" smtClean="0">
                <a:solidFill>
                  <a:srgbClr val="FF0000"/>
                </a:solidFill>
              </a:rPr>
              <a:t>一事务已提交的数据</a:t>
            </a:r>
            <a:r>
              <a:rPr lang="zh-CN" sz="1600" dirty="0" smtClean="0"/>
              <a:t>。</a:t>
            </a:r>
            <a:endParaRPr lang="zh-CN" sz="1600" dirty="0" smtClean="0"/>
          </a:p>
          <a:p>
            <a:pPr marL="742950" lvl="1" indent="-285750" algn="l" eaLnBrk="1" hangingPunct="1">
              <a:lnSpc>
                <a:spcPct val="80000"/>
              </a:lnSpc>
            </a:pPr>
            <a:endParaRPr lang="zh-CN" altLang="zh-CN" sz="1600" dirty="0" smtClean="0"/>
          </a:p>
          <a:p>
            <a:pPr marL="742950" lvl="1" indent="-285750" algn="l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r>
              <a:rPr lang="zh-CN" sz="1600" dirty="0" smtClean="0"/>
              <a:t>很多人认为这种情况就对了，无须困惑，当然是后面的为准。</a:t>
            </a:r>
            <a:endParaRPr lang="en-US" altLang="zh-CN" sz="1600" dirty="0" smtClean="0"/>
          </a:p>
          <a:p>
            <a:pPr marL="742950" lvl="1" indent="-285750" algn="l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r>
              <a:rPr lang="zh-CN" sz="1600" dirty="0" smtClean="0"/>
              <a:t>我们可以考虑这样一种情况，比如银行程序需要将查询结果分别输出到电脑屏幕和写到文件中，结果在一个事务中针对输出的目的地，进行的两次查询不一致，导致文件和屏幕中的结果不一致，银行工作人员就不知道以哪个为准了。</a:t>
            </a:r>
            <a:endParaRPr 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事务的隔离性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如果做的不好 会有：</a:t>
            </a:r>
            <a:endParaRPr lang="zh-CN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33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虚读</a:t>
            </a:r>
            <a:r>
              <a:rPr lang="zh-CN" altLang="zh-CN" sz="33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sz="33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幻读，同一张表前后不一样记录数</a:t>
            </a:r>
            <a:r>
              <a:rPr lang="zh-CN" altLang="zh-CN" sz="33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zh-CN" sz="33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dirty="0" smtClean="0"/>
              <a:t>是指在一个事务内读取到了别的事务插入的数据，导致前后读取不一致。</a:t>
            </a:r>
            <a:endParaRPr lang="zh-CN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dirty="0" smtClean="0"/>
              <a:t>如丙存款</a:t>
            </a:r>
            <a:r>
              <a:rPr lang="zh-CN" altLang="zh-CN" dirty="0" smtClean="0"/>
              <a:t>100</a:t>
            </a:r>
            <a:r>
              <a:rPr lang="zh-CN" dirty="0" smtClean="0"/>
              <a:t>元未提交，这时银行做报表统计</a:t>
            </a:r>
            <a:r>
              <a:rPr lang="zh-CN" altLang="zh-CN" dirty="0" smtClean="0"/>
              <a:t>account</a:t>
            </a:r>
            <a:r>
              <a:rPr lang="zh-CN" dirty="0" smtClean="0"/>
              <a:t>表中所有用户的总额为</a:t>
            </a:r>
            <a:r>
              <a:rPr lang="zh-CN" altLang="zh-CN" dirty="0" smtClean="0"/>
              <a:t>500</a:t>
            </a:r>
            <a:r>
              <a:rPr lang="zh-CN" dirty="0" smtClean="0"/>
              <a:t>元，然后丙提交了，这时银行再统计发现帐户为</a:t>
            </a:r>
            <a:r>
              <a:rPr lang="zh-CN" altLang="zh-CN" dirty="0" smtClean="0"/>
              <a:t>600</a:t>
            </a:r>
            <a:r>
              <a:rPr lang="zh-CN" dirty="0" smtClean="0"/>
              <a:t>元了，造成虚读同样会使银行不知所措，到底以哪个为准。</a:t>
            </a:r>
            <a:endParaRPr 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mtClean="0"/>
              <a:t>实验</a:t>
            </a:r>
            <a:endParaRPr lang="zh-CN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endParaRPr lang="zh-CN" altLang="zh-CN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9437" y="-232209"/>
            <a:ext cx="9811976" cy="766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事务概述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事务的特征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事务的隔离级别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事务隔离级别的演示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</a:t>
            </a:r>
            <a:endParaRPr lang="zh-CN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8"/>
            <a:ext cx="8443106" cy="4392612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事务的概念</a:t>
            </a:r>
            <a:endParaRPr lang="zh-CN" altLang="en-US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事务指逻辑上的一组操作，组成这组操作的各个单元，要么全部成功，要么全部不成功。</a:t>
            </a:r>
            <a:r>
              <a:rPr lang="en-US" altLang="zh-CN" sz="24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r</a:t>
            </a:r>
            <a:endParaRPr lang="zh-CN" altLang="en-US" sz="24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例如：</a:t>
            </a:r>
            <a:r>
              <a:rPr lang="en-US" altLang="zh-CN" sz="24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 A——B转帐100，对应于如下两条sql语句</a:t>
            </a:r>
            <a:endParaRPr lang="zh-CN" altLang="en-US" sz="24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update account set money=money-100 where name=‘a’;</a:t>
            </a:r>
            <a:endParaRPr lang="zh-CN" altLang="en-US" sz="18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</a:pPr>
            <a:r>
              <a:rPr lang="zh-CN" altLang="en-US" sz="18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update account set money=money+100 where name=‘b’;</a:t>
            </a:r>
            <a:endParaRPr lang="zh-CN" altLang="en-US" sz="18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数据库开启事务命令</a:t>
            </a:r>
            <a:endParaRPr lang="zh-CN" altLang="en-US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zh-CN" altLang="en-US" sz="1900" dirty="0" smtClean="0"/>
              <a:t>start transaction  开启事务</a:t>
            </a:r>
            <a:r>
              <a:rPr lang="zh-CN" altLang="en-US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DTL</a:t>
            </a:r>
            <a:endParaRPr lang="zh-CN" altLang="en-US" sz="1900" dirty="0" smtClean="0"/>
          </a:p>
          <a:p>
            <a:pPr marL="742950" lvl="1" indent="-285750" algn="l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zh-CN" altLang="en-US" sz="1900" dirty="0" smtClean="0"/>
              <a:t>Rollback  回滚事务</a:t>
            </a:r>
            <a:endParaRPr lang="zh-CN" altLang="en-US" sz="1900" dirty="0" smtClean="0"/>
          </a:p>
          <a:p>
            <a:pPr marL="742950" lvl="1" indent="-285750" algn="l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zh-CN" altLang="en-US" sz="1900" dirty="0" smtClean="0"/>
              <a:t>Commit   提交事务</a:t>
            </a:r>
            <a:endParaRPr lang="zh-CN" altLang="en-US" sz="1900" dirty="0" smtClean="0"/>
          </a:p>
          <a:p>
            <a:pPr marL="742950" lvl="1" indent="-285750" algn="l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9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1" name="Object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-157792">
            <a:off x="7325021" y="787400"/>
            <a:ext cx="1130276" cy="725488"/>
          </a:xfrm>
          <a:prstGeom prst="rect">
            <a:avLst/>
          </a:prstGeom>
          <a:solidFill>
            <a:srgbClr val="97CDCC"/>
          </a:solidFill>
          <a:ln w="9525">
            <a:noFill/>
            <a:miter lim="800000"/>
            <a:headEnd/>
            <a:tailEnd/>
          </a:ln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358454" y="4437064"/>
            <a:ext cx="3396051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Start transaction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….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….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commit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i="1" dirty="0" smtClean="0">
                <a:ea typeface="新宋体" panose="02010609030101010101" pitchFamily="49" charset="-122"/>
              </a:rPr>
              <a:t>事务</a:t>
            </a:r>
            <a:endParaRPr 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</a:pPr>
            <a:r>
              <a:rPr lang="zh-CN" altLang="zh-CN" sz="2400" dirty="0" smtClean="0"/>
              <a:t> 首先，我们来看一个例子，假设现在用户A要给数据B转账100元，这个过程反映在数据上，就是两个步骤：</a:t>
            </a:r>
            <a:endParaRPr lang="zh-CN" altLang="zh-CN" sz="2400" dirty="0" smtClean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首先，A用户的账户数据首先减去100元</a:t>
            </a:r>
            <a:endParaRPr lang="zh-CN" altLang="zh-CN" sz="2400" dirty="0" smtClean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然后，B用户的账户数据在增加100元</a:t>
            </a:r>
            <a:endParaRPr lang="zh-CN" altLang="zh-CN" sz="2400" dirty="0" smtClean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当这两个步骤都完成的时候，转账的这个过程才算完成</a:t>
            </a:r>
            <a:endParaRPr lang="zh-CN" altLang="zh-CN" sz="2400" dirty="0" smtClean="0"/>
          </a:p>
          <a:p>
            <a:pPr algn="l" eaLnBrk="1" hangingPunct="1">
              <a:buFont typeface="Arial" panose="020B0604020202020204" pitchFamily="34" charset="0"/>
            </a:pPr>
            <a:r>
              <a:rPr lang="zh-CN" altLang="zh-CN" sz="2400" dirty="0" smtClean="0"/>
              <a:t>但是，假设有这样一个场景，当用户A的账户减少100元之后，因为某些突发故障，即你给B用户转入失败。此时，我们再来看用户A和用户B的账户上的数据，你会发现，A账户少了100，B账户的余额未变，也就是说用户A莫名其妙的少了100元。</a:t>
            </a:r>
            <a:endParaRPr lang="zh-CN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使用事务</a:t>
            </a:r>
            <a:endParaRPr 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2400" dirty="0" smtClean="0"/>
              <a:t>当</a:t>
            </a:r>
            <a:r>
              <a:rPr lang="zh-CN" altLang="zh-CN" sz="2400" dirty="0" smtClean="0"/>
              <a:t>Jdbc</a:t>
            </a:r>
            <a:r>
              <a:rPr lang="zh-CN" sz="2400" dirty="0" smtClean="0"/>
              <a:t>程序向数据库获得一个</a:t>
            </a:r>
            <a:r>
              <a:rPr lang="zh-CN" altLang="zh-CN" sz="2400" dirty="0" smtClean="0"/>
              <a:t>Connection</a:t>
            </a:r>
            <a:r>
              <a:rPr lang="zh-CN" sz="2400" dirty="0" smtClean="0"/>
              <a:t>对象时，默认情况下这个</a:t>
            </a:r>
            <a:r>
              <a:rPr lang="zh-CN" altLang="zh-CN" sz="2400" dirty="0" smtClean="0"/>
              <a:t>Connection</a:t>
            </a:r>
            <a:r>
              <a:rPr lang="zh-CN" sz="2400" dirty="0" smtClean="0"/>
              <a:t>对象会自动向数据库提交</a:t>
            </a:r>
            <a:r>
              <a:rPr lang="en-US" altLang="zh-CN" sz="2400" dirty="0" smtClean="0"/>
              <a:t>commit</a:t>
            </a:r>
            <a:r>
              <a:rPr lang="zh-CN" sz="2400" dirty="0" smtClean="0"/>
              <a:t>在它上面发送的</a:t>
            </a:r>
            <a:r>
              <a:rPr lang="zh-CN" altLang="zh-CN" sz="2400" dirty="0" smtClean="0"/>
              <a:t>SQL</a:t>
            </a:r>
            <a:r>
              <a:rPr lang="zh-CN" sz="2400" dirty="0" smtClean="0"/>
              <a:t>语句。若想关闭这种默认提交方式，</a:t>
            </a:r>
            <a:r>
              <a:rPr lang="zh-CN" sz="2400" dirty="0" smtClean="0">
                <a:solidFill>
                  <a:srgbClr val="00B0F0"/>
                </a:solidFill>
              </a:rPr>
              <a:t>让多条</a:t>
            </a:r>
            <a:r>
              <a:rPr lang="zh-CN" altLang="zh-CN" sz="2400" dirty="0" smtClean="0">
                <a:solidFill>
                  <a:srgbClr val="00B0F0"/>
                </a:solidFill>
              </a:rPr>
              <a:t>SQL</a:t>
            </a:r>
            <a:r>
              <a:rPr lang="zh-CN" sz="2400" dirty="0" smtClean="0">
                <a:solidFill>
                  <a:srgbClr val="00B0F0"/>
                </a:solidFill>
              </a:rPr>
              <a:t>在一个事务中执行</a:t>
            </a:r>
            <a:r>
              <a:rPr lang="zh-CN" sz="2400" dirty="0" smtClean="0"/>
              <a:t>，可使用下列语句：</a:t>
            </a:r>
            <a:endParaRPr lang="zh-CN" sz="2400" dirty="0" smtClean="0"/>
          </a:p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altLang="zh-CN" sz="3200" dirty="0" smtClean="0"/>
              <a:t>JDBC</a:t>
            </a:r>
            <a:r>
              <a:rPr lang="zh-CN" sz="3200" dirty="0" smtClean="0"/>
              <a:t>控制事务语句</a:t>
            </a:r>
            <a:endParaRPr lang="zh-CN" sz="32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dirty="0" smtClean="0"/>
              <a:t>Connection.setAutoCommit(false);        start transaction</a:t>
            </a:r>
            <a:endParaRPr lang="zh-CN" altLang="zh-CN" sz="19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dirty="0" smtClean="0"/>
              <a:t>Connection.rollback();  </a:t>
            </a:r>
            <a:r>
              <a:rPr lang="en-US" altLang="zh-CN" sz="1900" dirty="0" smtClean="0"/>
              <a:t>		</a:t>
            </a:r>
            <a:r>
              <a:rPr lang="zh-CN" altLang="zh-CN" sz="1900" dirty="0" smtClean="0"/>
              <a:t>rollback</a:t>
            </a:r>
            <a:endParaRPr lang="zh-CN" altLang="zh-CN" sz="19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dirty="0" smtClean="0"/>
              <a:t>Connection.commit();  </a:t>
            </a:r>
            <a:r>
              <a:rPr lang="en-US" altLang="zh-CN" sz="1900" dirty="0" smtClean="0"/>
              <a:t>		</a:t>
            </a:r>
            <a:r>
              <a:rPr lang="zh-CN" altLang="zh-CN" sz="1900" dirty="0" smtClean="0"/>
              <a:t>commit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演示银行转帐案例</a:t>
            </a:r>
            <a:endParaRPr lang="zh-CN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rPr lang="zh-CN" alt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JDBC</a:t>
            </a:r>
            <a:r>
              <a:rPr 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代码中使如下转帐操作在同一</a:t>
            </a:r>
            <a:endParaRPr lang="zh-CN" sz="32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事务中执行。</a:t>
            </a:r>
            <a:endParaRPr lang="zh-CN" sz="32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/>
            <a:r>
              <a:rPr lang="zh-CN" altLang="zh-CN" sz="18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update from account set money=money-100 where name=‘a’;</a:t>
            </a:r>
            <a:endParaRPr lang="zh-CN" altLang="zh-CN" sz="18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/>
            <a:r>
              <a:rPr lang="zh-CN" altLang="zh-CN" sz="18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  update from account set money=money+100 where name=‘b’;</a:t>
            </a:r>
            <a:endParaRPr lang="zh-CN" altLang="zh-CN" sz="18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3200" dirty="0" smtClean="0">
                <a:solidFill>
                  <a:srgbClr val="92D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设置事务回滚点</a:t>
            </a:r>
            <a:endParaRPr lang="zh-CN" sz="3200" dirty="0" smtClean="0">
              <a:solidFill>
                <a:srgbClr val="92D05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dirty="0" smtClean="0"/>
              <a:t>Savepoint sp = conn.setSavepoint();</a:t>
            </a:r>
            <a:endParaRPr lang="zh-CN" altLang="zh-CN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dirty="0" smtClean="0"/>
              <a:t>Conn.rollback(sp);</a:t>
            </a:r>
            <a:endParaRPr lang="zh-CN" altLang="zh-CN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dirty="0" smtClean="0">
                <a:solidFill>
                  <a:srgbClr val="FF0000"/>
                </a:solidFill>
              </a:rPr>
              <a:t>Conn.commit();   //</a:t>
            </a:r>
            <a:r>
              <a:rPr lang="zh-CN" dirty="0" smtClean="0">
                <a:solidFill>
                  <a:srgbClr val="FF0000"/>
                </a:solidFill>
              </a:rPr>
              <a:t>回滚后必须要提交</a:t>
            </a:r>
            <a:endParaRPr lang="zh-CN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0845" y="-19050"/>
            <a:ext cx="7620000" cy="503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45" y="5148580"/>
            <a:ext cx="54483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事务的特性</a:t>
            </a:r>
            <a:r>
              <a:rPr lang="zh-CN" altLang="zh-CN" sz="3200" b="1" i="1" dirty="0" smtClean="0">
                <a:ea typeface="新宋体" panose="02010609030101010101" pitchFamily="49" charset="-122"/>
              </a:rPr>
              <a:t>(ACID)</a:t>
            </a:r>
            <a:endParaRPr lang="zh-CN" altLang="zh-CN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9"/>
            <a:ext cx="8443106" cy="409892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原子性（</a:t>
            </a:r>
            <a:r>
              <a:rPr lang="zh-CN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Atomicity</a:t>
            </a: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  <a:b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原子性是指事务是一个不可分割的工作单位，事务中的操作要么都发生，要么都不发生。 </a:t>
            </a:r>
            <a:endParaRPr lang="zh-CN" sz="20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一致性（</a:t>
            </a:r>
            <a:r>
              <a:rPr lang="zh-CN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Consistency</a:t>
            </a: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）：</a:t>
            </a:r>
            <a:b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事务必须使数据库从一个一致性状态变换到另外一个一致性状态。</a:t>
            </a:r>
            <a:endParaRPr lang="zh-CN" sz="20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隔离性</a:t>
            </a: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zh-CN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Isolation</a:t>
            </a: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  <a:b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事务的隔离性是多个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用户并发访问数据库时</a:t>
            </a:r>
            <a:r>
              <a:rPr 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，数据库为每一个用户开启的事务，不能被其他事务的操作数据所干扰，多个并发事务之间要相互隔离。</a:t>
            </a:r>
            <a:endParaRPr lang="zh-CN" sz="20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持久性（</a:t>
            </a:r>
            <a:r>
              <a:rPr lang="zh-CN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Durability</a:t>
            </a:r>
            <a: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  <a:br>
              <a:rPr lang="zh-CN" sz="2400" b="1" dirty="0" smtClean="0">
                <a:solidFill>
                  <a:srgbClr val="00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持久性是指一个事务一旦被提交，它对数据库中数据的改变就是永久性的，接下来即使数据库发生故障</a:t>
            </a:r>
            <a:r>
              <a:rPr lang="en-US" alt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软件故障</a:t>
            </a:r>
            <a:r>
              <a:rPr lang="en-US" alt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sz="20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也不应该对其有任何影响。</a:t>
            </a:r>
            <a:endParaRPr lang="zh-CN" sz="16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事务的隔离级别</a:t>
            </a:r>
            <a:endParaRPr 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985" y="1989138"/>
            <a:ext cx="8443106" cy="4032250"/>
          </a:xfrm>
        </p:spPr>
        <p:txBody>
          <a:bodyPr/>
          <a:lstStyle/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2800" dirty="0" smtClean="0"/>
              <a:t>数据库中的数据是共享资源，当一个数据库允许多个用户同时访问的时候，数据库系统就必须支持并发控制。</a:t>
            </a:r>
            <a:endParaRPr lang="zh-CN" sz="2800" dirty="0" smtClean="0"/>
          </a:p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2800" dirty="0" smtClean="0"/>
              <a:t>在数据库中，事务是并发控制的基本单位，而对数据库数据并发访问时，事务的隔离性，保证了并发访问数据库时，</a:t>
            </a:r>
            <a:r>
              <a:rPr lang="zh-CN" sz="2800" dirty="0" smtClean="0">
                <a:solidFill>
                  <a:srgbClr val="FF0000"/>
                </a:solidFill>
              </a:rPr>
              <a:t>数据的正确性和一致性</a:t>
            </a:r>
            <a:r>
              <a:rPr lang="zh-CN" sz="2800" dirty="0" smtClean="0"/>
              <a:t>。</a:t>
            </a:r>
            <a:endParaRPr lang="zh-CN" sz="2800" dirty="0" smtClean="0"/>
          </a:p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2800" dirty="0" smtClean="0"/>
              <a:t>如果不考虑事务的隔离性，就会发生数据不一致的情况，主要有如下3种情况：</a:t>
            </a:r>
            <a:endParaRPr lang="zh-CN" sz="2800" dirty="0" smtClean="0"/>
          </a:p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endParaRPr lang="zh-CN" sz="28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endParaRPr lang="zh-CN" altLang="zh-CN" sz="19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  </a:t>
            </a:r>
            <a:endParaRPr lang="zh-CN" altLang="en-US" sz="18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i="1" dirty="0" smtClean="0">
                <a:ea typeface="新宋体" panose="02010609030101010101" pitchFamily="49" charset="-122"/>
              </a:rPr>
              <a:t>  </a:t>
            </a:r>
            <a:r>
              <a:rPr lang="zh-CN" sz="3200" b="1" i="1" dirty="0" smtClean="0">
                <a:ea typeface="新宋体" panose="02010609030101010101" pitchFamily="49" charset="-122"/>
              </a:rPr>
              <a:t>事务隔离性的设置语句</a:t>
            </a:r>
            <a:endParaRPr lang="zh-CN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425" y="2080579"/>
            <a:ext cx="9202428" cy="4098925"/>
          </a:xfrm>
        </p:spPr>
        <p:txBody>
          <a:bodyPr/>
          <a:lstStyle/>
          <a:p>
            <a:pPr marL="342900" indent="-342900" algn="l" eaLnBrk="1" hangingPunct="1">
              <a:buFont typeface="Wingdings" panose="05000000000000000000" pitchFamily="2" charset="2"/>
              <a:buChar char="l"/>
            </a:pPr>
            <a:r>
              <a:rPr lang="zh-CN" sz="2800" dirty="0" smtClean="0"/>
              <a:t>数据库共定义了四种隔离级别：</a:t>
            </a:r>
            <a:endParaRPr lang="zh-CN" sz="28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dirty="0" smtClean="0"/>
              <a:t>Serializable</a:t>
            </a:r>
            <a:r>
              <a:rPr lang="zh-CN" sz="1900" dirty="0" smtClean="0"/>
              <a:t>：可避免脏读、不可重复读、虚幻读情况的发生。（串行化）</a:t>
            </a:r>
            <a:endParaRPr lang="zh-CN" sz="19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dirty="0" smtClean="0">
                <a:solidFill>
                  <a:srgbClr val="FF0000"/>
                </a:solidFill>
              </a:rPr>
              <a:t>Repeatable read</a:t>
            </a:r>
            <a:r>
              <a:rPr lang="zh-CN" sz="1900" dirty="0" smtClean="0">
                <a:solidFill>
                  <a:srgbClr val="FF0000"/>
                </a:solidFill>
              </a:rPr>
              <a:t>：可避免脏读、不可重复读情况的发生。</a:t>
            </a:r>
            <a:r>
              <a:rPr lang="zh-CN" altLang="en-US" sz="1900" dirty="0" smtClean="0">
                <a:solidFill>
                  <a:srgbClr val="FF0000"/>
                </a:solidFill>
              </a:rPr>
              <a:t>（</a:t>
            </a:r>
            <a:r>
              <a:rPr lang="zh-CN" altLang="en-US" sz="1900" dirty="0" smtClean="0"/>
              <a:t>无法避免</a:t>
            </a:r>
            <a:r>
              <a:rPr lang="zh-CN" altLang="en-US" sz="1900" dirty="0" smtClean="0">
                <a:solidFill>
                  <a:srgbClr val="FF0000"/>
                </a:solidFill>
              </a:rPr>
              <a:t>虚读）</a:t>
            </a:r>
            <a:endParaRPr lang="zh-CN" sz="1900" dirty="0" smtClean="0">
              <a:solidFill>
                <a:srgbClr val="FF0000"/>
              </a:solidFill>
            </a:endParaRPr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dirty="0" smtClean="0"/>
              <a:t>Read committed</a:t>
            </a:r>
            <a:r>
              <a:rPr lang="zh-CN" sz="1900" dirty="0" smtClean="0"/>
              <a:t>：可避免脏读情况发生。</a:t>
            </a:r>
            <a:r>
              <a:rPr lang="zh-CN" altLang="en-US" sz="1900" dirty="0" smtClean="0"/>
              <a:t>（无法避免不可重复读）</a:t>
            </a:r>
            <a:endParaRPr lang="zh-CN" sz="1900" dirty="0" smtClean="0"/>
          </a:p>
          <a:p>
            <a:pPr marL="742950" lvl="1" indent="-285750" algn="l" eaLnBrk="1" hangingPunct="1">
              <a:buFont typeface="Wingdings" panose="05000000000000000000" pitchFamily="2" charset="2"/>
              <a:buChar char="•"/>
            </a:pPr>
            <a:r>
              <a:rPr lang="zh-CN" altLang="zh-CN" sz="1900" b="1" dirty="0" smtClean="0"/>
              <a:t>Read uncommitted</a:t>
            </a:r>
            <a:r>
              <a:rPr lang="zh-CN" sz="1900" b="1" dirty="0" smtClean="0"/>
              <a:t>：最低级别，以上情况均无法保证。</a:t>
            </a:r>
            <a:r>
              <a:rPr lang="zh-CN" altLang="zh-CN" sz="1900" b="1" dirty="0" smtClean="0"/>
              <a:t>(</a:t>
            </a:r>
            <a:r>
              <a:rPr lang="zh-CN" sz="1900" b="1" dirty="0" smtClean="0"/>
              <a:t>读未提交</a:t>
            </a:r>
            <a:r>
              <a:rPr lang="zh-CN" altLang="zh-CN" sz="1900" b="1" dirty="0" smtClean="0"/>
              <a:t>)</a:t>
            </a:r>
            <a:endParaRPr lang="zh-CN" altLang="zh-CN" sz="2100" b="1" dirty="0" smtClean="0"/>
          </a:p>
          <a:p>
            <a:pPr algn="l" eaLnBrk="1" hangingPunct="1"/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select </a:t>
            </a:r>
            <a:r>
              <a:rPr lang="en-US" altLang="zh-CN" sz="2400" dirty="0"/>
              <a:t>@@</a:t>
            </a:r>
            <a:r>
              <a:rPr lang="en-US" altLang="zh-CN" sz="2400" dirty="0" err="1"/>
              <a:t>transaction_isolation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set </a:t>
            </a:r>
            <a:r>
              <a:rPr lang="en-US" altLang="zh-CN" sz="2400" dirty="0"/>
              <a:t>session/global transaction isolation level read uncommitted.</a:t>
            </a:r>
            <a:endParaRPr lang="zh-CN" altLang="zh-CN" sz="2400" dirty="0"/>
          </a:p>
          <a:p>
            <a:pPr algn="l" eaLnBrk="1" hangingPunct="1"/>
            <a:endParaRPr lang="zh-CN" sz="2600" strike="sngStrike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ViY2JkMjU3NGYzZTEwMzZmMGFkZWViYmNkYWU3NDIifQ==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3088</Words>
  <Application>WPS 演示</Application>
  <PresentationFormat>自定义</PresentationFormat>
  <Paragraphs>151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Arial Unicode MS</vt:lpstr>
      <vt:lpstr>Office Theme</vt:lpstr>
      <vt:lpstr>PowerPoint 演示文稿</vt:lpstr>
      <vt:lpstr>PowerPoint 演示文稿</vt:lpstr>
      <vt:lpstr>  事务</vt:lpstr>
      <vt:lpstr>事务</vt:lpstr>
      <vt:lpstr>  使用事务</vt:lpstr>
      <vt:lpstr>  演示银行转帐案例</vt:lpstr>
      <vt:lpstr>  事务的特性(ACID)</vt:lpstr>
      <vt:lpstr>  事务的隔离级别</vt:lpstr>
      <vt:lpstr>  事务隔离性的设置语句</vt:lpstr>
      <vt:lpstr>  事务的隔离性 如果做的不好 会有：</vt:lpstr>
      <vt:lpstr>  事务的隔离性如果做的不好 会有：</vt:lpstr>
      <vt:lpstr>  事务的隔离性如果做的不好 会有：</vt:lpstr>
      <vt:lpstr>实验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ZSquirrel</cp:lastModifiedBy>
  <cp:revision>81</cp:revision>
  <dcterms:created xsi:type="dcterms:W3CDTF">2012-09-21T09:29:00Z</dcterms:created>
  <dcterms:modified xsi:type="dcterms:W3CDTF">2024-02-07T01:32:55Z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0443FBB095CF4900BE19A5E1AB23E28C_12</vt:lpwstr>
  </property>
</Properties>
</file>