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7" r:id="rId3"/>
    <p:sldId id="258" r:id="rId4"/>
    <p:sldId id="262" r:id="rId5"/>
    <p:sldId id="263" r:id="rId6"/>
    <p:sldId id="265" r:id="rId7"/>
    <p:sldId id="26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9C8771-DFAF-EBC6-8488-906E7C55D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E3FA5E3-8EFE-5520-FC66-89A072283B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834A1A-F487-6F2E-B415-4FB00FADD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A0E3F-FA08-5410-2FD9-C44BA476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D9140-8745-3E6B-6A62-94268CD3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06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F40A7E-DD9C-1D51-FBCE-365276B5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7AE544E-EEA6-2358-0400-CE666F6BD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34194F-FE07-F8CC-D0D0-84245DF53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73C74A-CC45-756D-84F6-AA7484D3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F87C1-5F9B-F307-5828-0A2E70F7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64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C47C1A8-7D4E-8420-56B6-18DEDD025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9CC329-32D8-3DA5-1CAC-59E529187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9F38DA-8425-70E2-B632-1C269B10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DAAF0F-5836-E0E6-1B4E-F89CA3F02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D1A7B-62FA-D21D-6397-BADA7F1F4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300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7A7BBD-401C-1540-5703-12E53828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E7CB2-8984-2B88-DDC4-1BCB8166B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741E5B-BDD6-9C36-CEB0-4C667D8F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6F93F5-D305-7411-20DA-B1CC19A8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1BE08C-94B9-5515-B40F-79692F55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082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9A4287-185D-275A-3AF5-12630B035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5A20833-1D2E-5C0B-4974-1AD091D64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23A7EF-CBA5-C36F-49B5-BB23ED7F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C7DF17-544C-1546-6707-5D49A64F6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848B5F-3935-158B-CCFD-96B97B77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054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9AA12C-DC91-4723-7A5D-57EC7F68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A7CA6-A9BF-6B3F-9E89-A49AD2A05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AE2381-F3DD-6DBD-7F17-9E137E376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291623-6AE0-EEF7-A0D6-F29C964E2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4EBFA15-32ED-63FB-F093-558BF684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A070E0-4D1A-F3C8-94E6-344293D5B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7063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93A3B-DA6D-7A3F-C285-86A660A3E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BD4E4-3DC4-B98F-3B1D-D7DC5211F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1F14DD-600E-44EE-FD08-6DD0442C4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D2B5C45-B665-3F1A-F382-953EA3ADFF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DCBE3B-1133-D67A-BBEC-2F8253CF5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ADD695F-DABF-6768-7873-D90E1B613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5A2D2A-2EC5-E7A2-2588-3B570965A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78273A-C5F2-48FF-D0B4-27D1A90D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6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42045-21CC-A2F4-58B7-176869D9F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38EBEB-5F60-A0F8-D472-05F1EE5C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24184D-EEBA-D517-AC9E-E97E76C41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1DF05F-E7BF-AEC2-AAC7-77EFD4A8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8526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1CCC30D-820D-DED4-5CDA-CD58328B0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92C639D-2926-171C-0A99-399648555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4FC3CA-AA3C-C125-2D60-8FDAFACF5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583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A93F9-7B71-3DBF-3AD0-0B691C72B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E08A8A-3E54-8AC3-6975-5079F3769C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CCE942-8A0C-B053-B015-A85BF74FD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ABDD8D-703C-9B57-5C8A-786D812E5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6C5531B-DC69-D02A-F12C-FD0BCD38E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9822FA-2E70-2D57-1429-252056C7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0469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00571-A9A1-B632-9271-804D8AF08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6F8AE9E-D1F1-502C-85FE-37970B224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C2AB338-E2E4-3704-C98A-B1F2AA32DE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E8F0C5-6B3B-BDD5-CE0D-405E6BB6F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FF5E7-0DDA-44FA-8A54-A374CBC07483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B184B5-0F2C-EB46-313D-2CB83EF43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0A74CD-407C-CAB8-7BE7-A55AE6C1F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27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D28D2E7-998F-04C2-CF33-25D658241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A57AD8-3ADB-DF09-6608-99A28A3AB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B898A1-F886-32E0-BB47-0437FE102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FF5E7-0DDA-44FA-8A54-A374CBC07483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545959-FC89-034B-8752-43537FF8BD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2E2C6B-FF3E-CF55-5247-8186CC133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8E442E-C1B4-49D1-9095-AED32BF402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25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E4A4FB7-3933-FB3A-2B51-5DFBC58D4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34" y="172622"/>
            <a:ext cx="5897032" cy="253916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739651E0-C0A2-AB8C-1534-519E89188426}"/>
              </a:ext>
            </a:extLst>
          </p:cNvPr>
          <p:cNvSpPr/>
          <p:nvPr/>
        </p:nvSpPr>
        <p:spPr>
          <a:xfrm>
            <a:off x="367834" y="3064234"/>
            <a:ext cx="9749833" cy="153215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0" cap="none" spc="0" dirty="0">
                <a:ln w="0"/>
              </a:rPr>
              <a:t>注意</a:t>
            </a:r>
            <a:r>
              <a:rPr lang="en-US" altLang="zh-CN" sz="1600" b="0" cap="none" spc="0" dirty="0">
                <a:ln w="0"/>
              </a:rPr>
              <a:t>1</a:t>
            </a:r>
            <a:r>
              <a:rPr lang="zh-CN" altLang="en-US" sz="1600" b="0" cap="none" spc="0" dirty="0">
                <a:ln w="0"/>
              </a:rPr>
              <a:t>：</a:t>
            </a:r>
            <a:r>
              <a:rPr lang="en-US" altLang="zh-CN" sz="1600" b="0" cap="none" spc="0" dirty="0">
                <a:ln w="0"/>
              </a:rPr>
              <a:t>PWM</a:t>
            </a:r>
            <a:r>
              <a:rPr lang="zh-CN" altLang="en-US" sz="1600" b="0" cap="none" spc="0" dirty="0">
                <a:ln w="0"/>
              </a:rPr>
              <a:t>模式</a:t>
            </a:r>
            <a:r>
              <a:rPr lang="en-US" altLang="zh-CN" sz="1600" b="0" cap="none" spc="0" dirty="0">
                <a:ln w="0"/>
              </a:rPr>
              <a:t>0</a:t>
            </a:r>
            <a:r>
              <a:rPr lang="zh-CN" altLang="en-US" sz="1600" b="0" cap="none" spc="0" dirty="0">
                <a:ln w="0"/>
              </a:rPr>
              <a:t>、</a:t>
            </a:r>
            <a:r>
              <a:rPr lang="en-US" altLang="zh-CN" sz="1600" b="0" cap="none" spc="0" dirty="0">
                <a:ln w="0"/>
              </a:rPr>
              <a:t>PWM</a:t>
            </a:r>
            <a:r>
              <a:rPr lang="zh-CN" altLang="en-US" sz="1600" b="0" cap="none" spc="0" dirty="0">
                <a:ln w="0"/>
              </a:rPr>
              <a:t>模式</a:t>
            </a:r>
            <a:r>
              <a:rPr lang="en-US" altLang="zh-CN" sz="1600" b="0" cap="none" spc="0" dirty="0">
                <a:ln w="0"/>
              </a:rPr>
              <a:t>1</a:t>
            </a:r>
            <a:r>
              <a:rPr lang="zh-CN" altLang="en-US" sz="1600" b="0" cap="none" spc="0" dirty="0">
                <a:ln w="0"/>
              </a:rPr>
              <a:t>，都是影响</a:t>
            </a:r>
            <a:r>
              <a:rPr lang="en-US" altLang="zh-CN" sz="1600" b="0" cap="none" spc="0" dirty="0" err="1">
                <a:ln w="0"/>
              </a:rPr>
              <a:t>OCxREF</a:t>
            </a:r>
            <a:endParaRPr lang="en-US" altLang="zh-CN" sz="1600" b="0" cap="none" spc="0" dirty="0">
              <a:ln w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n w="0"/>
              </a:rPr>
              <a:t>注意</a:t>
            </a:r>
            <a:r>
              <a:rPr lang="en-US" altLang="zh-CN" sz="1600" dirty="0">
                <a:ln w="0"/>
              </a:rPr>
              <a:t>2</a:t>
            </a:r>
            <a:r>
              <a:rPr lang="zh-CN" altLang="en-US" sz="1600" dirty="0">
                <a:ln w="0"/>
              </a:rPr>
              <a:t>：输出极性，直接影响</a:t>
            </a:r>
            <a:r>
              <a:rPr lang="en-US" altLang="zh-CN" sz="1600" dirty="0">
                <a:ln w="0"/>
              </a:rPr>
              <a:t>CH3-Out</a:t>
            </a:r>
            <a:r>
              <a:rPr lang="zh-CN" altLang="en-US" sz="1600" dirty="0">
                <a:ln w="0"/>
              </a:rPr>
              <a:t>。</a:t>
            </a:r>
            <a:endParaRPr lang="en-US" altLang="zh-CN" sz="16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n w="0"/>
              </a:rPr>
              <a:t>            如果输出极性设置为</a:t>
            </a:r>
            <a:r>
              <a:rPr lang="en-US" altLang="zh-CN" sz="1600" dirty="0">
                <a:ln w="0"/>
              </a:rPr>
              <a:t>High</a:t>
            </a:r>
            <a:r>
              <a:rPr lang="zh-CN" altLang="en-US" sz="1600" dirty="0">
                <a:ln w="0"/>
              </a:rPr>
              <a:t>，则</a:t>
            </a:r>
            <a:r>
              <a:rPr lang="en-US" altLang="zh-CN" sz="1600" dirty="0" err="1">
                <a:ln w="0"/>
              </a:rPr>
              <a:t>CHx</a:t>
            </a:r>
            <a:r>
              <a:rPr lang="en-US" altLang="zh-CN" sz="1600" dirty="0">
                <a:ln w="0"/>
              </a:rPr>
              <a:t>=</a:t>
            </a:r>
            <a:r>
              <a:rPr lang="en-US" altLang="zh-CN" sz="1600" dirty="0" err="1">
                <a:ln w="0"/>
              </a:rPr>
              <a:t>OCxPRE</a:t>
            </a:r>
            <a:r>
              <a:rPr lang="zh-CN" altLang="en-US" sz="1600" dirty="0">
                <a:ln w="0"/>
              </a:rPr>
              <a:t>；</a:t>
            </a:r>
            <a:endParaRPr lang="en-US" altLang="zh-CN" sz="16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ln w="0"/>
              </a:rPr>
              <a:t>             如果输出极性设置为</a:t>
            </a:r>
            <a:r>
              <a:rPr lang="en-US" altLang="zh-CN" sz="1600" dirty="0">
                <a:ln w="0"/>
              </a:rPr>
              <a:t>Low</a:t>
            </a:r>
            <a:r>
              <a:rPr lang="zh-CN" altLang="en-US" sz="1600" dirty="0">
                <a:ln w="0"/>
              </a:rPr>
              <a:t>，则</a:t>
            </a:r>
            <a:r>
              <a:rPr lang="en-US" altLang="zh-CN" sz="1600" dirty="0" err="1">
                <a:ln w="0"/>
              </a:rPr>
              <a:t>CHx</a:t>
            </a:r>
            <a:r>
              <a:rPr lang="en-US" altLang="zh-CN" sz="1600" dirty="0">
                <a:ln w="0"/>
              </a:rPr>
              <a:t>=</a:t>
            </a:r>
            <a:r>
              <a:rPr lang="en-US" altLang="zh-CN" sz="1600" dirty="0" err="1">
                <a:ln w="0"/>
              </a:rPr>
              <a:t>OCxPRE</a:t>
            </a:r>
            <a:r>
              <a:rPr lang="zh-CN" altLang="en-US" sz="1600" dirty="0">
                <a:ln w="0"/>
              </a:rPr>
              <a:t>取反；</a:t>
            </a:r>
            <a:endParaRPr lang="en-US" altLang="zh-CN" sz="1600" dirty="0">
              <a:ln w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379BA62-A59F-6E60-B0AD-5E743968D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432" y="4596385"/>
            <a:ext cx="6586569" cy="2178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911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BD2CBA1-73F2-4800-524E-F7BC03BC9210}"/>
              </a:ext>
            </a:extLst>
          </p:cNvPr>
          <p:cNvCxnSpPr>
            <a:cxnSpLocks/>
          </p:cNvCxnSpPr>
          <p:nvPr/>
        </p:nvCxnSpPr>
        <p:spPr>
          <a:xfrm flipH="1">
            <a:off x="2763838" y="1206500"/>
            <a:ext cx="707495" cy="872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C9FC1C4-505F-24EB-8BB7-0B2713D3A1FD}"/>
              </a:ext>
            </a:extLst>
          </p:cNvPr>
          <p:cNvCxnSpPr>
            <a:cxnSpLocks/>
          </p:cNvCxnSpPr>
          <p:nvPr/>
        </p:nvCxnSpPr>
        <p:spPr>
          <a:xfrm>
            <a:off x="3471333" y="1206500"/>
            <a:ext cx="0" cy="872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B03221B0-8F77-62FD-D15D-0EB255B6795F}"/>
              </a:ext>
            </a:extLst>
          </p:cNvPr>
          <p:cNvCxnSpPr>
            <a:cxnSpLocks/>
          </p:cNvCxnSpPr>
          <p:nvPr/>
        </p:nvCxnSpPr>
        <p:spPr>
          <a:xfrm>
            <a:off x="2617258" y="1206500"/>
            <a:ext cx="33940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7D7F656-3E83-EF2C-F538-15F635A94E61}"/>
              </a:ext>
            </a:extLst>
          </p:cNvPr>
          <p:cNvCxnSpPr>
            <a:cxnSpLocks/>
          </p:cNvCxnSpPr>
          <p:nvPr/>
        </p:nvCxnSpPr>
        <p:spPr>
          <a:xfrm flipH="1">
            <a:off x="3471333" y="1206500"/>
            <a:ext cx="707495" cy="872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BB6FD64-812C-1B82-5902-4E0AB75F8774}"/>
              </a:ext>
            </a:extLst>
          </p:cNvPr>
          <p:cNvCxnSpPr>
            <a:cxnSpLocks/>
          </p:cNvCxnSpPr>
          <p:nvPr/>
        </p:nvCxnSpPr>
        <p:spPr>
          <a:xfrm>
            <a:off x="4178828" y="1206500"/>
            <a:ext cx="0" cy="872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E6828BD-D501-8B03-64B5-C1647D1CD972}"/>
              </a:ext>
            </a:extLst>
          </p:cNvPr>
          <p:cNvCxnSpPr>
            <a:cxnSpLocks/>
          </p:cNvCxnSpPr>
          <p:nvPr/>
        </p:nvCxnSpPr>
        <p:spPr>
          <a:xfrm flipH="1">
            <a:off x="4178828" y="1206500"/>
            <a:ext cx="707495" cy="872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03E1622C-EA4E-0D34-9FA3-3754BE2FE98A}"/>
              </a:ext>
            </a:extLst>
          </p:cNvPr>
          <p:cNvCxnSpPr>
            <a:cxnSpLocks/>
          </p:cNvCxnSpPr>
          <p:nvPr/>
        </p:nvCxnSpPr>
        <p:spPr>
          <a:xfrm>
            <a:off x="4886323" y="1206500"/>
            <a:ext cx="0" cy="872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D050E35-D034-E9AF-CF23-4F2D3548CB71}"/>
              </a:ext>
            </a:extLst>
          </p:cNvPr>
          <p:cNvCxnSpPr>
            <a:cxnSpLocks/>
          </p:cNvCxnSpPr>
          <p:nvPr/>
        </p:nvCxnSpPr>
        <p:spPr>
          <a:xfrm flipH="1">
            <a:off x="4886323" y="1206500"/>
            <a:ext cx="707495" cy="872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FAF38911-4029-DE53-2C12-0BA2B06CE98C}"/>
              </a:ext>
            </a:extLst>
          </p:cNvPr>
          <p:cNvCxnSpPr>
            <a:cxnSpLocks/>
          </p:cNvCxnSpPr>
          <p:nvPr/>
        </p:nvCxnSpPr>
        <p:spPr>
          <a:xfrm>
            <a:off x="5593818" y="1206500"/>
            <a:ext cx="0" cy="87206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22490D7A-8435-3B3D-4EA2-7AD22D4F34AB}"/>
              </a:ext>
            </a:extLst>
          </p:cNvPr>
          <p:cNvCxnSpPr>
            <a:cxnSpLocks/>
          </p:cNvCxnSpPr>
          <p:nvPr/>
        </p:nvCxnSpPr>
        <p:spPr>
          <a:xfrm>
            <a:off x="2617258" y="2071159"/>
            <a:ext cx="33940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708AFBDF-AFD8-57E6-65FB-9885320F06C4}"/>
              </a:ext>
            </a:extLst>
          </p:cNvPr>
          <p:cNvCxnSpPr>
            <a:cxnSpLocks/>
          </p:cNvCxnSpPr>
          <p:nvPr/>
        </p:nvCxnSpPr>
        <p:spPr>
          <a:xfrm flipH="1" flipV="1">
            <a:off x="2731558" y="2502958"/>
            <a:ext cx="739774" cy="8773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F0E0532-C6DF-E600-3EBE-2E625961FC9F}"/>
              </a:ext>
            </a:extLst>
          </p:cNvPr>
          <p:cNvCxnSpPr>
            <a:cxnSpLocks/>
          </p:cNvCxnSpPr>
          <p:nvPr/>
        </p:nvCxnSpPr>
        <p:spPr>
          <a:xfrm>
            <a:off x="3471333" y="2508250"/>
            <a:ext cx="0" cy="8720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3819964-76C8-C20C-A8A8-5D60F93A11F5}"/>
              </a:ext>
            </a:extLst>
          </p:cNvPr>
          <p:cNvCxnSpPr>
            <a:cxnSpLocks/>
          </p:cNvCxnSpPr>
          <p:nvPr/>
        </p:nvCxnSpPr>
        <p:spPr>
          <a:xfrm>
            <a:off x="2617258" y="2508250"/>
            <a:ext cx="33940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247926E6-36A7-35AC-CB96-4098708F028E}"/>
              </a:ext>
            </a:extLst>
          </p:cNvPr>
          <p:cNvCxnSpPr>
            <a:cxnSpLocks/>
          </p:cNvCxnSpPr>
          <p:nvPr/>
        </p:nvCxnSpPr>
        <p:spPr>
          <a:xfrm flipH="1" flipV="1">
            <a:off x="3471332" y="2515657"/>
            <a:ext cx="707495" cy="8498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048F7C1-450D-8A2A-E88E-F61617ED1313}"/>
              </a:ext>
            </a:extLst>
          </p:cNvPr>
          <p:cNvCxnSpPr>
            <a:cxnSpLocks/>
          </p:cNvCxnSpPr>
          <p:nvPr/>
        </p:nvCxnSpPr>
        <p:spPr>
          <a:xfrm>
            <a:off x="4178828" y="2508250"/>
            <a:ext cx="0" cy="8720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8A938DE1-1BB7-9455-314E-C8A60E14F13E}"/>
              </a:ext>
            </a:extLst>
          </p:cNvPr>
          <p:cNvCxnSpPr>
            <a:cxnSpLocks/>
          </p:cNvCxnSpPr>
          <p:nvPr/>
        </p:nvCxnSpPr>
        <p:spPr>
          <a:xfrm flipH="1" flipV="1">
            <a:off x="4178826" y="2515657"/>
            <a:ext cx="707495" cy="84984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D864CC58-34BA-8543-8D98-A2160C87D8BF}"/>
              </a:ext>
            </a:extLst>
          </p:cNvPr>
          <p:cNvCxnSpPr>
            <a:cxnSpLocks/>
          </p:cNvCxnSpPr>
          <p:nvPr/>
        </p:nvCxnSpPr>
        <p:spPr>
          <a:xfrm>
            <a:off x="4886323" y="2508250"/>
            <a:ext cx="0" cy="8720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8F3B10AD-C339-80B2-DC48-702F4A51386A}"/>
              </a:ext>
            </a:extLst>
          </p:cNvPr>
          <p:cNvCxnSpPr>
            <a:cxnSpLocks/>
          </p:cNvCxnSpPr>
          <p:nvPr/>
        </p:nvCxnSpPr>
        <p:spPr>
          <a:xfrm flipH="1" flipV="1">
            <a:off x="4886320" y="2515656"/>
            <a:ext cx="707495" cy="8609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67BA7BD8-3905-5EB4-5D77-6272B782788A}"/>
              </a:ext>
            </a:extLst>
          </p:cNvPr>
          <p:cNvCxnSpPr>
            <a:cxnSpLocks/>
          </p:cNvCxnSpPr>
          <p:nvPr/>
        </p:nvCxnSpPr>
        <p:spPr>
          <a:xfrm>
            <a:off x="2617258" y="3372909"/>
            <a:ext cx="33940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E422EB27-DABE-4BCB-7E8F-AF469DD6F617}"/>
              </a:ext>
            </a:extLst>
          </p:cNvPr>
          <p:cNvCxnSpPr>
            <a:cxnSpLocks/>
          </p:cNvCxnSpPr>
          <p:nvPr/>
        </p:nvCxnSpPr>
        <p:spPr>
          <a:xfrm flipH="1">
            <a:off x="2731558" y="3777720"/>
            <a:ext cx="739774" cy="86095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645675D-AEEB-3901-A4C8-2329544FBE04}"/>
              </a:ext>
            </a:extLst>
          </p:cNvPr>
          <p:cNvCxnSpPr>
            <a:cxnSpLocks/>
          </p:cNvCxnSpPr>
          <p:nvPr/>
        </p:nvCxnSpPr>
        <p:spPr>
          <a:xfrm>
            <a:off x="2617258" y="3781425"/>
            <a:ext cx="33940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A2F6369F-0779-F032-0E04-17EA562844C1}"/>
              </a:ext>
            </a:extLst>
          </p:cNvPr>
          <p:cNvCxnSpPr>
            <a:cxnSpLocks/>
          </p:cNvCxnSpPr>
          <p:nvPr/>
        </p:nvCxnSpPr>
        <p:spPr>
          <a:xfrm flipH="1" flipV="1">
            <a:off x="3471332" y="3788832"/>
            <a:ext cx="707495" cy="84984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1D6FBBEA-6495-64CA-4824-C607B0524C17}"/>
              </a:ext>
            </a:extLst>
          </p:cNvPr>
          <p:cNvCxnSpPr>
            <a:cxnSpLocks/>
          </p:cNvCxnSpPr>
          <p:nvPr/>
        </p:nvCxnSpPr>
        <p:spPr>
          <a:xfrm flipV="1">
            <a:off x="4178823" y="3792535"/>
            <a:ext cx="707494" cy="83873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40B6F8A-1A86-4466-CEF2-7F9606E31541}"/>
              </a:ext>
            </a:extLst>
          </p:cNvPr>
          <p:cNvCxnSpPr>
            <a:cxnSpLocks/>
          </p:cNvCxnSpPr>
          <p:nvPr/>
        </p:nvCxnSpPr>
        <p:spPr>
          <a:xfrm flipH="1" flipV="1">
            <a:off x="4886320" y="3788831"/>
            <a:ext cx="707495" cy="8609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2A0D2AA3-2A71-A22F-93CD-29A80C43F430}"/>
              </a:ext>
            </a:extLst>
          </p:cNvPr>
          <p:cNvCxnSpPr>
            <a:cxnSpLocks/>
          </p:cNvCxnSpPr>
          <p:nvPr/>
        </p:nvCxnSpPr>
        <p:spPr>
          <a:xfrm>
            <a:off x="2617258" y="4646084"/>
            <a:ext cx="3394075" cy="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" name="矩形 57">
            <a:extLst>
              <a:ext uri="{FF2B5EF4-FFF2-40B4-BE49-F238E27FC236}">
                <a16:creationId xmlns:a16="http://schemas.microsoft.com/office/drawing/2014/main" id="{9647D391-0D98-4902-FBB9-BE7B0C993CDE}"/>
              </a:ext>
            </a:extLst>
          </p:cNvPr>
          <p:cNvSpPr/>
          <p:nvPr/>
        </p:nvSpPr>
        <p:spPr>
          <a:xfrm>
            <a:off x="1376661" y="1037223"/>
            <a:ext cx="11673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ARR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重装值</a:t>
            </a: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B3F37C8-0E58-F788-2C17-0D829B02DCD2}"/>
              </a:ext>
            </a:extLst>
          </p:cNvPr>
          <p:cNvSpPr/>
          <p:nvPr/>
        </p:nvSpPr>
        <p:spPr>
          <a:xfrm>
            <a:off x="2225196" y="1871104"/>
            <a:ext cx="2920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0</a:t>
            </a:r>
            <a:endParaRPr lang="zh-CN" altLang="en-US" sz="1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08881A5F-E0CD-415E-8EB5-3482BD3B16C6}"/>
              </a:ext>
            </a:extLst>
          </p:cNvPr>
          <p:cNvSpPr/>
          <p:nvPr/>
        </p:nvSpPr>
        <p:spPr>
          <a:xfrm>
            <a:off x="1392801" y="2333681"/>
            <a:ext cx="11673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ARR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重装值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60AE3DED-5C06-B125-5CB4-0B82C940BAF2}"/>
              </a:ext>
            </a:extLst>
          </p:cNvPr>
          <p:cNvSpPr/>
          <p:nvPr/>
        </p:nvSpPr>
        <p:spPr>
          <a:xfrm>
            <a:off x="2241336" y="3167562"/>
            <a:ext cx="2920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0</a:t>
            </a:r>
            <a:endParaRPr lang="zh-CN" altLang="en-US" sz="1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1DB43E1B-6FCF-017F-9381-3487692E1389}"/>
              </a:ext>
            </a:extLst>
          </p:cNvPr>
          <p:cNvSpPr/>
          <p:nvPr/>
        </p:nvSpPr>
        <p:spPr>
          <a:xfrm>
            <a:off x="1418186" y="3630139"/>
            <a:ext cx="116730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ARR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重装值</a:t>
            </a: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6449AAC-ADAD-08B3-E794-C128F8D3887D}"/>
              </a:ext>
            </a:extLst>
          </p:cNvPr>
          <p:cNvSpPr/>
          <p:nvPr/>
        </p:nvSpPr>
        <p:spPr>
          <a:xfrm>
            <a:off x="2266721" y="4464020"/>
            <a:ext cx="2920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0</a:t>
            </a:r>
            <a:endParaRPr lang="zh-CN" altLang="en-US" sz="1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7194F163-2906-F95D-0BC5-5040FDC15AA7}"/>
              </a:ext>
            </a:extLst>
          </p:cNvPr>
          <p:cNvSpPr/>
          <p:nvPr/>
        </p:nvSpPr>
        <p:spPr>
          <a:xfrm>
            <a:off x="7510080" y="1145913"/>
            <a:ext cx="1210588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基本定时器</a:t>
            </a:r>
            <a:endParaRPr lang="en-US" altLang="zh-CN" sz="1600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通用定时器</a:t>
            </a:r>
            <a:endParaRPr lang="en-US" altLang="zh-CN" sz="1600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ln w="0"/>
              </a:rPr>
              <a:t>高级定时器</a:t>
            </a:r>
            <a:endParaRPr lang="zh-CN" altLang="en-US" sz="1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E7073418-4491-E271-15AB-248928C3D0FB}"/>
              </a:ext>
            </a:extLst>
          </p:cNvPr>
          <p:cNvSpPr/>
          <p:nvPr/>
        </p:nvSpPr>
        <p:spPr>
          <a:xfrm>
            <a:off x="6158473" y="2771302"/>
            <a:ext cx="1039067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向下计数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78827AA2-8848-900F-34E6-76B82A6FEF75}"/>
              </a:ext>
            </a:extLst>
          </p:cNvPr>
          <p:cNvSpPr/>
          <p:nvPr/>
        </p:nvSpPr>
        <p:spPr>
          <a:xfrm>
            <a:off x="6174929" y="4050033"/>
            <a:ext cx="100540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中央对齐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5B471793-49FC-F7F5-DB36-FA22EAB56AB3}"/>
              </a:ext>
            </a:extLst>
          </p:cNvPr>
          <p:cNvSpPr/>
          <p:nvPr/>
        </p:nvSpPr>
        <p:spPr>
          <a:xfrm>
            <a:off x="6155267" y="1443623"/>
            <a:ext cx="104227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向上计数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A63DA62-C390-7DBD-A652-F54FF07EA898}"/>
              </a:ext>
            </a:extLst>
          </p:cNvPr>
          <p:cNvSpPr/>
          <p:nvPr/>
        </p:nvSpPr>
        <p:spPr>
          <a:xfrm>
            <a:off x="7510080" y="2534505"/>
            <a:ext cx="12105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>
                <a:ln w="0"/>
                <a:solidFill>
                  <a:schemeClr val="tx1"/>
                </a:solidFill>
              </a:rPr>
              <a:t>通用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定时器</a:t>
            </a:r>
            <a:endParaRPr lang="en-US" altLang="zh-CN" sz="1600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ln w="0"/>
              </a:rPr>
              <a:t>高级定时器</a:t>
            </a:r>
            <a:endParaRPr lang="zh-CN" altLang="en-US" sz="1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CB3EC12-EB80-20A1-E04C-DE3DBD6ABF5F}"/>
              </a:ext>
            </a:extLst>
          </p:cNvPr>
          <p:cNvSpPr/>
          <p:nvPr/>
        </p:nvSpPr>
        <p:spPr>
          <a:xfrm>
            <a:off x="7510080" y="3926922"/>
            <a:ext cx="121058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1600" b="0" cap="none" spc="0">
                <a:ln w="0"/>
                <a:solidFill>
                  <a:schemeClr val="tx1"/>
                </a:solidFill>
              </a:rPr>
              <a:t>通用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定时器</a:t>
            </a:r>
            <a:endParaRPr lang="en-US" altLang="zh-CN" sz="1600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zh-CN" altLang="en-US" sz="1600" dirty="0">
                <a:ln w="0"/>
              </a:rPr>
              <a:t>高级定时器</a:t>
            </a:r>
            <a:endParaRPr lang="zh-CN" altLang="en-US" sz="1600" b="0" cap="none" spc="0" dirty="0">
              <a:ln w="0"/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364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A96B4AA-5C4A-4DC4-3ECA-CD12EBD29C41}"/>
              </a:ext>
            </a:extLst>
          </p:cNvPr>
          <p:cNvCxnSpPr>
            <a:cxnSpLocks/>
          </p:cNvCxnSpPr>
          <p:nvPr/>
        </p:nvCxnSpPr>
        <p:spPr>
          <a:xfrm flipV="1">
            <a:off x="1763485" y="1508477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21A1F8F-77DB-AF28-E20D-438AC904C2FB}"/>
              </a:ext>
            </a:extLst>
          </p:cNvPr>
          <p:cNvCxnSpPr>
            <a:cxnSpLocks/>
          </p:cNvCxnSpPr>
          <p:nvPr/>
        </p:nvCxnSpPr>
        <p:spPr>
          <a:xfrm flipV="1">
            <a:off x="2817543" y="1508477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3F7F545-0562-0452-BD88-D295E92EF4B6}"/>
              </a:ext>
            </a:extLst>
          </p:cNvPr>
          <p:cNvCxnSpPr>
            <a:cxnSpLocks/>
          </p:cNvCxnSpPr>
          <p:nvPr/>
        </p:nvCxnSpPr>
        <p:spPr>
          <a:xfrm flipV="1">
            <a:off x="3267074" y="1508477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B4E32BD-144D-C682-B618-86C5A0257816}"/>
              </a:ext>
            </a:extLst>
          </p:cNvPr>
          <p:cNvCxnSpPr>
            <a:cxnSpLocks/>
          </p:cNvCxnSpPr>
          <p:nvPr/>
        </p:nvCxnSpPr>
        <p:spPr>
          <a:xfrm flipV="1">
            <a:off x="4317615" y="1508477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4C89378-1ECE-49E5-ACD0-F56D900D8082}"/>
              </a:ext>
            </a:extLst>
          </p:cNvPr>
          <p:cNvCxnSpPr>
            <a:cxnSpLocks/>
          </p:cNvCxnSpPr>
          <p:nvPr/>
        </p:nvCxnSpPr>
        <p:spPr>
          <a:xfrm>
            <a:off x="1327300" y="2827104"/>
            <a:ext cx="5395989" cy="0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924416B-D595-3790-DBAA-04AD8FB679EE}"/>
              </a:ext>
            </a:extLst>
          </p:cNvPr>
          <p:cNvCxnSpPr>
            <a:cxnSpLocks/>
          </p:cNvCxnSpPr>
          <p:nvPr/>
        </p:nvCxnSpPr>
        <p:spPr>
          <a:xfrm flipV="1">
            <a:off x="1327300" y="1436907"/>
            <a:ext cx="0" cy="1390197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8A5DC61-2439-B8F5-2E58-8CE2E13D6DB6}"/>
              </a:ext>
            </a:extLst>
          </p:cNvPr>
          <p:cNvCxnSpPr>
            <a:cxnSpLocks/>
          </p:cNvCxnSpPr>
          <p:nvPr/>
        </p:nvCxnSpPr>
        <p:spPr>
          <a:xfrm flipH="1">
            <a:off x="1333269" y="1692269"/>
            <a:ext cx="1484274" cy="1135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388037F-AEB2-9565-5CDB-AD96E8F165CA}"/>
              </a:ext>
            </a:extLst>
          </p:cNvPr>
          <p:cNvCxnSpPr>
            <a:cxnSpLocks/>
          </p:cNvCxnSpPr>
          <p:nvPr/>
        </p:nvCxnSpPr>
        <p:spPr>
          <a:xfrm>
            <a:off x="2817544" y="1692269"/>
            <a:ext cx="0" cy="11311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AA28AA9-1D3D-7BE1-BAE0-F23CA33B4220}"/>
              </a:ext>
            </a:extLst>
          </p:cNvPr>
          <p:cNvCxnSpPr>
            <a:cxnSpLocks/>
          </p:cNvCxnSpPr>
          <p:nvPr/>
        </p:nvCxnSpPr>
        <p:spPr>
          <a:xfrm flipV="1">
            <a:off x="1327300" y="1677754"/>
            <a:ext cx="4657121" cy="18218"/>
          </a:xfrm>
          <a:prstGeom prst="line">
            <a:avLst/>
          </a:prstGeom>
          <a:ln w="12700"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804ACCD-F94D-DA58-72AB-EF4DEE544D17}"/>
              </a:ext>
            </a:extLst>
          </p:cNvPr>
          <p:cNvCxnSpPr>
            <a:cxnSpLocks/>
          </p:cNvCxnSpPr>
          <p:nvPr/>
        </p:nvCxnSpPr>
        <p:spPr>
          <a:xfrm>
            <a:off x="1327300" y="2503483"/>
            <a:ext cx="4689778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34D489E-5183-C5D2-8EC0-5D4E3697CEA8}"/>
              </a:ext>
            </a:extLst>
          </p:cNvPr>
          <p:cNvCxnSpPr>
            <a:cxnSpLocks/>
          </p:cNvCxnSpPr>
          <p:nvPr/>
        </p:nvCxnSpPr>
        <p:spPr>
          <a:xfrm flipH="1">
            <a:off x="2833341" y="1688111"/>
            <a:ext cx="1484274" cy="1135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6E3823B-36FF-C2B4-EFFA-BE0DF06A4B0D}"/>
              </a:ext>
            </a:extLst>
          </p:cNvPr>
          <p:cNvCxnSpPr>
            <a:cxnSpLocks/>
          </p:cNvCxnSpPr>
          <p:nvPr/>
        </p:nvCxnSpPr>
        <p:spPr>
          <a:xfrm>
            <a:off x="4317616" y="1688111"/>
            <a:ext cx="0" cy="11311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D0E32A9-E4EA-0B72-CBB6-4F0C9313FC0E}"/>
              </a:ext>
            </a:extLst>
          </p:cNvPr>
          <p:cNvCxnSpPr>
            <a:cxnSpLocks/>
          </p:cNvCxnSpPr>
          <p:nvPr/>
        </p:nvCxnSpPr>
        <p:spPr>
          <a:xfrm flipH="1">
            <a:off x="4317615" y="1691815"/>
            <a:ext cx="1484274" cy="1135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5F3CC40-DF93-011F-A465-76E9D1D83C52}"/>
              </a:ext>
            </a:extLst>
          </p:cNvPr>
          <p:cNvSpPr/>
          <p:nvPr/>
        </p:nvSpPr>
        <p:spPr>
          <a:xfrm>
            <a:off x="6083537" y="1508477"/>
            <a:ext cx="5517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endParaRPr lang="zh-CN" altLang="en-US" sz="16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F7B4B9B-7B38-EC52-D63C-99771CDCD0DA}"/>
              </a:ext>
            </a:extLst>
          </p:cNvPr>
          <p:cNvSpPr/>
          <p:nvPr/>
        </p:nvSpPr>
        <p:spPr>
          <a:xfrm>
            <a:off x="6081132" y="2298166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CCR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50D30E-8AD5-9067-8A34-8E0E66AB24F6}"/>
              </a:ext>
            </a:extLst>
          </p:cNvPr>
          <p:cNvSpPr/>
          <p:nvPr/>
        </p:nvSpPr>
        <p:spPr>
          <a:xfrm>
            <a:off x="6076322" y="1918826"/>
            <a:ext cx="5661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CNT</a:t>
            </a:r>
            <a:endParaRPr lang="zh-CN" altLang="en-US" sz="16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50109F7-1BCA-19AE-1999-7B4E7B6056B7}"/>
              </a:ext>
            </a:extLst>
          </p:cNvPr>
          <p:cNvCxnSpPr>
            <a:cxnSpLocks/>
          </p:cNvCxnSpPr>
          <p:nvPr/>
        </p:nvCxnSpPr>
        <p:spPr>
          <a:xfrm>
            <a:off x="1327300" y="4612358"/>
            <a:ext cx="5395989" cy="0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4FF2B98-414C-0B81-02B6-47894394046B}"/>
              </a:ext>
            </a:extLst>
          </p:cNvPr>
          <p:cNvCxnSpPr>
            <a:cxnSpLocks/>
          </p:cNvCxnSpPr>
          <p:nvPr/>
        </p:nvCxnSpPr>
        <p:spPr>
          <a:xfrm flipV="1">
            <a:off x="1327300" y="3222161"/>
            <a:ext cx="0" cy="1390197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46519FED-9856-1C76-00D7-983EEA1709BD}"/>
              </a:ext>
            </a:extLst>
          </p:cNvPr>
          <p:cNvSpPr/>
          <p:nvPr/>
        </p:nvSpPr>
        <p:spPr>
          <a:xfrm>
            <a:off x="1069823" y="2657828"/>
            <a:ext cx="26642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9B753C0-9DBB-5531-3876-2BE89AB17E8F}"/>
              </a:ext>
            </a:extLst>
          </p:cNvPr>
          <p:cNvSpPr/>
          <p:nvPr/>
        </p:nvSpPr>
        <p:spPr>
          <a:xfrm>
            <a:off x="992451" y="1569570"/>
            <a:ext cx="34817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CA63C0-A0B2-71E2-3FE5-D41F42F06BEF}"/>
              </a:ext>
            </a:extLst>
          </p:cNvPr>
          <p:cNvSpPr/>
          <p:nvPr/>
        </p:nvSpPr>
        <p:spPr>
          <a:xfrm>
            <a:off x="1222223" y="2810228"/>
            <a:ext cx="26642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D59EE52-8472-8ED2-9D55-8D32F9D56272}"/>
              </a:ext>
            </a:extLst>
          </p:cNvPr>
          <p:cNvSpPr/>
          <p:nvPr/>
        </p:nvSpPr>
        <p:spPr>
          <a:xfrm>
            <a:off x="978848" y="2352292"/>
            <a:ext cx="34817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D70D422-7C07-8EB5-E683-383440B3CA44}"/>
              </a:ext>
            </a:extLst>
          </p:cNvPr>
          <p:cNvCxnSpPr>
            <a:cxnSpLocks/>
          </p:cNvCxnSpPr>
          <p:nvPr/>
        </p:nvCxnSpPr>
        <p:spPr>
          <a:xfrm flipV="1">
            <a:off x="4739436" y="1508477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2FB9690-871A-BA06-BF33-41D94A4C95C9}"/>
              </a:ext>
            </a:extLst>
          </p:cNvPr>
          <p:cNvCxnSpPr>
            <a:cxnSpLocks/>
          </p:cNvCxnSpPr>
          <p:nvPr/>
        </p:nvCxnSpPr>
        <p:spPr>
          <a:xfrm>
            <a:off x="1332161" y="3611289"/>
            <a:ext cx="436464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E945CF7-D351-1BAA-E815-C26A8F71352E}"/>
              </a:ext>
            </a:extLst>
          </p:cNvPr>
          <p:cNvSpPr/>
          <p:nvPr/>
        </p:nvSpPr>
        <p:spPr>
          <a:xfrm>
            <a:off x="883829" y="3472790"/>
            <a:ext cx="47160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974F1B-A71C-4BA8-D4A9-1FB7C6CBC71D}"/>
              </a:ext>
            </a:extLst>
          </p:cNvPr>
          <p:cNvSpPr/>
          <p:nvPr/>
        </p:nvSpPr>
        <p:spPr>
          <a:xfrm>
            <a:off x="844032" y="4454788"/>
            <a:ext cx="50687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9900082-C823-7D7F-5F7C-446C6CAB4269}"/>
              </a:ext>
            </a:extLst>
          </p:cNvPr>
          <p:cNvCxnSpPr>
            <a:cxnSpLocks/>
          </p:cNvCxnSpPr>
          <p:nvPr/>
        </p:nvCxnSpPr>
        <p:spPr>
          <a:xfrm>
            <a:off x="1763485" y="3611289"/>
            <a:ext cx="0" cy="10010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57EFACC-73A7-B007-F66B-D3CDC6520C68}"/>
              </a:ext>
            </a:extLst>
          </p:cNvPr>
          <p:cNvCxnSpPr>
            <a:cxnSpLocks/>
          </p:cNvCxnSpPr>
          <p:nvPr/>
        </p:nvCxnSpPr>
        <p:spPr>
          <a:xfrm>
            <a:off x="1763485" y="4609576"/>
            <a:ext cx="1054058" cy="27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ED53C12-03FC-B263-C75D-D7DE744B6DD5}"/>
              </a:ext>
            </a:extLst>
          </p:cNvPr>
          <p:cNvCxnSpPr>
            <a:cxnSpLocks/>
          </p:cNvCxnSpPr>
          <p:nvPr/>
        </p:nvCxnSpPr>
        <p:spPr>
          <a:xfrm>
            <a:off x="2817543" y="3611289"/>
            <a:ext cx="0" cy="10010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530E85CB-B0C8-970E-88F3-3F90B603522D}"/>
              </a:ext>
            </a:extLst>
          </p:cNvPr>
          <p:cNvCxnSpPr>
            <a:cxnSpLocks/>
          </p:cNvCxnSpPr>
          <p:nvPr/>
        </p:nvCxnSpPr>
        <p:spPr>
          <a:xfrm>
            <a:off x="2826083" y="3611289"/>
            <a:ext cx="436464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C145A24-D034-4FCB-6FC1-811893BF548C}"/>
              </a:ext>
            </a:extLst>
          </p:cNvPr>
          <p:cNvCxnSpPr>
            <a:cxnSpLocks/>
          </p:cNvCxnSpPr>
          <p:nvPr/>
        </p:nvCxnSpPr>
        <p:spPr>
          <a:xfrm>
            <a:off x="3261489" y="3611289"/>
            <a:ext cx="0" cy="10010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71D1EC9E-A563-F19F-02AE-195CFE271CB6}"/>
              </a:ext>
            </a:extLst>
          </p:cNvPr>
          <p:cNvCxnSpPr>
            <a:cxnSpLocks/>
          </p:cNvCxnSpPr>
          <p:nvPr/>
        </p:nvCxnSpPr>
        <p:spPr>
          <a:xfrm>
            <a:off x="3261489" y="4609576"/>
            <a:ext cx="1054058" cy="27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6A22B87B-B708-9DF3-2ADE-D9598E980EFA}"/>
              </a:ext>
            </a:extLst>
          </p:cNvPr>
          <p:cNvCxnSpPr>
            <a:cxnSpLocks/>
          </p:cNvCxnSpPr>
          <p:nvPr/>
        </p:nvCxnSpPr>
        <p:spPr>
          <a:xfrm>
            <a:off x="4315547" y="3611289"/>
            <a:ext cx="0" cy="10010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74A1F04-699D-6F8E-1E69-7C551024CD53}"/>
              </a:ext>
            </a:extLst>
          </p:cNvPr>
          <p:cNvCxnSpPr>
            <a:cxnSpLocks/>
          </p:cNvCxnSpPr>
          <p:nvPr/>
        </p:nvCxnSpPr>
        <p:spPr>
          <a:xfrm>
            <a:off x="4302972" y="3611289"/>
            <a:ext cx="436464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0A804696-EF32-A98D-EFB7-4891F3422056}"/>
              </a:ext>
            </a:extLst>
          </p:cNvPr>
          <p:cNvSpPr/>
          <p:nvPr/>
        </p:nvSpPr>
        <p:spPr>
          <a:xfrm>
            <a:off x="6043528" y="3439384"/>
            <a:ext cx="50366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</a:t>
            </a:r>
            <a:endParaRPr lang="zh-CN" altLang="en-US" sz="16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514546F-4761-EEC8-5F05-2D5FE1AA8B91}"/>
              </a:ext>
            </a:extLst>
          </p:cNvPr>
          <p:cNvCxnSpPr>
            <a:cxnSpLocks/>
          </p:cNvCxnSpPr>
          <p:nvPr/>
        </p:nvCxnSpPr>
        <p:spPr>
          <a:xfrm>
            <a:off x="4736714" y="3611289"/>
            <a:ext cx="0" cy="10010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AE62309B-2A3A-78A2-4D76-D8F4C9D56B5B}"/>
              </a:ext>
            </a:extLst>
          </p:cNvPr>
          <p:cNvCxnSpPr>
            <a:cxnSpLocks/>
          </p:cNvCxnSpPr>
          <p:nvPr/>
        </p:nvCxnSpPr>
        <p:spPr>
          <a:xfrm>
            <a:off x="4733993" y="4606794"/>
            <a:ext cx="1054058" cy="27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F36AED1-9798-E0AA-FF98-03BCC7DB4952}"/>
              </a:ext>
            </a:extLst>
          </p:cNvPr>
          <p:cNvCxnSpPr>
            <a:cxnSpLocks/>
          </p:cNvCxnSpPr>
          <p:nvPr/>
        </p:nvCxnSpPr>
        <p:spPr>
          <a:xfrm flipV="1">
            <a:off x="5801889" y="1496231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4E29B2B4-F928-7C14-BEFF-127FC3EA29BE}"/>
              </a:ext>
            </a:extLst>
          </p:cNvPr>
          <p:cNvSpPr/>
          <p:nvPr/>
        </p:nvSpPr>
        <p:spPr>
          <a:xfrm>
            <a:off x="4317905" y="158973"/>
            <a:ext cx="432682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时基单元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计数器模式：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TIM_CounterMode_Up</a:t>
            </a:r>
          </a:p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定时器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输出比较模式：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 _OCMode_PWM1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5BA4E8-EE35-A88F-CD12-7C328A0F6AAA}"/>
              </a:ext>
            </a:extLst>
          </p:cNvPr>
          <p:cNvSpPr/>
          <p:nvPr/>
        </p:nvSpPr>
        <p:spPr>
          <a:xfrm>
            <a:off x="8597434" y="1569868"/>
            <a:ext cx="21659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200" b="0" cap="none" spc="0" dirty="0">
                <a:ln w="0"/>
                <a:solidFill>
                  <a:srgbClr val="7030A0"/>
                </a:solidFill>
              </a:rPr>
              <a:t>这里</a:t>
            </a:r>
            <a:r>
              <a:rPr lang="en-US" altLang="zh-CN" sz="1200" b="0" cap="none" spc="0" dirty="0">
                <a:ln w="0"/>
                <a:solidFill>
                  <a:srgbClr val="7030A0"/>
                </a:solidFill>
              </a:rPr>
              <a:t>CNT</a:t>
            </a:r>
            <a:r>
              <a:rPr lang="zh-CN" altLang="en-US" sz="1200" b="0" cap="none" spc="0" dirty="0">
                <a:ln w="0"/>
                <a:solidFill>
                  <a:srgbClr val="7030A0"/>
                </a:solidFill>
              </a:rPr>
              <a:t>应该是阶梯式上升，</a:t>
            </a:r>
            <a:endParaRPr lang="en-US" altLang="zh-CN" sz="1200" b="0" cap="none" spc="0" dirty="0">
              <a:ln w="0"/>
              <a:solidFill>
                <a:srgbClr val="7030A0"/>
              </a:solidFill>
            </a:endParaRPr>
          </a:p>
          <a:p>
            <a:r>
              <a:rPr lang="zh-CN" altLang="en-US" sz="1200" dirty="0">
                <a:ln w="0"/>
                <a:solidFill>
                  <a:srgbClr val="7030A0"/>
                </a:solidFill>
              </a:rPr>
              <a:t>为了方便，画成了直线上升</a:t>
            </a:r>
            <a:endParaRPr lang="zh-CN" altLang="en-US" sz="1200" b="0" cap="none" spc="0" dirty="0">
              <a:ln w="0"/>
              <a:solidFill>
                <a:srgbClr val="7030A0"/>
              </a:solidFill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1DB12C7-F40A-AB91-CC8B-85601E241AED}"/>
              </a:ext>
            </a:extLst>
          </p:cNvPr>
          <p:cNvSpPr/>
          <p:nvPr/>
        </p:nvSpPr>
        <p:spPr>
          <a:xfrm>
            <a:off x="8551892" y="2467443"/>
            <a:ext cx="3033229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PWM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模式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向上计数时：</a:t>
            </a:r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&lt; 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置有效电平（高）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≥CCR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置无效电平（低）</a:t>
            </a:r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向下计数时：</a:t>
            </a:r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&gt; 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置无效电平（低） 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≤CCR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置有效电平（高）</a:t>
            </a:r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pPr algn="ctr"/>
            <a:endParaRPr lang="en-US" altLang="zh-CN" sz="1400" dirty="0">
              <a:ln w="0"/>
            </a:endParaRPr>
          </a:p>
          <a:p>
            <a:pPr algn="ctr"/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总结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: 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向上计数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+PWM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模式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&lt; 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 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高电平；</a:t>
            </a:r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&gt; 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 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低电平；</a:t>
            </a:r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= 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 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电平跳变。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42B9FB8-6C47-2F70-D3A0-290157A5C5DA}"/>
              </a:ext>
            </a:extLst>
          </p:cNvPr>
          <p:cNvSpPr/>
          <p:nvPr/>
        </p:nvSpPr>
        <p:spPr>
          <a:xfrm>
            <a:off x="934196" y="5214070"/>
            <a:ext cx="5144357" cy="11628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PWM</a:t>
            </a:r>
            <a:r>
              <a:rPr lang="zh-CN" altLang="en-US" sz="1600" dirty="0"/>
              <a:t>频率：    </a:t>
            </a:r>
            <a:r>
              <a:rPr lang="en-US" altLang="zh-CN" sz="1600" dirty="0"/>
              <a:t>Freq = CK_PSC / (PSC + 1) / (ARR + 1)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PWM</a:t>
            </a:r>
            <a:r>
              <a:rPr lang="zh-CN" altLang="en-US" sz="1600" dirty="0"/>
              <a:t>占空比：</a:t>
            </a:r>
            <a:r>
              <a:rPr lang="en-US" altLang="zh-CN" sz="1600" dirty="0"/>
              <a:t>Duty = CCR / (ARR + 1)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CN" sz="1600" dirty="0"/>
              <a:t>PWM</a:t>
            </a:r>
            <a:r>
              <a:rPr lang="zh-CN" altLang="it-IT" sz="1600" dirty="0"/>
              <a:t>分辨率：</a:t>
            </a:r>
            <a:r>
              <a:rPr lang="it-IT" altLang="zh-CN" sz="1600" dirty="0"/>
              <a:t>Reso = 1 / (ARR + 1)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04651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A96B4AA-5C4A-4DC4-3ECA-CD12EBD29C41}"/>
              </a:ext>
            </a:extLst>
          </p:cNvPr>
          <p:cNvCxnSpPr>
            <a:cxnSpLocks/>
          </p:cNvCxnSpPr>
          <p:nvPr/>
        </p:nvCxnSpPr>
        <p:spPr>
          <a:xfrm flipV="1">
            <a:off x="2383245" y="1508477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21A1F8F-77DB-AF28-E20D-438AC904C2FB}"/>
              </a:ext>
            </a:extLst>
          </p:cNvPr>
          <p:cNvCxnSpPr>
            <a:cxnSpLocks/>
          </p:cNvCxnSpPr>
          <p:nvPr/>
        </p:nvCxnSpPr>
        <p:spPr>
          <a:xfrm flipV="1">
            <a:off x="2817543" y="1508477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3F7F545-0562-0452-BD88-D295E92EF4B6}"/>
              </a:ext>
            </a:extLst>
          </p:cNvPr>
          <p:cNvCxnSpPr>
            <a:cxnSpLocks/>
          </p:cNvCxnSpPr>
          <p:nvPr/>
        </p:nvCxnSpPr>
        <p:spPr>
          <a:xfrm flipV="1">
            <a:off x="3896994" y="1508477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B4E32BD-144D-C682-B618-86C5A0257816}"/>
              </a:ext>
            </a:extLst>
          </p:cNvPr>
          <p:cNvCxnSpPr>
            <a:cxnSpLocks/>
          </p:cNvCxnSpPr>
          <p:nvPr/>
        </p:nvCxnSpPr>
        <p:spPr>
          <a:xfrm flipV="1">
            <a:off x="4317615" y="1508477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4C89378-1ECE-49E5-ACD0-F56D900D8082}"/>
              </a:ext>
            </a:extLst>
          </p:cNvPr>
          <p:cNvCxnSpPr>
            <a:cxnSpLocks/>
          </p:cNvCxnSpPr>
          <p:nvPr/>
        </p:nvCxnSpPr>
        <p:spPr>
          <a:xfrm>
            <a:off x="1327300" y="2827104"/>
            <a:ext cx="5395989" cy="0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924416B-D595-3790-DBAA-04AD8FB679EE}"/>
              </a:ext>
            </a:extLst>
          </p:cNvPr>
          <p:cNvCxnSpPr>
            <a:cxnSpLocks/>
          </p:cNvCxnSpPr>
          <p:nvPr/>
        </p:nvCxnSpPr>
        <p:spPr>
          <a:xfrm flipV="1">
            <a:off x="1327300" y="1436907"/>
            <a:ext cx="0" cy="1390197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8A5DC61-2439-B8F5-2E58-8CE2E13D6DB6}"/>
              </a:ext>
            </a:extLst>
          </p:cNvPr>
          <p:cNvCxnSpPr>
            <a:cxnSpLocks/>
            <a:endCxn id="39" idx="3"/>
          </p:cNvCxnSpPr>
          <p:nvPr/>
        </p:nvCxnSpPr>
        <p:spPr>
          <a:xfrm flipH="1" flipV="1">
            <a:off x="1340623" y="1708070"/>
            <a:ext cx="1476920" cy="111903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388037F-AEB2-9565-5CDB-AD96E8F165CA}"/>
              </a:ext>
            </a:extLst>
          </p:cNvPr>
          <p:cNvCxnSpPr>
            <a:cxnSpLocks/>
          </p:cNvCxnSpPr>
          <p:nvPr/>
        </p:nvCxnSpPr>
        <p:spPr>
          <a:xfrm>
            <a:off x="2817544" y="1692269"/>
            <a:ext cx="0" cy="11311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AA28AA9-1D3D-7BE1-BAE0-F23CA33B4220}"/>
              </a:ext>
            </a:extLst>
          </p:cNvPr>
          <p:cNvCxnSpPr>
            <a:cxnSpLocks/>
          </p:cNvCxnSpPr>
          <p:nvPr/>
        </p:nvCxnSpPr>
        <p:spPr>
          <a:xfrm flipV="1">
            <a:off x="1327300" y="1677754"/>
            <a:ext cx="4657121" cy="18218"/>
          </a:xfrm>
          <a:prstGeom prst="line">
            <a:avLst/>
          </a:prstGeom>
          <a:ln w="12700"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804ACCD-F94D-DA58-72AB-EF4DEE544D17}"/>
              </a:ext>
            </a:extLst>
          </p:cNvPr>
          <p:cNvCxnSpPr>
            <a:cxnSpLocks/>
          </p:cNvCxnSpPr>
          <p:nvPr/>
        </p:nvCxnSpPr>
        <p:spPr>
          <a:xfrm>
            <a:off x="1327300" y="2503483"/>
            <a:ext cx="4689778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34D489E-5183-C5D2-8EC0-5D4E3697CEA8}"/>
              </a:ext>
            </a:extLst>
          </p:cNvPr>
          <p:cNvCxnSpPr>
            <a:cxnSpLocks/>
          </p:cNvCxnSpPr>
          <p:nvPr/>
        </p:nvCxnSpPr>
        <p:spPr>
          <a:xfrm flipH="1" flipV="1">
            <a:off x="2817543" y="1688111"/>
            <a:ext cx="1498004" cy="11311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86E3823B-36FF-C2B4-EFFA-BE0DF06A4B0D}"/>
              </a:ext>
            </a:extLst>
          </p:cNvPr>
          <p:cNvCxnSpPr>
            <a:cxnSpLocks/>
          </p:cNvCxnSpPr>
          <p:nvPr/>
        </p:nvCxnSpPr>
        <p:spPr>
          <a:xfrm>
            <a:off x="4317616" y="1688111"/>
            <a:ext cx="0" cy="11311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D0E32A9-E4EA-0B72-CBB6-4F0C9313FC0E}"/>
              </a:ext>
            </a:extLst>
          </p:cNvPr>
          <p:cNvCxnSpPr>
            <a:cxnSpLocks/>
          </p:cNvCxnSpPr>
          <p:nvPr/>
        </p:nvCxnSpPr>
        <p:spPr>
          <a:xfrm flipH="1" flipV="1">
            <a:off x="4313132" y="1695972"/>
            <a:ext cx="1492248" cy="114613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5F3CC40-DF93-011F-A465-76E9D1D83C52}"/>
              </a:ext>
            </a:extLst>
          </p:cNvPr>
          <p:cNvSpPr/>
          <p:nvPr/>
        </p:nvSpPr>
        <p:spPr>
          <a:xfrm>
            <a:off x="6083537" y="1508477"/>
            <a:ext cx="5517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endParaRPr lang="zh-CN" altLang="en-US" sz="16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F7B4B9B-7B38-EC52-D63C-99771CDCD0DA}"/>
              </a:ext>
            </a:extLst>
          </p:cNvPr>
          <p:cNvSpPr/>
          <p:nvPr/>
        </p:nvSpPr>
        <p:spPr>
          <a:xfrm>
            <a:off x="6081132" y="2298166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CCR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50D30E-8AD5-9067-8A34-8E0E66AB24F6}"/>
              </a:ext>
            </a:extLst>
          </p:cNvPr>
          <p:cNvSpPr/>
          <p:nvPr/>
        </p:nvSpPr>
        <p:spPr>
          <a:xfrm>
            <a:off x="6076322" y="1923906"/>
            <a:ext cx="5661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CNT</a:t>
            </a:r>
            <a:endParaRPr lang="zh-CN" altLang="en-US" sz="16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50109F7-1BCA-19AE-1999-7B4E7B6056B7}"/>
              </a:ext>
            </a:extLst>
          </p:cNvPr>
          <p:cNvCxnSpPr>
            <a:cxnSpLocks/>
          </p:cNvCxnSpPr>
          <p:nvPr/>
        </p:nvCxnSpPr>
        <p:spPr>
          <a:xfrm>
            <a:off x="1327300" y="4612358"/>
            <a:ext cx="5395989" cy="0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4FF2B98-414C-0B81-02B6-47894394046B}"/>
              </a:ext>
            </a:extLst>
          </p:cNvPr>
          <p:cNvCxnSpPr>
            <a:cxnSpLocks/>
          </p:cNvCxnSpPr>
          <p:nvPr/>
        </p:nvCxnSpPr>
        <p:spPr>
          <a:xfrm flipV="1">
            <a:off x="1327300" y="3222161"/>
            <a:ext cx="0" cy="1390197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46519FED-9856-1C76-00D7-983EEA1709BD}"/>
              </a:ext>
            </a:extLst>
          </p:cNvPr>
          <p:cNvSpPr/>
          <p:nvPr/>
        </p:nvSpPr>
        <p:spPr>
          <a:xfrm>
            <a:off x="1069823" y="2657828"/>
            <a:ext cx="26642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9B753C0-9DBB-5531-3876-2BE89AB17E8F}"/>
              </a:ext>
            </a:extLst>
          </p:cNvPr>
          <p:cNvSpPr/>
          <p:nvPr/>
        </p:nvSpPr>
        <p:spPr>
          <a:xfrm>
            <a:off x="992451" y="1569570"/>
            <a:ext cx="34817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CA63C0-A0B2-71E2-3FE5-D41F42F06BEF}"/>
              </a:ext>
            </a:extLst>
          </p:cNvPr>
          <p:cNvSpPr/>
          <p:nvPr/>
        </p:nvSpPr>
        <p:spPr>
          <a:xfrm>
            <a:off x="1222223" y="2810228"/>
            <a:ext cx="26642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D59EE52-8472-8ED2-9D55-8D32F9D56272}"/>
              </a:ext>
            </a:extLst>
          </p:cNvPr>
          <p:cNvSpPr/>
          <p:nvPr/>
        </p:nvSpPr>
        <p:spPr>
          <a:xfrm>
            <a:off x="978848" y="2352292"/>
            <a:ext cx="34817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D70D422-7C07-8EB5-E683-383440B3CA44}"/>
              </a:ext>
            </a:extLst>
          </p:cNvPr>
          <p:cNvCxnSpPr>
            <a:cxnSpLocks/>
          </p:cNvCxnSpPr>
          <p:nvPr/>
        </p:nvCxnSpPr>
        <p:spPr>
          <a:xfrm flipV="1">
            <a:off x="5384596" y="1508477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2FB9690-871A-BA06-BF33-41D94A4C95C9}"/>
              </a:ext>
            </a:extLst>
          </p:cNvPr>
          <p:cNvCxnSpPr>
            <a:cxnSpLocks/>
          </p:cNvCxnSpPr>
          <p:nvPr/>
        </p:nvCxnSpPr>
        <p:spPr>
          <a:xfrm>
            <a:off x="2378641" y="3611289"/>
            <a:ext cx="436464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E945CF7-D351-1BAA-E815-C26A8F71352E}"/>
              </a:ext>
            </a:extLst>
          </p:cNvPr>
          <p:cNvSpPr/>
          <p:nvPr/>
        </p:nvSpPr>
        <p:spPr>
          <a:xfrm>
            <a:off x="883829" y="3472790"/>
            <a:ext cx="47160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974F1B-A71C-4BA8-D4A9-1FB7C6CBC71D}"/>
              </a:ext>
            </a:extLst>
          </p:cNvPr>
          <p:cNvSpPr/>
          <p:nvPr/>
        </p:nvSpPr>
        <p:spPr>
          <a:xfrm>
            <a:off x="844032" y="4454788"/>
            <a:ext cx="50687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9900082-C823-7D7F-5F7C-446C6CAB4269}"/>
              </a:ext>
            </a:extLst>
          </p:cNvPr>
          <p:cNvCxnSpPr>
            <a:cxnSpLocks/>
          </p:cNvCxnSpPr>
          <p:nvPr/>
        </p:nvCxnSpPr>
        <p:spPr>
          <a:xfrm>
            <a:off x="2383245" y="3611289"/>
            <a:ext cx="0" cy="10010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57EFACC-73A7-B007-F66B-D3CDC6520C68}"/>
              </a:ext>
            </a:extLst>
          </p:cNvPr>
          <p:cNvCxnSpPr>
            <a:cxnSpLocks/>
          </p:cNvCxnSpPr>
          <p:nvPr/>
        </p:nvCxnSpPr>
        <p:spPr>
          <a:xfrm>
            <a:off x="1331685" y="4614656"/>
            <a:ext cx="1054058" cy="27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2ED53C12-03FC-B263-C75D-D7DE744B6DD5}"/>
              </a:ext>
            </a:extLst>
          </p:cNvPr>
          <p:cNvCxnSpPr>
            <a:cxnSpLocks/>
          </p:cNvCxnSpPr>
          <p:nvPr/>
        </p:nvCxnSpPr>
        <p:spPr>
          <a:xfrm>
            <a:off x="2817543" y="3611289"/>
            <a:ext cx="0" cy="10010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0A804696-EF32-A98D-EFB7-4891F3422056}"/>
              </a:ext>
            </a:extLst>
          </p:cNvPr>
          <p:cNvSpPr/>
          <p:nvPr/>
        </p:nvSpPr>
        <p:spPr>
          <a:xfrm>
            <a:off x="6043528" y="3439384"/>
            <a:ext cx="50366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</a:t>
            </a:r>
            <a:endParaRPr lang="zh-CN" altLang="en-US" sz="16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F36AED1-9798-E0AA-FF98-03BCC7DB4952}"/>
              </a:ext>
            </a:extLst>
          </p:cNvPr>
          <p:cNvCxnSpPr>
            <a:cxnSpLocks/>
          </p:cNvCxnSpPr>
          <p:nvPr/>
        </p:nvCxnSpPr>
        <p:spPr>
          <a:xfrm flipV="1">
            <a:off x="5812049" y="1496231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4E29B2B4-F928-7C14-BEFF-127FC3EA29BE}"/>
              </a:ext>
            </a:extLst>
          </p:cNvPr>
          <p:cNvSpPr/>
          <p:nvPr/>
        </p:nvSpPr>
        <p:spPr>
          <a:xfrm>
            <a:off x="4317905" y="158973"/>
            <a:ext cx="46778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时基单元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计数器模式：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TIM_CounterMode_Down</a:t>
            </a:r>
          </a:p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定时器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输出比较模式：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 _OCMode_PWM1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31DB12C7-F40A-AB91-CC8B-85601E241AED}"/>
              </a:ext>
            </a:extLst>
          </p:cNvPr>
          <p:cNvSpPr/>
          <p:nvPr/>
        </p:nvSpPr>
        <p:spPr>
          <a:xfrm>
            <a:off x="8589666" y="2505400"/>
            <a:ext cx="3033229" cy="31085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PWM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模式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1</a:t>
            </a:r>
          </a:p>
          <a:p>
            <a:pPr algn="ctr"/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向上计数时：</a:t>
            </a:r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&lt; 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置有效电平（高）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≥CCR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置无效电平（低）</a:t>
            </a:r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向下计数时：</a:t>
            </a:r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&gt; 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置无效电平（低） 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≤CCR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置有效电平（高）</a:t>
            </a:r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pPr algn="ctr"/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总结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: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向下计数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+PWM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模式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1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：</a:t>
            </a:r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&lt; 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 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高电平；</a:t>
            </a:r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&gt; 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 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低电平；</a:t>
            </a:r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= 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 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电平跳变。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42B9FB8-6C47-2F70-D3A0-290157A5C5DA}"/>
              </a:ext>
            </a:extLst>
          </p:cNvPr>
          <p:cNvSpPr/>
          <p:nvPr/>
        </p:nvSpPr>
        <p:spPr>
          <a:xfrm>
            <a:off x="934196" y="5214070"/>
            <a:ext cx="5144357" cy="11628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PWM</a:t>
            </a:r>
            <a:r>
              <a:rPr lang="zh-CN" altLang="en-US" sz="1600" dirty="0"/>
              <a:t>频率：    </a:t>
            </a:r>
            <a:r>
              <a:rPr lang="en-US" altLang="zh-CN" sz="1600" dirty="0"/>
              <a:t>Freq = CK_PSC / (PSC + 1) / (ARR + 1)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PWM</a:t>
            </a:r>
            <a:r>
              <a:rPr lang="zh-CN" altLang="en-US" sz="1600" dirty="0"/>
              <a:t>占空比：</a:t>
            </a:r>
            <a:r>
              <a:rPr lang="en-US" altLang="zh-CN" sz="1600" dirty="0"/>
              <a:t>Duty = CCR / (ARR + 1)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CN" sz="1600" dirty="0"/>
              <a:t>PWM</a:t>
            </a:r>
            <a:r>
              <a:rPr lang="zh-CN" altLang="it-IT" sz="1600" dirty="0"/>
              <a:t>分辨率：</a:t>
            </a:r>
            <a:r>
              <a:rPr lang="it-IT" altLang="zh-CN" sz="1600" dirty="0"/>
              <a:t>Reso = 1 / (ARR + 1)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D85400-EE8B-CDD2-A205-02018DE3A8CE}"/>
              </a:ext>
            </a:extLst>
          </p:cNvPr>
          <p:cNvCxnSpPr>
            <a:cxnSpLocks/>
          </p:cNvCxnSpPr>
          <p:nvPr/>
        </p:nvCxnSpPr>
        <p:spPr>
          <a:xfrm>
            <a:off x="3893064" y="3611289"/>
            <a:ext cx="436464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7ED7DC7-B1A7-8BB9-E992-F55D3B3A7777}"/>
              </a:ext>
            </a:extLst>
          </p:cNvPr>
          <p:cNvCxnSpPr>
            <a:cxnSpLocks/>
          </p:cNvCxnSpPr>
          <p:nvPr/>
        </p:nvCxnSpPr>
        <p:spPr>
          <a:xfrm>
            <a:off x="3897668" y="3611289"/>
            <a:ext cx="0" cy="10010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F28ED25A-64DD-BA1F-E6F4-5A500017ED21}"/>
              </a:ext>
            </a:extLst>
          </p:cNvPr>
          <p:cNvCxnSpPr>
            <a:cxnSpLocks/>
          </p:cNvCxnSpPr>
          <p:nvPr/>
        </p:nvCxnSpPr>
        <p:spPr>
          <a:xfrm>
            <a:off x="2830868" y="4614656"/>
            <a:ext cx="1054058" cy="27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1534B41-A52C-910A-2F61-5FC5ED14C62E}"/>
              </a:ext>
            </a:extLst>
          </p:cNvPr>
          <p:cNvCxnSpPr>
            <a:cxnSpLocks/>
          </p:cNvCxnSpPr>
          <p:nvPr/>
        </p:nvCxnSpPr>
        <p:spPr>
          <a:xfrm>
            <a:off x="4321806" y="3611289"/>
            <a:ext cx="0" cy="10010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59C07A7C-A001-5C15-02F4-2F01DE1586E5}"/>
              </a:ext>
            </a:extLst>
          </p:cNvPr>
          <p:cNvCxnSpPr>
            <a:cxnSpLocks/>
          </p:cNvCxnSpPr>
          <p:nvPr/>
        </p:nvCxnSpPr>
        <p:spPr>
          <a:xfrm>
            <a:off x="5385243" y="3606922"/>
            <a:ext cx="436464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2C632E3-9C28-50E2-AE03-68E97270F626}"/>
              </a:ext>
            </a:extLst>
          </p:cNvPr>
          <p:cNvCxnSpPr>
            <a:cxnSpLocks/>
          </p:cNvCxnSpPr>
          <p:nvPr/>
        </p:nvCxnSpPr>
        <p:spPr>
          <a:xfrm>
            <a:off x="5389847" y="3606922"/>
            <a:ext cx="0" cy="10010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71775B0-68F6-2926-78E9-DADC8606ADC0}"/>
              </a:ext>
            </a:extLst>
          </p:cNvPr>
          <p:cNvCxnSpPr>
            <a:cxnSpLocks/>
          </p:cNvCxnSpPr>
          <p:nvPr/>
        </p:nvCxnSpPr>
        <p:spPr>
          <a:xfrm>
            <a:off x="4323047" y="4610289"/>
            <a:ext cx="1054058" cy="278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EC2DCD47-253C-F530-560F-BF02A6002BDE}"/>
              </a:ext>
            </a:extLst>
          </p:cNvPr>
          <p:cNvCxnSpPr>
            <a:cxnSpLocks/>
          </p:cNvCxnSpPr>
          <p:nvPr/>
        </p:nvCxnSpPr>
        <p:spPr>
          <a:xfrm>
            <a:off x="5813985" y="3606922"/>
            <a:ext cx="0" cy="10010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85937856-6F28-CA75-EDD3-F2577C80C81D}"/>
              </a:ext>
            </a:extLst>
          </p:cNvPr>
          <p:cNvSpPr/>
          <p:nvPr/>
        </p:nvSpPr>
        <p:spPr>
          <a:xfrm>
            <a:off x="8597434" y="1569868"/>
            <a:ext cx="216597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200" b="0" cap="none" spc="0" dirty="0">
                <a:ln w="0"/>
                <a:solidFill>
                  <a:srgbClr val="7030A0"/>
                </a:solidFill>
              </a:rPr>
              <a:t>这里</a:t>
            </a:r>
            <a:r>
              <a:rPr lang="en-US" altLang="zh-CN" sz="1200" b="0" cap="none" spc="0" dirty="0">
                <a:ln w="0"/>
                <a:solidFill>
                  <a:srgbClr val="7030A0"/>
                </a:solidFill>
              </a:rPr>
              <a:t>CNT</a:t>
            </a:r>
            <a:r>
              <a:rPr lang="zh-CN" altLang="en-US" sz="1200" b="0" cap="none" spc="0" dirty="0">
                <a:ln w="0"/>
                <a:solidFill>
                  <a:srgbClr val="7030A0"/>
                </a:solidFill>
              </a:rPr>
              <a:t>应该是阶梯式</a:t>
            </a:r>
            <a:r>
              <a:rPr lang="zh-CN" altLang="en-US" sz="1200" dirty="0">
                <a:ln w="0"/>
                <a:solidFill>
                  <a:srgbClr val="7030A0"/>
                </a:solidFill>
              </a:rPr>
              <a:t>下降</a:t>
            </a:r>
            <a:r>
              <a:rPr lang="zh-CN" altLang="en-US" sz="1200" b="0" cap="none" spc="0" dirty="0">
                <a:ln w="0"/>
                <a:solidFill>
                  <a:srgbClr val="7030A0"/>
                </a:solidFill>
              </a:rPr>
              <a:t>，</a:t>
            </a:r>
            <a:endParaRPr lang="en-US" altLang="zh-CN" sz="1200" b="0" cap="none" spc="0" dirty="0">
              <a:ln w="0"/>
              <a:solidFill>
                <a:srgbClr val="7030A0"/>
              </a:solidFill>
            </a:endParaRPr>
          </a:p>
          <a:p>
            <a:r>
              <a:rPr lang="zh-CN" altLang="en-US" sz="1200" dirty="0">
                <a:ln w="0"/>
                <a:solidFill>
                  <a:srgbClr val="7030A0"/>
                </a:solidFill>
              </a:rPr>
              <a:t>为了方便，画成了直线下降</a:t>
            </a:r>
            <a:endParaRPr lang="zh-CN" altLang="en-US" sz="1200" b="0" cap="none" spc="0" dirty="0">
              <a:ln w="0"/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0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CA96B4AA-5C4A-4DC4-3ECA-CD12EBD29C41}"/>
              </a:ext>
            </a:extLst>
          </p:cNvPr>
          <p:cNvCxnSpPr>
            <a:cxnSpLocks/>
          </p:cNvCxnSpPr>
          <p:nvPr/>
        </p:nvCxnSpPr>
        <p:spPr>
          <a:xfrm flipV="1">
            <a:off x="940525" y="1669340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421A1F8F-77DB-AF28-E20D-438AC904C2FB}"/>
              </a:ext>
            </a:extLst>
          </p:cNvPr>
          <p:cNvCxnSpPr>
            <a:cxnSpLocks/>
          </p:cNvCxnSpPr>
          <p:nvPr/>
        </p:nvCxnSpPr>
        <p:spPr>
          <a:xfrm flipV="1">
            <a:off x="1994583" y="1669340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13F7F545-0562-0452-BD88-D295E92EF4B6}"/>
              </a:ext>
            </a:extLst>
          </p:cNvPr>
          <p:cNvCxnSpPr>
            <a:cxnSpLocks/>
          </p:cNvCxnSpPr>
          <p:nvPr/>
        </p:nvCxnSpPr>
        <p:spPr>
          <a:xfrm flipV="1">
            <a:off x="3084194" y="1669340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5B4E32BD-144D-C682-B618-86C5A0257816}"/>
              </a:ext>
            </a:extLst>
          </p:cNvPr>
          <p:cNvCxnSpPr>
            <a:cxnSpLocks/>
          </p:cNvCxnSpPr>
          <p:nvPr/>
        </p:nvCxnSpPr>
        <p:spPr>
          <a:xfrm flipV="1">
            <a:off x="3494655" y="1669340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54C89378-1ECE-49E5-ACD0-F56D900D8082}"/>
              </a:ext>
            </a:extLst>
          </p:cNvPr>
          <p:cNvCxnSpPr>
            <a:cxnSpLocks/>
          </p:cNvCxnSpPr>
          <p:nvPr/>
        </p:nvCxnSpPr>
        <p:spPr>
          <a:xfrm flipV="1">
            <a:off x="504340" y="2967642"/>
            <a:ext cx="8497420" cy="20325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A924416B-D595-3790-DBAA-04AD8FB679EE}"/>
              </a:ext>
            </a:extLst>
          </p:cNvPr>
          <p:cNvCxnSpPr>
            <a:cxnSpLocks/>
          </p:cNvCxnSpPr>
          <p:nvPr/>
        </p:nvCxnSpPr>
        <p:spPr>
          <a:xfrm flipV="1">
            <a:off x="504340" y="1597770"/>
            <a:ext cx="0" cy="1390197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8A5DC61-2439-B8F5-2E58-8CE2E13D6DB6}"/>
              </a:ext>
            </a:extLst>
          </p:cNvPr>
          <p:cNvCxnSpPr>
            <a:cxnSpLocks/>
          </p:cNvCxnSpPr>
          <p:nvPr/>
        </p:nvCxnSpPr>
        <p:spPr>
          <a:xfrm flipH="1">
            <a:off x="510309" y="1853132"/>
            <a:ext cx="1484274" cy="1135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AA28AA9-1D3D-7BE1-BAE0-F23CA33B4220}"/>
              </a:ext>
            </a:extLst>
          </p:cNvPr>
          <p:cNvCxnSpPr>
            <a:cxnSpLocks/>
          </p:cNvCxnSpPr>
          <p:nvPr/>
        </p:nvCxnSpPr>
        <p:spPr>
          <a:xfrm flipV="1">
            <a:off x="504340" y="1845270"/>
            <a:ext cx="7771185" cy="11565"/>
          </a:xfrm>
          <a:prstGeom prst="line">
            <a:avLst/>
          </a:prstGeom>
          <a:ln w="12700">
            <a:prstDash val="lgDash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6804ACCD-F94D-DA58-72AB-EF4DEE544D17}"/>
              </a:ext>
            </a:extLst>
          </p:cNvPr>
          <p:cNvCxnSpPr>
            <a:cxnSpLocks/>
          </p:cNvCxnSpPr>
          <p:nvPr/>
        </p:nvCxnSpPr>
        <p:spPr>
          <a:xfrm>
            <a:off x="504340" y="2664346"/>
            <a:ext cx="7811620" cy="0"/>
          </a:xfrm>
          <a:prstGeom prst="line">
            <a:avLst/>
          </a:prstGeom>
          <a:ln w="12700">
            <a:solidFill>
              <a:srgbClr val="FF0000"/>
            </a:solidFill>
            <a:prstDash val="lg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434D489E-5183-C5D2-8EC0-5D4E3697CEA8}"/>
              </a:ext>
            </a:extLst>
          </p:cNvPr>
          <p:cNvCxnSpPr>
            <a:cxnSpLocks/>
          </p:cNvCxnSpPr>
          <p:nvPr/>
        </p:nvCxnSpPr>
        <p:spPr>
          <a:xfrm flipH="1" flipV="1">
            <a:off x="1994582" y="1856835"/>
            <a:ext cx="1513913" cy="1141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BD0E32A9-E4EA-0B72-CBB6-4F0C9313FC0E}"/>
              </a:ext>
            </a:extLst>
          </p:cNvPr>
          <p:cNvCxnSpPr>
            <a:cxnSpLocks/>
          </p:cNvCxnSpPr>
          <p:nvPr/>
        </p:nvCxnSpPr>
        <p:spPr>
          <a:xfrm flipH="1">
            <a:off x="3494655" y="1852678"/>
            <a:ext cx="1484274" cy="1135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矩形 29">
            <a:extLst>
              <a:ext uri="{FF2B5EF4-FFF2-40B4-BE49-F238E27FC236}">
                <a16:creationId xmlns:a16="http://schemas.microsoft.com/office/drawing/2014/main" id="{15F3CC40-DF93-011F-A465-76E9D1D83C52}"/>
              </a:ext>
            </a:extLst>
          </p:cNvPr>
          <p:cNvSpPr/>
          <p:nvPr/>
        </p:nvSpPr>
        <p:spPr>
          <a:xfrm>
            <a:off x="8389857" y="1669340"/>
            <a:ext cx="55175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ARR</a:t>
            </a:r>
            <a:endParaRPr lang="zh-CN" altLang="en-US" sz="1600" b="0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F7B4B9B-7B38-EC52-D63C-99771CDCD0DA}"/>
              </a:ext>
            </a:extLst>
          </p:cNvPr>
          <p:cNvSpPr/>
          <p:nvPr/>
        </p:nvSpPr>
        <p:spPr>
          <a:xfrm>
            <a:off x="8387452" y="2459029"/>
            <a:ext cx="55656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CCR</a:t>
            </a:r>
            <a:endParaRPr lang="zh-CN" altLang="en-US" sz="16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9550D30E-8AD5-9067-8A34-8E0E66AB24F6}"/>
              </a:ext>
            </a:extLst>
          </p:cNvPr>
          <p:cNvSpPr/>
          <p:nvPr/>
        </p:nvSpPr>
        <p:spPr>
          <a:xfrm>
            <a:off x="8382642" y="2079689"/>
            <a:ext cx="566181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CNT</a:t>
            </a:r>
            <a:endParaRPr lang="zh-CN" altLang="en-US" sz="1600" b="0" cap="none" spc="0" dirty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50109F7-1BCA-19AE-1999-7B4E7B6056B7}"/>
              </a:ext>
            </a:extLst>
          </p:cNvPr>
          <p:cNvCxnSpPr>
            <a:cxnSpLocks/>
          </p:cNvCxnSpPr>
          <p:nvPr/>
        </p:nvCxnSpPr>
        <p:spPr>
          <a:xfrm>
            <a:off x="504340" y="4773221"/>
            <a:ext cx="8497420" cy="40922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14FF2B98-414C-0B81-02B6-47894394046B}"/>
              </a:ext>
            </a:extLst>
          </p:cNvPr>
          <p:cNvCxnSpPr>
            <a:cxnSpLocks/>
          </p:cNvCxnSpPr>
          <p:nvPr/>
        </p:nvCxnSpPr>
        <p:spPr>
          <a:xfrm flipV="1">
            <a:off x="504340" y="3383024"/>
            <a:ext cx="0" cy="1390197"/>
          </a:xfrm>
          <a:prstGeom prst="line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46519FED-9856-1C76-00D7-983EEA1709BD}"/>
              </a:ext>
            </a:extLst>
          </p:cNvPr>
          <p:cNvSpPr/>
          <p:nvPr/>
        </p:nvSpPr>
        <p:spPr>
          <a:xfrm>
            <a:off x="246863" y="2818691"/>
            <a:ext cx="26642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59B753C0-9DBB-5531-3876-2BE89AB17E8F}"/>
              </a:ext>
            </a:extLst>
          </p:cNvPr>
          <p:cNvSpPr/>
          <p:nvPr/>
        </p:nvSpPr>
        <p:spPr>
          <a:xfrm>
            <a:off x="169491" y="1730433"/>
            <a:ext cx="348172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99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74CA63C0-A0B2-71E2-3FE5-D41F42F06BEF}"/>
              </a:ext>
            </a:extLst>
          </p:cNvPr>
          <p:cNvSpPr/>
          <p:nvPr/>
        </p:nvSpPr>
        <p:spPr>
          <a:xfrm>
            <a:off x="399263" y="2971091"/>
            <a:ext cx="26642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CD59EE52-8472-8ED2-9D55-8D32F9D56272}"/>
              </a:ext>
            </a:extLst>
          </p:cNvPr>
          <p:cNvSpPr/>
          <p:nvPr/>
        </p:nvSpPr>
        <p:spPr>
          <a:xfrm>
            <a:off x="155888" y="2513155"/>
            <a:ext cx="348173" cy="27699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30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7D70D422-7C07-8EB5-E683-383440B3CA44}"/>
              </a:ext>
            </a:extLst>
          </p:cNvPr>
          <p:cNvCxnSpPr>
            <a:cxnSpLocks/>
          </p:cNvCxnSpPr>
          <p:nvPr/>
        </p:nvCxnSpPr>
        <p:spPr>
          <a:xfrm flipV="1">
            <a:off x="3916476" y="1669340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A2FB9690-871A-BA06-BF33-41D94A4C95C9}"/>
              </a:ext>
            </a:extLst>
          </p:cNvPr>
          <p:cNvCxnSpPr>
            <a:cxnSpLocks/>
          </p:cNvCxnSpPr>
          <p:nvPr/>
        </p:nvCxnSpPr>
        <p:spPr>
          <a:xfrm>
            <a:off x="509201" y="3772152"/>
            <a:ext cx="436464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4E945CF7-D351-1BAA-E815-C26A8F71352E}"/>
              </a:ext>
            </a:extLst>
          </p:cNvPr>
          <p:cNvSpPr/>
          <p:nvPr/>
        </p:nvSpPr>
        <p:spPr>
          <a:xfrm>
            <a:off x="60869" y="3633653"/>
            <a:ext cx="471604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VCC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33974F1B-A71C-4BA8-D4A9-1FB7C6CBC71D}"/>
              </a:ext>
            </a:extLst>
          </p:cNvPr>
          <p:cNvSpPr/>
          <p:nvPr/>
        </p:nvSpPr>
        <p:spPr>
          <a:xfrm>
            <a:off x="21072" y="4615651"/>
            <a:ext cx="506870" cy="27699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GND</a:t>
            </a:r>
            <a:endParaRPr lang="zh-CN" altLang="en-US" sz="1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79900082-C823-7D7F-5F7C-446C6CAB4269}"/>
              </a:ext>
            </a:extLst>
          </p:cNvPr>
          <p:cNvCxnSpPr>
            <a:cxnSpLocks/>
          </p:cNvCxnSpPr>
          <p:nvPr/>
        </p:nvCxnSpPr>
        <p:spPr>
          <a:xfrm>
            <a:off x="940525" y="3772152"/>
            <a:ext cx="0" cy="10010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57EFACC-73A7-B007-F66B-D3CDC6520C68}"/>
              </a:ext>
            </a:extLst>
          </p:cNvPr>
          <p:cNvCxnSpPr>
            <a:cxnSpLocks/>
          </p:cNvCxnSpPr>
          <p:nvPr/>
        </p:nvCxnSpPr>
        <p:spPr>
          <a:xfrm>
            <a:off x="940525" y="4775519"/>
            <a:ext cx="2150939" cy="1677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2C145A24-D034-4FCB-6FC1-811893BF548C}"/>
              </a:ext>
            </a:extLst>
          </p:cNvPr>
          <p:cNvCxnSpPr>
            <a:cxnSpLocks/>
          </p:cNvCxnSpPr>
          <p:nvPr/>
        </p:nvCxnSpPr>
        <p:spPr>
          <a:xfrm>
            <a:off x="3083689" y="3772152"/>
            <a:ext cx="0" cy="10010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A74A1F04-699D-6F8E-1E69-7C551024CD53}"/>
              </a:ext>
            </a:extLst>
          </p:cNvPr>
          <p:cNvCxnSpPr>
            <a:cxnSpLocks/>
          </p:cNvCxnSpPr>
          <p:nvPr/>
        </p:nvCxnSpPr>
        <p:spPr>
          <a:xfrm>
            <a:off x="3070000" y="3772152"/>
            <a:ext cx="851556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0A804696-EF32-A98D-EFB7-4891F3422056}"/>
              </a:ext>
            </a:extLst>
          </p:cNvPr>
          <p:cNvSpPr/>
          <p:nvPr/>
        </p:nvSpPr>
        <p:spPr>
          <a:xfrm>
            <a:off x="8380328" y="3600247"/>
            <a:ext cx="503664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1600" b="0" cap="none" spc="0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</a:t>
            </a:r>
            <a:endParaRPr lang="zh-CN" altLang="en-US" sz="1600" b="0" cap="none" spc="0" dirty="0">
              <a:ln w="0"/>
              <a:solidFill>
                <a:srgbClr val="00B05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E514546F-4761-EEC8-5F05-2D5FE1AA8B91}"/>
              </a:ext>
            </a:extLst>
          </p:cNvPr>
          <p:cNvCxnSpPr>
            <a:cxnSpLocks/>
          </p:cNvCxnSpPr>
          <p:nvPr/>
        </p:nvCxnSpPr>
        <p:spPr>
          <a:xfrm>
            <a:off x="3918834" y="3772152"/>
            <a:ext cx="0" cy="10010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F36AED1-9798-E0AA-FF98-03BCC7DB4952}"/>
              </a:ext>
            </a:extLst>
          </p:cNvPr>
          <p:cNvCxnSpPr>
            <a:cxnSpLocks/>
          </p:cNvCxnSpPr>
          <p:nvPr/>
        </p:nvCxnSpPr>
        <p:spPr>
          <a:xfrm flipV="1">
            <a:off x="4978929" y="1657094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0" name="矩形 69">
            <a:extLst>
              <a:ext uri="{FF2B5EF4-FFF2-40B4-BE49-F238E27FC236}">
                <a16:creationId xmlns:a16="http://schemas.microsoft.com/office/drawing/2014/main" id="{4E29B2B4-F928-7C14-BEFF-127FC3EA29BE}"/>
              </a:ext>
            </a:extLst>
          </p:cNvPr>
          <p:cNvSpPr/>
          <p:nvPr/>
        </p:nvSpPr>
        <p:spPr>
          <a:xfrm>
            <a:off x="3041669" y="23539"/>
            <a:ext cx="60692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时基单元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计数器模式：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TIM_CounterMode_CenterAligned1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、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定时器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输出比较模式：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 _OCMode_PWM1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6A5BA4E8-EE35-A88F-CD12-7C328A0F6AAA}"/>
              </a:ext>
            </a:extLst>
          </p:cNvPr>
          <p:cNvSpPr/>
          <p:nvPr/>
        </p:nvSpPr>
        <p:spPr>
          <a:xfrm>
            <a:off x="9585346" y="1871414"/>
            <a:ext cx="2531462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200" b="0" cap="none" spc="0" dirty="0">
                <a:ln w="0"/>
                <a:solidFill>
                  <a:srgbClr val="7030A0"/>
                </a:solidFill>
              </a:rPr>
              <a:t>这里</a:t>
            </a:r>
            <a:r>
              <a:rPr lang="en-US" altLang="zh-CN" sz="1200" b="0" cap="none" spc="0" dirty="0">
                <a:ln w="0"/>
                <a:solidFill>
                  <a:srgbClr val="7030A0"/>
                </a:solidFill>
              </a:rPr>
              <a:t>CNT</a:t>
            </a:r>
            <a:r>
              <a:rPr lang="zh-CN" altLang="en-US" sz="1200" b="0" cap="none" spc="0" dirty="0">
                <a:ln w="0"/>
                <a:solidFill>
                  <a:srgbClr val="7030A0"/>
                </a:solidFill>
              </a:rPr>
              <a:t>应该是阶梯式上升</a:t>
            </a:r>
            <a:r>
              <a:rPr lang="en-US" altLang="zh-CN" sz="1200" b="0" cap="none" spc="0" dirty="0">
                <a:ln w="0"/>
                <a:solidFill>
                  <a:srgbClr val="7030A0"/>
                </a:solidFill>
              </a:rPr>
              <a:t>/</a:t>
            </a:r>
            <a:r>
              <a:rPr lang="zh-CN" altLang="en-US" sz="1200" b="0" cap="none" spc="0" dirty="0">
                <a:ln w="0"/>
                <a:solidFill>
                  <a:srgbClr val="7030A0"/>
                </a:solidFill>
              </a:rPr>
              <a:t>下降，</a:t>
            </a:r>
            <a:endParaRPr lang="en-US" altLang="zh-CN" sz="1200" b="0" cap="none" spc="0" dirty="0">
              <a:ln w="0"/>
              <a:solidFill>
                <a:srgbClr val="7030A0"/>
              </a:solidFill>
            </a:endParaRPr>
          </a:p>
          <a:p>
            <a:r>
              <a:rPr lang="zh-CN" altLang="en-US" sz="1200" dirty="0">
                <a:ln w="0"/>
                <a:solidFill>
                  <a:srgbClr val="7030A0"/>
                </a:solidFill>
              </a:rPr>
              <a:t>为了方便，画成了直线上升</a:t>
            </a:r>
            <a:r>
              <a:rPr lang="en-US" altLang="zh-CN" sz="1200" b="0" cap="none" spc="0" dirty="0">
                <a:ln w="0"/>
                <a:solidFill>
                  <a:srgbClr val="7030A0"/>
                </a:solidFill>
              </a:rPr>
              <a:t>/</a:t>
            </a:r>
            <a:r>
              <a:rPr lang="zh-CN" altLang="en-US" sz="1200" b="0" cap="none" spc="0" dirty="0">
                <a:ln w="0"/>
                <a:solidFill>
                  <a:srgbClr val="7030A0"/>
                </a:solidFill>
              </a:rPr>
              <a:t>下降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D42B9FB8-6C47-2F70-D3A0-290157A5C5DA}"/>
              </a:ext>
            </a:extLst>
          </p:cNvPr>
          <p:cNvSpPr/>
          <p:nvPr/>
        </p:nvSpPr>
        <p:spPr>
          <a:xfrm>
            <a:off x="296056" y="5613469"/>
            <a:ext cx="5664291" cy="11628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PWM</a:t>
            </a:r>
            <a:r>
              <a:rPr lang="zh-CN" altLang="en-US" sz="1600" dirty="0"/>
              <a:t>频率：    </a:t>
            </a:r>
            <a:r>
              <a:rPr lang="en-US" altLang="zh-CN" sz="1600" dirty="0"/>
              <a:t>Freq = CK_PSC / (PSC + 1) / ARR </a:t>
            </a:r>
            <a:r>
              <a:rPr lang="en-US" altLang="zh-CN" sz="1600" dirty="0">
                <a:solidFill>
                  <a:srgbClr val="FF0000"/>
                </a:solidFill>
              </a:rPr>
              <a:t>/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PWM</a:t>
            </a:r>
            <a:r>
              <a:rPr lang="zh-CN" altLang="en-US" sz="1600" dirty="0"/>
              <a:t>占空比：</a:t>
            </a:r>
            <a:r>
              <a:rPr lang="en-US" altLang="zh-CN" sz="1600" dirty="0"/>
              <a:t>Duty = ( 2 </a:t>
            </a:r>
            <a:r>
              <a:rPr lang="zh-CN" altLang="en-US" sz="1600" dirty="0"/>
              <a:t>* </a:t>
            </a:r>
            <a:r>
              <a:rPr lang="en-US" altLang="zh-CN" sz="1600" dirty="0"/>
              <a:t>CCR ) / ( 2 </a:t>
            </a:r>
            <a:r>
              <a:rPr lang="zh-CN" altLang="en-US" sz="1600" dirty="0"/>
              <a:t>* </a:t>
            </a:r>
            <a:r>
              <a:rPr lang="en-US" altLang="zh-CN" sz="1600" dirty="0"/>
              <a:t>ARR ) = CCR / ARR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CN" sz="1600" dirty="0"/>
              <a:t>PWM</a:t>
            </a:r>
            <a:r>
              <a:rPr lang="zh-CN" altLang="it-IT" sz="1600" dirty="0"/>
              <a:t>分辨率：</a:t>
            </a:r>
            <a:r>
              <a:rPr lang="it-IT" altLang="zh-CN" sz="1600" dirty="0"/>
              <a:t>Reso = 1 / ARR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53F869A7-F179-F3F4-7614-1DDEA36B5DA5}"/>
              </a:ext>
            </a:extLst>
          </p:cNvPr>
          <p:cNvSpPr/>
          <p:nvPr/>
        </p:nvSpPr>
        <p:spPr>
          <a:xfrm>
            <a:off x="9585346" y="4005444"/>
            <a:ext cx="3033229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PWM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模式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1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：</a:t>
            </a:r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&lt; 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 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高电平；</a:t>
            </a:r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&gt; 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 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低电平；</a:t>
            </a:r>
            <a:endParaRPr lang="en-US" altLang="zh-CN" sz="1400" b="0" cap="none" spc="0" dirty="0">
              <a:ln w="0"/>
              <a:solidFill>
                <a:schemeClr val="tx1"/>
              </a:solidFill>
            </a:endParaRPr>
          </a:p>
          <a:p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CNT = CCR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时， </a:t>
            </a:r>
            <a:r>
              <a:rPr lang="en-US" altLang="zh-CN" sz="1400" b="0" cap="none" spc="0" dirty="0">
                <a:ln w="0"/>
                <a:solidFill>
                  <a:schemeClr val="tx1"/>
                </a:solidFill>
              </a:rPr>
              <a:t>REF</a:t>
            </a:r>
            <a:r>
              <a:rPr lang="zh-CN" altLang="en-US" sz="1400" b="0" cap="none" spc="0" dirty="0">
                <a:ln w="0"/>
                <a:solidFill>
                  <a:schemeClr val="tx1"/>
                </a:solidFill>
              </a:rPr>
              <a:t>电平跳变。</a:t>
            </a: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87CAB53-ECA2-7B8B-936E-C8CBED75213D}"/>
              </a:ext>
            </a:extLst>
          </p:cNvPr>
          <p:cNvCxnSpPr>
            <a:cxnSpLocks/>
          </p:cNvCxnSpPr>
          <p:nvPr/>
        </p:nvCxnSpPr>
        <p:spPr>
          <a:xfrm flipH="1" flipV="1">
            <a:off x="4978649" y="1847598"/>
            <a:ext cx="1513913" cy="11414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A7F78E0-FA69-8AD9-11CB-D2DD3BC55AC4}"/>
              </a:ext>
            </a:extLst>
          </p:cNvPr>
          <p:cNvCxnSpPr>
            <a:cxnSpLocks/>
          </p:cNvCxnSpPr>
          <p:nvPr/>
        </p:nvCxnSpPr>
        <p:spPr>
          <a:xfrm flipH="1">
            <a:off x="6479001" y="1842515"/>
            <a:ext cx="1484274" cy="113528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4D1A8F31-5FB2-E36A-1BD7-3916A58D4537}"/>
              </a:ext>
            </a:extLst>
          </p:cNvPr>
          <p:cNvCxnSpPr>
            <a:cxnSpLocks/>
          </p:cNvCxnSpPr>
          <p:nvPr/>
        </p:nvCxnSpPr>
        <p:spPr>
          <a:xfrm flipV="1">
            <a:off x="6076314" y="1684803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0529723-5A82-913F-FF4E-F6EDDABC36B0}"/>
              </a:ext>
            </a:extLst>
          </p:cNvPr>
          <p:cNvCxnSpPr>
            <a:cxnSpLocks/>
          </p:cNvCxnSpPr>
          <p:nvPr/>
        </p:nvCxnSpPr>
        <p:spPr>
          <a:xfrm flipV="1">
            <a:off x="6486775" y="1684803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A427D526-E51F-6D47-8F3D-09D48EEE70FF}"/>
              </a:ext>
            </a:extLst>
          </p:cNvPr>
          <p:cNvCxnSpPr>
            <a:cxnSpLocks/>
          </p:cNvCxnSpPr>
          <p:nvPr/>
        </p:nvCxnSpPr>
        <p:spPr>
          <a:xfrm flipV="1">
            <a:off x="6908596" y="1684803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F10F5759-2ECF-1CDB-5942-B52614B1041A}"/>
              </a:ext>
            </a:extLst>
          </p:cNvPr>
          <p:cNvCxnSpPr>
            <a:cxnSpLocks/>
          </p:cNvCxnSpPr>
          <p:nvPr/>
        </p:nvCxnSpPr>
        <p:spPr>
          <a:xfrm>
            <a:off x="3934500" y="4788476"/>
            <a:ext cx="2150939" cy="1677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F9402470-2D57-6049-F556-5BA50FA7935A}"/>
              </a:ext>
            </a:extLst>
          </p:cNvPr>
          <p:cNvCxnSpPr>
            <a:cxnSpLocks/>
          </p:cNvCxnSpPr>
          <p:nvPr/>
        </p:nvCxnSpPr>
        <p:spPr>
          <a:xfrm>
            <a:off x="6077664" y="3785109"/>
            <a:ext cx="0" cy="10010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07603232-4449-BEC5-AD64-645E460F0E69}"/>
              </a:ext>
            </a:extLst>
          </p:cNvPr>
          <p:cNvCxnSpPr>
            <a:cxnSpLocks/>
          </p:cNvCxnSpPr>
          <p:nvPr/>
        </p:nvCxnSpPr>
        <p:spPr>
          <a:xfrm>
            <a:off x="6063975" y="3785109"/>
            <a:ext cx="851556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C37E67B-9967-C628-C8AB-2EE19EC9A435}"/>
              </a:ext>
            </a:extLst>
          </p:cNvPr>
          <p:cNvCxnSpPr>
            <a:cxnSpLocks/>
          </p:cNvCxnSpPr>
          <p:nvPr/>
        </p:nvCxnSpPr>
        <p:spPr>
          <a:xfrm>
            <a:off x="6912809" y="3785109"/>
            <a:ext cx="0" cy="1001069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4404E7C-CDA2-510C-DCF0-AC8D9FFD3A7F}"/>
              </a:ext>
            </a:extLst>
          </p:cNvPr>
          <p:cNvCxnSpPr>
            <a:cxnSpLocks/>
          </p:cNvCxnSpPr>
          <p:nvPr/>
        </p:nvCxnSpPr>
        <p:spPr>
          <a:xfrm>
            <a:off x="6904234" y="4797371"/>
            <a:ext cx="1059041" cy="16772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D6A8F1E-B565-626F-9261-DD80B8B26B33}"/>
              </a:ext>
            </a:extLst>
          </p:cNvPr>
          <p:cNvCxnSpPr>
            <a:cxnSpLocks/>
          </p:cNvCxnSpPr>
          <p:nvPr/>
        </p:nvCxnSpPr>
        <p:spPr>
          <a:xfrm flipV="1">
            <a:off x="7952911" y="1679723"/>
            <a:ext cx="0" cy="3302457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矩形 50">
            <a:extLst>
              <a:ext uri="{FF2B5EF4-FFF2-40B4-BE49-F238E27FC236}">
                <a16:creationId xmlns:a16="http://schemas.microsoft.com/office/drawing/2014/main" id="{39DB4A96-74B4-C1AC-6FFA-DE8853FC7BEF}"/>
              </a:ext>
            </a:extLst>
          </p:cNvPr>
          <p:cNvSpPr/>
          <p:nvPr/>
        </p:nvSpPr>
        <p:spPr>
          <a:xfrm>
            <a:off x="274507" y="5252336"/>
            <a:ext cx="11947317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相比向上计数、向下计数模式</a:t>
            </a:r>
            <a:r>
              <a:rPr lang="zh-CN" alt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，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计数器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CNT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选取中央对齐模式时，只有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PWM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频率会减半，占空比和分辨率不受影响。</a:t>
            </a:r>
            <a:endParaRPr lang="en-US" altLang="zh-CN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0FAD681-FD15-2F97-E37F-477CBF2D20E9}"/>
              </a:ext>
            </a:extLst>
          </p:cNvPr>
          <p:cNvSpPr/>
          <p:nvPr/>
        </p:nvSpPr>
        <p:spPr>
          <a:xfrm>
            <a:off x="5872799" y="418653"/>
            <a:ext cx="5756167" cy="11721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0" cap="none" spc="0" dirty="0">
                <a:ln w="0"/>
                <a:solidFill>
                  <a:schemeClr val="tx1"/>
                </a:solidFill>
              </a:rPr>
              <a:t>注</a:t>
            </a:r>
            <a:r>
              <a:rPr lang="zh-CN" altLang="en-US" sz="1200" dirty="0">
                <a:ln w="0"/>
              </a:rPr>
              <a:t>：</a:t>
            </a:r>
            <a:r>
              <a:rPr lang="zh-CN" altLang="en-US" sz="1200" b="0" cap="none" spc="0" dirty="0">
                <a:ln w="0"/>
                <a:solidFill>
                  <a:schemeClr val="tx1"/>
                </a:solidFill>
              </a:rPr>
              <a:t>三种中央对齐没区别。三种中央对齐的区别是</a:t>
            </a:r>
            <a:endParaRPr lang="en-US" altLang="zh-CN" sz="1200" b="0" cap="none" spc="0" dirty="0">
              <a:ln w="0"/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b="0" cap="none" spc="0" dirty="0">
                <a:ln w="0"/>
                <a:solidFill>
                  <a:srgbClr val="FF0000"/>
                </a:solidFill>
              </a:rPr>
              <a:t>只影响更新事件的触发时机，</a:t>
            </a:r>
            <a:r>
              <a:rPr lang="zh-CN" altLang="en-US" sz="1200" dirty="0">
                <a:ln w="0"/>
                <a:solidFill>
                  <a:srgbClr val="FF0000"/>
                </a:solidFill>
              </a:rPr>
              <a:t>影响“比较中断</a:t>
            </a:r>
            <a:r>
              <a:rPr lang="en-US" altLang="zh-CN" sz="1200" dirty="0">
                <a:ln w="0"/>
                <a:solidFill>
                  <a:srgbClr val="FF0000"/>
                </a:solidFill>
              </a:rPr>
              <a:t>Interrupt</a:t>
            </a:r>
            <a:r>
              <a:rPr lang="zh-CN" altLang="en-US" sz="1200" dirty="0">
                <a:ln w="0"/>
                <a:solidFill>
                  <a:srgbClr val="FF0000"/>
                </a:solidFill>
              </a:rPr>
              <a:t>标志位</a:t>
            </a:r>
            <a:r>
              <a:rPr lang="en-US" altLang="zh-CN" sz="1200" dirty="0" err="1">
                <a:ln w="0"/>
                <a:solidFill>
                  <a:srgbClr val="FF0000"/>
                </a:solidFill>
              </a:rPr>
              <a:t>CCxIE</a:t>
            </a:r>
            <a:r>
              <a:rPr lang="zh-CN" altLang="en-US" sz="1200" dirty="0">
                <a:ln w="0"/>
                <a:solidFill>
                  <a:srgbClr val="FF0000"/>
                </a:solidFill>
              </a:rPr>
              <a:t>”置</a:t>
            </a:r>
            <a:r>
              <a:rPr lang="en-US" altLang="zh-CN" sz="1200" dirty="0">
                <a:ln w="0"/>
                <a:solidFill>
                  <a:srgbClr val="FF0000"/>
                </a:solidFill>
              </a:rPr>
              <a:t>1</a:t>
            </a:r>
            <a:r>
              <a:rPr lang="zh-CN" altLang="en-US" sz="1200" dirty="0">
                <a:ln w="0"/>
                <a:solidFill>
                  <a:srgbClr val="FF0000"/>
                </a:solidFill>
              </a:rPr>
              <a:t>的时机；</a:t>
            </a:r>
            <a:endParaRPr lang="en-US" altLang="zh-CN" sz="1200" b="0" cap="none" spc="0" dirty="0">
              <a:ln w="0"/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b="0" cap="none" spc="0" dirty="0">
                <a:ln w="0"/>
                <a:solidFill>
                  <a:srgbClr val="FF0000"/>
                </a:solidFill>
              </a:rPr>
              <a:t>不影响“比较事件</a:t>
            </a:r>
            <a:r>
              <a:rPr lang="en-US" altLang="zh-CN" sz="1200" b="0" cap="none" spc="0" dirty="0">
                <a:ln w="0"/>
                <a:solidFill>
                  <a:srgbClr val="FF0000"/>
                </a:solidFill>
              </a:rPr>
              <a:t>Event </a:t>
            </a:r>
            <a:r>
              <a:rPr lang="zh-CN" altLang="en-US" sz="1200" b="0" cap="none" spc="0" dirty="0">
                <a:ln w="0"/>
                <a:solidFill>
                  <a:srgbClr val="FF0000"/>
                </a:solidFill>
              </a:rPr>
              <a:t>”的触发时机；不影响输出的</a:t>
            </a:r>
            <a:r>
              <a:rPr lang="en-US" altLang="zh-CN" sz="1200" b="0" cap="none" spc="0" dirty="0">
                <a:ln w="0"/>
                <a:solidFill>
                  <a:srgbClr val="FF0000"/>
                </a:solidFill>
              </a:rPr>
              <a:t>PWM</a:t>
            </a:r>
            <a:r>
              <a:rPr lang="zh-CN" altLang="en-US" sz="1200" b="0" cap="none" spc="0" dirty="0">
                <a:ln w="0"/>
                <a:solidFill>
                  <a:srgbClr val="FF0000"/>
                </a:solidFill>
              </a:rPr>
              <a:t>波形。</a:t>
            </a:r>
            <a:endParaRPr lang="en-US" altLang="zh-CN" sz="1200" b="0" cap="none" spc="0" dirty="0">
              <a:ln w="0"/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n w="0"/>
              </a:rPr>
              <a:t>三种中央对齐模式输出的</a:t>
            </a:r>
            <a:r>
              <a:rPr lang="en-US" altLang="zh-CN" sz="1200" dirty="0">
                <a:ln w="0"/>
              </a:rPr>
              <a:t>PWM</a:t>
            </a:r>
            <a:r>
              <a:rPr lang="zh-CN" altLang="en-US" sz="1200" dirty="0">
                <a:ln w="0"/>
              </a:rPr>
              <a:t>波形相同，因为</a:t>
            </a:r>
            <a:r>
              <a:rPr lang="en-US" altLang="zh-CN" sz="1200" dirty="0">
                <a:ln w="0"/>
              </a:rPr>
              <a:t>PWM</a:t>
            </a:r>
            <a:r>
              <a:rPr lang="zh-CN" altLang="en-US" sz="1200" dirty="0">
                <a:ln w="0"/>
              </a:rPr>
              <a:t>输出与中断无关。</a:t>
            </a:r>
            <a:endParaRPr lang="en-US" altLang="zh-CN" sz="1200" b="0" cap="none" spc="0" dirty="0">
              <a:ln w="0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25A8FAF-D5F3-8E14-3CAC-177A27D74763}"/>
              </a:ext>
            </a:extLst>
          </p:cNvPr>
          <p:cNvSpPr/>
          <p:nvPr/>
        </p:nvSpPr>
        <p:spPr>
          <a:xfrm>
            <a:off x="60869" y="216268"/>
            <a:ext cx="223651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这里产生更新事件，但是</a:t>
            </a:r>
            <a:endParaRPr lang="en-US" altLang="zh-CN" sz="1200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zh-CN" altLang="en-US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输出比较</a:t>
            </a:r>
            <a:r>
              <a:rPr lang="en-US" altLang="zh-CN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PWM</a:t>
            </a:r>
            <a:r>
              <a:rPr lang="zh-CN" altLang="en-US" sz="1200" b="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模式与中断无关</a:t>
            </a:r>
          </a:p>
        </p:txBody>
      </p:sp>
      <p:sp>
        <p:nvSpPr>
          <p:cNvPr id="59" name="箭头: 右 58">
            <a:extLst>
              <a:ext uri="{FF2B5EF4-FFF2-40B4-BE49-F238E27FC236}">
                <a16:creationId xmlns:a16="http://schemas.microsoft.com/office/drawing/2014/main" id="{FE8CD910-4EDF-FC29-EE64-CAB4C4CACA1B}"/>
              </a:ext>
            </a:extLst>
          </p:cNvPr>
          <p:cNvSpPr/>
          <p:nvPr/>
        </p:nvSpPr>
        <p:spPr>
          <a:xfrm rot="2966881">
            <a:off x="1046813" y="1093767"/>
            <a:ext cx="1185077" cy="112543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340B85F9-DDD6-9149-1D09-8CEC3C9C8764}"/>
              </a:ext>
            </a:extLst>
          </p:cNvPr>
          <p:cNvSpPr/>
          <p:nvPr/>
        </p:nvSpPr>
        <p:spPr>
          <a:xfrm rot="2052712">
            <a:off x="1888091" y="1094628"/>
            <a:ext cx="1740322" cy="119797"/>
          </a:xfrm>
          <a:prstGeom prst="rightArrow">
            <a:avLst>
              <a:gd name="adj1" fmla="val 47210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72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56DF03CF-B657-1775-2569-B2469F854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39" y="2524172"/>
            <a:ext cx="4405662" cy="41221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50DF187-A6E3-1239-CCBD-DE000BB4FB24}"/>
              </a:ext>
            </a:extLst>
          </p:cNvPr>
          <p:cNvSpPr/>
          <p:nvPr/>
        </p:nvSpPr>
        <p:spPr>
          <a:xfrm>
            <a:off x="3061355" y="211666"/>
            <a:ext cx="606929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时基单元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-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计数器模式：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TIM_CounterMode_CenterAligned1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、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2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、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3</a:t>
            </a:r>
          </a:p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定时器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-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输出比较模式：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TIM _OCMode_PWM1</a:t>
            </a:r>
            <a:endParaRPr lang="zh-CN" altLang="en-US" sz="1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97316B-B3FB-456E-57A1-7335E8D72631}"/>
              </a:ext>
            </a:extLst>
          </p:cNvPr>
          <p:cNvSpPr/>
          <p:nvPr/>
        </p:nvSpPr>
        <p:spPr>
          <a:xfrm>
            <a:off x="3041669" y="888553"/>
            <a:ext cx="5756167" cy="117218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200" b="0" cap="none" spc="0" dirty="0">
                <a:ln w="0"/>
                <a:solidFill>
                  <a:schemeClr val="tx1"/>
                </a:solidFill>
              </a:rPr>
              <a:t>注</a:t>
            </a:r>
            <a:r>
              <a:rPr lang="zh-CN" altLang="en-US" sz="1200" dirty="0">
                <a:ln w="0"/>
              </a:rPr>
              <a:t>：</a:t>
            </a:r>
            <a:r>
              <a:rPr lang="zh-CN" altLang="en-US" sz="1200" b="0" cap="none" spc="0" dirty="0">
                <a:ln w="0"/>
                <a:solidFill>
                  <a:schemeClr val="tx1"/>
                </a:solidFill>
              </a:rPr>
              <a:t>三种中央对齐没区别。三种中央对齐的区别是</a:t>
            </a:r>
            <a:endParaRPr lang="en-US" altLang="zh-CN" sz="1200" b="0" cap="none" spc="0" dirty="0">
              <a:ln w="0"/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b="0" cap="none" spc="0" dirty="0">
                <a:ln w="0"/>
                <a:solidFill>
                  <a:srgbClr val="FF0000"/>
                </a:solidFill>
              </a:rPr>
              <a:t>只影响更新事件的触发时机，</a:t>
            </a:r>
            <a:r>
              <a:rPr lang="zh-CN" altLang="en-US" sz="1200" dirty="0">
                <a:ln w="0"/>
                <a:solidFill>
                  <a:srgbClr val="FF0000"/>
                </a:solidFill>
              </a:rPr>
              <a:t>影响“比较中断</a:t>
            </a:r>
            <a:r>
              <a:rPr lang="en-US" altLang="zh-CN" sz="1200" dirty="0">
                <a:ln w="0"/>
                <a:solidFill>
                  <a:srgbClr val="FF0000"/>
                </a:solidFill>
              </a:rPr>
              <a:t>Interrupt</a:t>
            </a:r>
            <a:r>
              <a:rPr lang="zh-CN" altLang="en-US" sz="1200" dirty="0">
                <a:ln w="0"/>
                <a:solidFill>
                  <a:srgbClr val="FF0000"/>
                </a:solidFill>
              </a:rPr>
              <a:t>标志位</a:t>
            </a:r>
            <a:r>
              <a:rPr lang="en-US" altLang="zh-CN" sz="1200" dirty="0" err="1">
                <a:ln w="0"/>
                <a:solidFill>
                  <a:srgbClr val="FF0000"/>
                </a:solidFill>
              </a:rPr>
              <a:t>CCxIE</a:t>
            </a:r>
            <a:r>
              <a:rPr lang="zh-CN" altLang="en-US" sz="1200" dirty="0">
                <a:ln w="0"/>
                <a:solidFill>
                  <a:srgbClr val="FF0000"/>
                </a:solidFill>
              </a:rPr>
              <a:t>”置</a:t>
            </a:r>
            <a:r>
              <a:rPr lang="en-US" altLang="zh-CN" sz="1200" dirty="0">
                <a:ln w="0"/>
                <a:solidFill>
                  <a:srgbClr val="FF0000"/>
                </a:solidFill>
              </a:rPr>
              <a:t>1</a:t>
            </a:r>
            <a:r>
              <a:rPr lang="zh-CN" altLang="en-US" sz="1200" dirty="0">
                <a:ln w="0"/>
                <a:solidFill>
                  <a:srgbClr val="FF0000"/>
                </a:solidFill>
              </a:rPr>
              <a:t>的时机；</a:t>
            </a:r>
            <a:endParaRPr lang="en-US" altLang="zh-CN" sz="1200" b="0" cap="none" spc="0" dirty="0">
              <a:ln w="0"/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b="0" cap="none" spc="0" dirty="0">
                <a:ln w="0"/>
                <a:solidFill>
                  <a:srgbClr val="FF0000"/>
                </a:solidFill>
              </a:rPr>
              <a:t>不影响“比较事件</a:t>
            </a:r>
            <a:r>
              <a:rPr lang="en-US" altLang="zh-CN" sz="1200" b="0" cap="none" spc="0" dirty="0">
                <a:ln w="0"/>
                <a:solidFill>
                  <a:srgbClr val="FF0000"/>
                </a:solidFill>
              </a:rPr>
              <a:t>Event </a:t>
            </a:r>
            <a:r>
              <a:rPr lang="zh-CN" altLang="en-US" sz="1200" b="0" cap="none" spc="0" dirty="0">
                <a:ln w="0"/>
                <a:solidFill>
                  <a:srgbClr val="FF0000"/>
                </a:solidFill>
              </a:rPr>
              <a:t>”的触发时机；不影响输出的</a:t>
            </a:r>
            <a:r>
              <a:rPr lang="en-US" altLang="zh-CN" sz="1200" b="0" cap="none" spc="0" dirty="0">
                <a:ln w="0"/>
                <a:solidFill>
                  <a:srgbClr val="FF0000"/>
                </a:solidFill>
              </a:rPr>
              <a:t>PWM</a:t>
            </a:r>
            <a:r>
              <a:rPr lang="zh-CN" altLang="en-US" sz="1200" b="0" cap="none" spc="0" dirty="0">
                <a:ln w="0"/>
                <a:solidFill>
                  <a:srgbClr val="FF0000"/>
                </a:solidFill>
              </a:rPr>
              <a:t>波形。</a:t>
            </a:r>
            <a:endParaRPr lang="en-US" altLang="zh-CN" sz="1200" b="0" cap="none" spc="0" dirty="0">
              <a:ln w="0"/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sz="1200" dirty="0">
                <a:ln w="0"/>
              </a:rPr>
              <a:t>三种中央对齐模式输出的</a:t>
            </a:r>
            <a:r>
              <a:rPr lang="en-US" altLang="zh-CN" sz="1200" dirty="0">
                <a:ln w="0"/>
              </a:rPr>
              <a:t>PWM</a:t>
            </a:r>
            <a:r>
              <a:rPr lang="zh-CN" altLang="en-US" sz="1200" dirty="0">
                <a:ln w="0"/>
              </a:rPr>
              <a:t>波形相同，因为</a:t>
            </a:r>
            <a:r>
              <a:rPr lang="en-US" altLang="zh-CN" sz="1200" dirty="0">
                <a:ln w="0"/>
              </a:rPr>
              <a:t>PWM</a:t>
            </a:r>
            <a:r>
              <a:rPr lang="zh-CN" altLang="en-US" sz="1200" dirty="0">
                <a:ln w="0"/>
              </a:rPr>
              <a:t>输出与中断无关。</a:t>
            </a:r>
            <a:endParaRPr lang="en-US" altLang="zh-CN" sz="1200" b="0" cap="none" spc="0" dirty="0">
              <a:ln w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750B-CD99-0A76-DA20-57C7E0DC1768}"/>
              </a:ext>
            </a:extLst>
          </p:cNvPr>
          <p:cNvSpPr/>
          <p:nvPr/>
        </p:nvSpPr>
        <p:spPr>
          <a:xfrm>
            <a:off x="5243003" y="2797785"/>
            <a:ext cx="5756167" cy="227081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GD32F30x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的用户手册中，看图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16-15</a:t>
            </a:r>
          </a:p>
          <a:p>
            <a:pPr>
              <a:lnSpc>
                <a:spcPct val="150000"/>
              </a:lnSpc>
            </a:pPr>
            <a:endParaRPr lang="en-US" altLang="zh-CN" sz="1600" dirty="0">
              <a:ln w="0"/>
            </a:endParaRPr>
          </a:p>
          <a:p>
            <a:pPr>
              <a:lnSpc>
                <a:spcPct val="150000"/>
              </a:lnSpc>
            </a:pPr>
            <a:r>
              <a:rPr lang="zh-CN" altLang="en-US" sz="1600" b="0" cap="none" spc="0" dirty="0">
                <a:ln w="0"/>
              </a:rPr>
              <a:t>三种中央对齐计数模式</a:t>
            </a:r>
            <a:endParaRPr lang="en-US" altLang="zh-CN" sz="1600" b="0" cap="none" spc="0" dirty="0">
              <a:ln w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ln w="0"/>
              </a:rPr>
              <a:t>OCxPRE</a:t>
            </a:r>
            <a:r>
              <a:rPr lang="zh-CN" altLang="en-US" sz="1600" dirty="0">
                <a:ln w="0"/>
              </a:rPr>
              <a:t>、</a:t>
            </a:r>
            <a:r>
              <a:rPr lang="en-US" altLang="zh-CN" sz="1600" dirty="0" err="1">
                <a:ln w="0"/>
              </a:rPr>
              <a:t>CHx_OUT</a:t>
            </a:r>
            <a:r>
              <a:rPr lang="zh-CN" altLang="en-US" sz="1600" dirty="0">
                <a:ln w="0"/>
              </a:rPr>
              <a:t>都没有区别</a:t>
            </a:r>
            <a:endParaRPr lang="en-US" altLang="zh-CN" sz="1600" dirty="0">
              <a:ln w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>
                <a:ln w="0"/>
              </a:rPr>
              <a:t>只有</a:t>
            </a:r>
            <a:r>
              <a:rPr lang="en-US" altLang="zh-CN" sz="1600" dirty="0">
                <a:ln w="0"/>
              </a:rPr>
              <a:t>Interrupt signal</a:t>
            </a:r>
            <a:r>
              <a:rPr lang="zh-CN" altLang="en-US" sz="1600" dirty="0">
                <a:ln w="0"/>
              </a:rPr>
              <a:t>分类讨论，即中断标志位</a:t>
            </a:r>
            <a:r>
              <a:rPr lang="en-US" altLang="zh-CN" sz="1600" dirty="0" err="1">
                <a:ln w="0"/>
              </a:rPr>
              <a:t>CCxIE</a:t>
            </a:r>
            <a:r>
              <a:rPr lang="zh-CN" altLang="en-US" sz="1600" dirty="0">
                <a:ln w="0"/>
              </a:rPr>
              <a:t>的置</a:t>
            </a:r>
            <a:r>
              <a:rPr lang="en-US" altLang="zh-CN" sz="1600" dirty="0">
                <a:ln w="0"/>
              </a:rPr>
              <a:t>1</a:t>
            </a:r>
            <a:r>
              <a:rPr lang="zh-CN" altLang="en-US" sz="1600" dirty="0">
                <a:ln w="0"/>
              </a:rPr>
              <a:t>时机有差别</a:t>
            </a:r>
            <a:endParaRPr lang="en-US" altLang="zh-CN" sz="1200" dirty="0">
              <a:ln w="0"/>
            </a:endParaRPr>
          </a:p>
        </p:txBody>
      </p:sp>
    </p:spTree>
    <p:extLst>
      <p:ext uri="{BB962C8B-B14F-4D97-AF65-F5344CB8AC3E}">
        <p14:creationId xmlns:p14="http://schemas.microsoft.com/office/powerpoint/2010/main" val="1106060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848274E-BE60-A6C8-B9D4-818D867DBD66}"/>
              </a:ext>
            </a:extLst>
          </p:cNvPr>
          <p:cNvSpPr/>
          <p:nvPr/>
        </p:nvSpPr>
        <p:spPr>
          <a:xfrm>
            <a:off x="5821155" y="4878"/>
            <a:ext cx="5144357" cy="11628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PWM</a:t>
            </a:r>
            <a:r>
              <a:rPr lang="zh-CN" altLang="en-US" sz="1600" dirty="0"/>
              <a:t>频率：    </a:t>
            </a:r>
            <a:r>
              <a:rPr lang="en-US" altLang="zh-CN" sz="1600" dirty="0"/>
              <a:t>Freq = CK_PSC / (PSC + 1) / (ARR + 1)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PWM</a:t>
            </a:r>
            <a:r>
              <a:rPr lang="zh-CN" altLang="en-US" sz="1600" dirty="0"/>
              <a:t>占空比：</a:t>
            </a:r>
            <a:r>
              <a:rPr lang="en-US" altLang="zh-CN" sz="1600" dirty="0"/>
              <a:t>Duty = CCR / (ARR + 1)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CN" sz="1600" dirty="0"/>
              <a:t>PWM</a:t>
            </a:r>
            <a:r>
              <a:rPr lang="zh-CN" altLang="it-IT" sz="1600" dirty="0"/>
              <a:t>分辨率：</a:t>
            </a:r>
            <a:r>
              <a:rPr lang="it-IT" altLang="zh-CN" sz="1600" dirty="0"/>
              <a:t>Reso = 1 / (ARR + 1)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E20D4A7-FFAA-18CD-3A4F-940EF1A00B39}"/>
              </a:ext>
            </a:extLst>
          </p:cNvPr>
          <p:cNvSpPr/>
          <p:nvPr/>
        </p:nvSpPr>
        <p:spPr>
          <a:xfrm>
            <a:off x="563356" y="268463"/>
            <a:ext cx="357020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计数器模式：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TIM_CounterMode_Up</a:t>
            </a:r>
          </a:p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输出比较模式：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TIM _OCMode_PWM1</a:t>
            </a:r>
            <a:endParaRPr lang="zh-CN" altLang="en-US" sz="1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0C68D12-F4C2-2940-A7D0-45B2628685F1}"/>
              </a:ext>
            </a:extLst>
          </p:cNvPr>
          <p:cNvSpPr/>
          <p:nvPr/>
        </p:nvSpPr>
        <p:spPr>
          <a:xfrm>
            <a:off x="563356" y="1756864"/>
            <a:ext cx="366478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计数器模式：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TIM_CounterMode_Down</a:t>
            </a:r>
          </a:p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输出比较模式：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TIM _OCMode_PWM1</a:t>
            </a:r>
            <a:endParaRPr lang="zh-CN" altLang="en-US" sz="1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91D4D7F-F3AB-9D80-4066-29D88F956652}"/>
              </a:ext>
            </a:extLst>
          </p:cNvPr>
          <p:cNvSpPr/>
          <p:nvPr/>
        </p:nvSpPr>
        <p:spPr>
          <a:xfrm>
            <a:off x="5821156" y="1538304"/>
            <a:ext cx="5144357" cy="116281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PWM</a:t>
            </a:r>
            <a:r>
              <a:rPr lang="zh-CN" altLang="en-US" sz="1600" dirty="0"/>
              <a:t>频率：    </a:t>
            </a:r>
            <a:r>
              <a:rPr lang="en-US" altLang="zh-CN" sz="1600" dirty="0"/>
              <a:t>Freq = CK_PSC / (PSC + 1) / (ARR + 1)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PWM</a:t>
            </a:r>
            <a:r>
              <a:rPr lang="zh-CN" altLang="en-US" sz="1600" dirty="0"/>
              <a:t>占空比：</a:t>
            </a:r>
            <a:r>
              <a:rPr lang="en-US" altLang="zh-CN" sz="1600" dirty="0"/>
              <a:t>Duty = CCR / (ARR + 1)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CN" sz="1600" dirty="0"/>
              <a:t>PWM</a:t>
            </a:r>
            <a:r>
              <a:rPr lang="zh-CN" altLang="it-IT" sz="1600" dirty="0"/>
              <a:t>分辨率：</a:t>
            </a:r>
            <a:r>
              <a:rPr lang="it-IT" altLang="zh-CN" sz="1600" dirty="0"/>
              <a:t>Reso = 1 / (ARR + 1)</a:t>
            </a:r>
            <a:endParaRPr lang="zh-CN" altLang="en-US" sz="1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1C86365-59C1-5185-2635-1EA323445CC4}"/>
              </a:ext>
            </a:extLst>
          </p:cNvPr>
          <p:cNvSpPr/>
          <p:nvPr/>
        </p:nvSpPr>
        <p:spPr>
          <a:xfrm>
            <a:off x="563356" y="3366643"/>
            <a:ext cx="514596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计数器模式：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TIM_CounterMode_CenterAligned1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、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2</a:t>
            </a:r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、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3</a:t>
            </a:r>
          </a:p>
          <a:p>
            <a:r>
              <a:rPr lang="zh-CN" altLang="en-US" sz="1600" b="0" cap="none" spc="0" dirty="0">
                <a:ln w="0"/>
                <a:solidFill>
                  <a:schemeClr val="tx1"/>
                </a:solidFill>
              </a:rPr>
              <a:t>输出比较模式：</a:t>
            </a:r>
            <a:r>
              <a:rPr lang="en-US" altLang="zh-CN" sz="1600" b="0" cap="none" spc="0" dirty="0">
                <a:ln w="0"/>
                <a:solidFill>
                  <a:schemeClr val="tx1"/>
                </a:solidFill>
              </a:rPr>
              <a:t>TIM _OCMode_PWM1</a:t>
            </a:r>
            <a:endParaRPr lang="zh-CN" altLang="en-US" sz="1600" b="0" cap="none" spc="0" dirty="0">
              <a:ln w="0"/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22937DF-0B1E-AD87-7007-9310706DBA26}"/>
              </a:ext>
            </a:extLst>
          </p:cNvPr>
          <p:cNvSpPr/>
          <p:nvPr/>
        </p:nvSpPr>
        <p:spPr>
          <a:xfrm>
            <a:off x="5816075" y="2991298"/>
            <a:ext cx="6106685" cy="116281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PWM</a:t>
            </a:r>
            <a:r>
              <a:rPr lang="zh-CN" altLang="en-US" sz="1600" dirty="0"/>
              <a:t>频率：    </a:t>
            </a:r>
            <a:r>
              <a:rPr lang="en-US" altLang="zh-CN" sz="1600" dirty="0"/>
              <a:t>Freq = CK_PSC / (PSC + 1) / </a:t>
            </a:r>
            <a:r>
              <a:rPr lang="en-US" altLang="zh-CN" sz="1600" dirty="0">
                <a:solidFill>
                  <a:srgbClr val="7030A0"/>
                </a:solidFill>
              </a:rPr>
              <a:t>ARR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/ 2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/>
              <a:t>PWM</a:t>
            </a:r>
            <a:r>
              <a:rPr lang="zh-CN" altLang="en-US" sz="1600" dirty="0"/>
              <a:t>占空比：</a:t>
            </a:r>
            <a:r>
              <a:rPr lang="en-US" altLang="zh-CN" sz="1600" dirty="0"/>
              <a:t>Duty = ( 2 </a:t>
            </a:r>
            <a:r>
              <a:rPr lang="zh-CN" altLang="en-US" sz="1600" dirty="0"/>
              <a:t>* </a:t>
            </a:r>
            <a:r>
              <a:rPr lang="en-US" altLang="zh-CN" sz="1600" dirty="0"/>
              <a:t>CCR ) / ( 2 </a:t>
            </a:r>
            <a:r>
              <a:rPr lang="zh-CN" altLang="en-US" sz="1600" dirty="0"/>
              <a:t>* </a:t>
            </a:r>
            <a:r>
              <a:rPr lang="en-US" altLang="zh-CN" sz="1600" dirty="0"/>
              <a:t>ARR ) = CCR / </a:t>
            </a:r>
            <a:r>
              <a:rPr lang="en-US" altLang="zh-CN" sz="1600" dirty="0">
                <a:solidFill>
                  <a:srgbClr val="7030A0"/>
                </a:solidFill>
              </a:rPr>
              <a:t>ARR</a:t>
            </a:r>
            <a:r>
              <a:rPr lang="en-US" altLang="zh-CN" sz="1600" dirty="0"/>
              <a:t>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it-IT" altLang="zh-CN" sz="1600" dirty="0"/>
              <a:t>PWM</a:t>
            </a:r>
            <a:r>
              <a:rPr lang="zh-CN" altLang="it-IT" sz="1600" dirty="0"/>
              <a:t>分辨率：</a:t>
            </a:r>
            <a:r>
              <a:rPr lang="it-IT" altLang="zh-CN" sz="1600" dirty="0"/>
              <a:t>Reso = 1 / </a:t>
            </a:r>
            <a:r>
              <a:rPr lang="it-IT" altLang="zh-CN" sz="1600" dirty="0">
                <a:solidFill>
                  <a:srgbClr val="7030A0"/>
                </a:solidFill>
              </a:rPr>
              <a:t>ARR</a:t>
            </a:r>
            <a:endParaRPr lang="zh-CN" altLang="en-US" sz="1600" b="0" cap="none" spc="0" dirty="0">
              <a:ln w="0"/>
              <a:solidFill>
                <a:srgbClr val="7030A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29779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1037</Words>
  <Application>Microsoft Office PowerPoint</Application>
  <PresentationFormat>宽屏</PresentationFormat>
  <Paragraphs>132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全成</dc:creator>
  <cp:lastModifiedBy>张 全成</cp:lastModifiedBy>
  <cp:revision>85</cp:revision>
  <dcterms:created xsi:type="dcterms:W3CDTF">2024-07-09T13:13:01Z</dcterms:created>
  <dcterms:modified xsi:type="dcterms:W3CDTF">2024-10-24T14:01:07Z</dcterms:modified>
</cp:coreProperties>
</file>