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8" r:id="rId3"/>
    <p:sldId id="260" r:id="rId4"/>
    <p:sldId id="268" r:id="rId5"/>
    <p:sldId id="264" r:id="rId6"/>
    <p:sldId id="270" r:id="rId7"/>
    <p:sldId id="269"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GQ6wNbxjOCsQ4Nw/icL0N3AoC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41"/>
    <a:srgbClr val="007AC2"/>
    <a:srgbClr val="FDB827"/>
    <a:srgbClr val="C71957"/>
    <a:srgbClr val="D6DCE5"/>
    <a:srgbClr val="F2F2F2"/>
    <a:srgbClr val="00285D"/>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DC1E4-46BA-4C65-BA5F-F8B6B2F14381}" v="383" dt="2022-11-13T02:34:56.090"/>
    <p1510:client id="{238987C2-C602-4F5F-9214-2770DC5E3451}" v="1016" dt="2022-11-13T03:12:31.009"/>
    <p1510:client id="{3FE8BFF2-E5F5-41AD-87E1-E4278E45B6EC}" v="885" dt="2022-11-13T03:45:03.231"/>
    <p1510:client id="{8F8C171B-A3F2-50D7-82F1-CD0A26F8F23C}" v="1" dt="2022-11-13T02:51:18.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201661434754032E-2"/>
          <c:y val="5.579517022164928E-2"/>
          <c:w val="0.90492359744094486"/>
          <c:h val="0.82951139090112014"/>
        </c:manualLayout>
      </c:layout>
      <c:barChart>
        <c:barDir val="col"/>
        <c:grouping val="clustered"/>
        <c:varyColors val="0"/>
        <c:ser>
          <c:idx val="1"/>
          <c:order val="1"/>
          <c:tx>
            <c:strRef>
              <c:f>Sheet1!#REF!</c:f>
              <c:strCache>
                <c:ptCount val="1"/>
                <c:pt idx="0">
                  <c:v>#REF!</c:v>
                </c:pt>
              </c:strCache>
            </c:strRef>
          </c:tx>
          <c:spPr>
            <a:solidFill>
              <a:schemeClr val="accent2"/>
            </a:solidFill>
            <a:ln>
              <a:noFill/>
            </a:ln>
            <a:effectLst/>
          </c:spPr>
          <c:invertIfNegative val="0"/>
          <c:val>
            <c:numRef>
              <c:f>Sheet1!#REF!</c:f>
              <c:numCache>
                <c:formatCode>General</c:formatCode>
                <c:ptCount val="1"/>
                <c:pt idx="0">
                  <c:v>1</c:v>
                </c:pt>
              </c:numCache>
            </c:numRef>
          </c:val>
          <c:extLst>
            <c:ext xmlns:c16="http://schemas.microsoft.com/office/drawing/2014/chart" uri="{C3380CC4-5D6E-409C-BE32-E72D297353CC}">
              <c16:uniqueId val="{00000002-DAF1-4CEF-9E21-D1C61F39AF99}"/>
            </c:ext>
          </c:extLst>
        </c:ser>
        <c:dLbls>
          <c:showLegendKey val="0"/>
          <c:showVal val="0"/>
          <c:showCatName val="0"/>
          <c:showSerName val="0"/>
          <c:showPercent val="0"/>
          <c:showBubbleSize val="0"/>
        </c:dLbls>
        <c:gapWidth val="0"/>
        <c:axId val="1587830144"/>
        <c:axId val="1587830560"/>
      </c:barChart>
      <c:barChart>
        <c:barDir val="col"/>
        <c:grouping val="clustered"/>
        <c:varyColors val="0"/>
        <c:ser>
          <c:idx val="0"/>
          <c:order val="0"/>
          <c:tx>
            <c:strRef>
              <c:f>Sheet1!$A$1</c:f>
              <c:strCache>
                <c:ptCount val="1"/>
                <c:pt idx="0">
                  <c:v>Mental Health Calls</c:v>
                </c:pt>
              </c:strCache>
            </c:strRef>
          </c:tx>
          <c:spPr>
            <a:solidFill>
              <a:srgbClr val="FF9797"/>
            </a:solidFill>
            <a:ln w="6350">
              <a:noFill/>
            </a:ln>
            <a:effectLst>
              <a:softEdge rad="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Sheet1!$A$2:$A$8</c:f>
              <c:numCache>
                <c:formatCode>General</c:formatCode>
                <c:ptCount val="7"/>
                <c:pt idx="0">
                  <c:v>22229</c:v>
                </c:pt>
                <c:pt idx="1">
                  <c:v>23178</c:v>
                </c:pt>
                <c:pt idx="2">
                  <c:v>25467</c:v>
                </c:pt>
                <c:pt idx="3">
                  <c:v>27346</c:v>
                </c:pt>
                <c:pt idx="4">
                  <c:v>29492</c:v>
                </c:pt>
                <c:pt idx="5">
                  <c:v>30689</c:v>
                </c:pt>
                <c:pt idx="6">
                  <c:v>33059</c:v>
                </c:pt>
              </c:numCache>
            </c:numRef>
          </c:val>
          <c:extLst>
            <c:ext xmlns:c16="http://schemas.microsoft.com/office/drawing/2014/chart" uri="{C3380CC4-5D6E-409C-BE32-E72D297353CC}">
              <c16:uniqueId val="{00000000-DAF1-4CEF-9E21-D1C61F39AF99}"/>
            </c:ext>
          </c:extLst>
        </c:ser>
        <c:dLbls>
          <c:showLegendKey val="0"/>
          <c:showVal val="0"/>
          <c:showCatName val="0"/>
          <c:showSerName val="0"/>
          <c:showPercent val="0"/>
          <c:showBubbleSize val="0"/>
        </c:dLbls>
        <c:gapWidth val="8"/>
        <c:axId val="277574288"/>
        <c:axId val="277575536"/>
      </c:barChart>
      <c:catAx>
        <c:axId val="1587830144"/>
        <c:scaling>
          <c:orientation val="minMax"/>
        </c:scaling>
        <c:delete val="1"/>
        <c:axPos val="b"/>
        <c:majorTickMark val="none"/>
        <c:minorTickMark val="none"/>
        <c:tickLblPos val="low"/>
        <c:crossAx val="1587830560"/>
        <c:crosses val="autoZero"/>
        <c:auto val="1"/>
        <c:lblAlgn val="ctr"/>
        <c:lblOffset val="100"/>
        <c:noMultiLvlLbl val="0"/>
      </c:catAx>
      <c:valAx>
        <c:axId val="1587830560"/>
        <c:scaling>
          <c:orientation val="minMax"/>
        </c:scaling>
        <c:delete val="1"/>
        <c:axPos val="l"/>
        <c:numFmt formatCode="General" sourceLinked="1"/>
        <c:majorTickMark val="none"/>
        <c:minorTickMark val="none"/>
        <c:tickLblPos val="nextTo"/>
        <c:crossAx val="1587830144"/>
        <c:crosses val="autoZero"/>
        <c:crossBetween val="between"/>
      </c:valAx>
      <c:valAx>
        <c:axId val="277575536"/>
        <c:scaling>
          <c:orientation val="minMax"/>
        </c:scaling>
        <c:delete val="1"/>
        <c:axPos val="r"/>
        <c:numFmt formatCode="General" sourceLinked="1"/>
        <c:majorTickMark val="out"/>
        <c:minorTickMark val="none"/>
        <c:tickLblPos val="nextTo"/>
        <c:crossAx val="277574288"/>
        <c:crosses val="max"/>
        <c:crossBetween val="between"/>
      </c:valAx>
      <c:catAx>
        <c:axId val="277574288"/>
        <c:scaling>
          <c:orientation val="minMax"/>
        </c:scaling>
        <c:delete val="1"/>
        <c:axPos val="b"/>
        <c:majorTickMark val="out"/>
        <c:minorTickMark val="none"/>
        <c:tickLblPos val="nextTo"/>
        <c:crossAx val="277575536"/>
        <c:crosses val="autoZero"/>
        <c:auto val="1"/>
        <c:lblAlgn val="ctr"/>
        <c:lblOffset val="100"/>
        <c:noMultiLvlLbl val="0"/>
      </c:cat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689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 When Marriage  &amp; Middle-Low Income </a:t>
            </a:r>
          </a:p>
          <a:p>
            <a:pPr marL="0" marR="0" lvl="0" indent="0" algn="just" rtl="0">
              <a:spcBef>
                <a:spcPts val="0"/>
              </a:spcBef>
              <a:spcAft>
                <a:spcPts val="0"/>
              </a:spcAft>
              <a:buNone/>
            </a:pPr>
            <a:r>
              <a:rPr lang="en-US" sz="1200">
                <a:solidFill>
                  <a:schemeClr val="dk1"/>
                </a:solidFill>
                <a:latin typeface="Calibri"/>
                <a:ea typeface="Calibri"/>
                <a:cs typeface="Calibri"/>
                <a:sym typeface="Calibri"/>
              </a:rPr>
              <a:t>Additionally, we associated the</a:t>
            </a:r>
            <a:r>
              <a:rPr lang="en-US">
                <a:solidFill>
                  <a:schemeClr val="dk1"/>
                </a:solidFill>
                <a:latin typeface="Calibri"/>
                <a:ea typeface="Calibri"/>
                <a:cs typeface="Calibri"/>
                <a:sym typeface="Calibri"/>
              </a:rPr>
              <a:t> comparatively large number of mental crisis related apprehensions in the </a:t>
            </a:r>
            <a:r>
              <a:rPr lang="en-US" sz="1200">
                <a:solidFill>
                  <a:schemeClr val="dk1"/>
                </a:solidFill>
                <a:latin typeface="Calibri"/>
                <a:ea typeface="Calibri"/>
                <a:cs typeface="Calibri"/>
                <a:sym typeface="Calibri"/>
              </a:rPr>
              <a:t>low-income population </a:t>
            </a:r>
            <a:r>
              <a:rPr lang="en-US">
                <a:solidFill>
                  <a:schemeClr val="dk1"/>
                </a:solidFill>
                <a:latin typeface="Calibri"/>
                <a:ea typeface="Calibri"/>
                <a:cs typeface="Calibri"/>
                <a:sym typeface="Calibri"/>
              </a:rPr>
              <a:t>with its weak </a:t>
            </a:r>
            <a:r>
              <a:rPr lang="en-US" sz="1200">
                <a:solidFill>
                  <a:schemeClr val="dk1"/>
                </a:solidFill>
                <a:latin typeface="Calibri"/>
                <a:ea typeface="Calibri"/>
                <a:cs typeface="Calibri"/>
                <a:sym typeface="Calibri"/>
              </a:rPr>
              <a:t>tolerance to negative economic impact, so they </a:t>
            </a:r>
            <a:r>
              <a:rPr lang="en-US">
                <a:solidFill>
                  <a:schemeClr val="dk1"/>
                </a:solidFill>
                <a:latin typeface="Calibri"/>
                <a:ea typeface="Calibri"/>
                <a:cs typeface="Calibri"/>
                <a:sym typeface="Calibri"/>
              </a:rPr>
              <a:t>may </a:t>
            </a:r>
            <a:r>
              <a:rPr lang="en-US" sz="1200">
                <a:solidFill>
                  <a:schemeClr val="dk1"/>
                </a:solidFill>
                <a:latin typeface="Calibri"/>
                <a:ea typeface="Calibri"/>
                <a:cs typeface="Calibri"/>
                <a:sym typeface="Calibri"/>
              </a:rPr>
              <a:t>bear sustained high mental pressure concer</a:t>
            </a:r>
            <a:r>
              <a:rPr lang="en-US">
                <a:solidFill>
                  <a:schemeClr val="dk1"/>
                </a:solidFill>
                <a:latin typeface="Calibri"/>
                <a:ea typeface="Calibri"/>
                <a:cs typeface="Calibri"/>
                <a:sym typeface="Calibri"/>
              </a:rPr>
              <a:t>ning survival and could not afford or have sufficient resources in mental health assistance, which make them vulnerable to nervous breakdown and may eventually develop severe mental crisis. </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solidFill>
                  <a:schemeClr val="dk1"/>
                </a:solidFill>
                <a:latin typeface="Calibri"/>
                <a:ea typeface="Calibri"/>
                <a:cs typeface="Calibri"/>
                <a:sym typeface="Calibri"/>
              </a:rPr>
              <a:t>Lastly, our analysis indicated that neighborhoods with more unemployed young population are more prone to have high apprehension rates for mental crisis, this result in a way corroborates our previous argument of the association between low income and the number of apprehensions made due to mental crisis. On the other hand, we suspect that the unemployment-induced anxiety and poverty could severely jeopardize individual’s mental health and they may seek amelioration through the usage of drug or alcohol, which further deteriorate their mental health condition.</a:t>
            </a:r>
            <a:endParaRPr lang="en-US"/>
          </a:p>
          <a:p>
            <a:pPr marL="0" lvl="0" indent="0" algn="l" rtl="0">
              <a:spcBef>
                <a:spcPts val="0"/>
              </a:spcBef>
              <a:spcAft>
                <a:spcPts val="0"/>
              </a:spcAft>
              <a:buNone/>
            </a:pPr>
            <a:endParaRPr lang="en-US"/>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60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Based on our findings, </a:t>
            </a:r>
            <a:r>
              <a:rPr lang="en-US">
                <a:solidFill>
                  <a:schemeClr val="dk1"/>
                </a:solidFill>
                <a:latin typeface="Calibri"/>
                <a:ea typeface="Calibri"/>
                <a:cs typeface="Calibri"/>
                <a:sym typeface="Calibri"/>
              </a:rPr>
              <a:t>several measures could be considered to potentially forestall hazardous events and promote sustainable improvements in the safety of neighborhoods. For high risk regions that defined as having less than 40%  married population, having an average income which falls in the low to middle-low range (defined previously), and having a greater than 7% unemployed population aged from 20 to 34, Toronto Police Service can:</a:t>
            </a:r>
          </a:p>
          <a:p>
            <a:pPr marL="0" marR="0" lvl="0" indent="0" algn="l" rtl="0">
              <a:spcBef>
                <a:spcPts val="0"/>
              </a:spcBef>
              <a:spcAft>
                <a:spcPts val="0"/>
              </a:spcAft>
              <a:buNone/>
            </a:pPr>
            <a:endParaRPr lang="en-US">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75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77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yan Title with HWIC">
  <p:cSld name="Cyan Title with HWIC">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a:stretch/>
        </p:blipFill>
        <p:spPr>
          <a:xfrm>
            <a:off x="479377" y="876468"/>
            <a:ext cx="2736303" cy="707093"/>
          </a:xfrm>
          <a:prstGeom prst="rect">
            <a:avLst/>
          </a:prstGeom>
          <a:noFill/>
          <a:ln>
            <a:noFill/>
          </a:ln>
        </p:spPr>
      </p:pic>
      <p:sp>
        <p:nvSpPr>
          <p:cNvPr id="17" name="Google Shape;17;p9"/>
          <p:cNvSpPr/>
          <p:nvPr/>
        </p:nvSpPr>
        <p:spPr>
          <a:xfrm>
            <a:off x="0" y="2348880"/>
            <a:ext cx="12192000" cy="4509120"/>
          </a:xfrm>
          <a:prstGeom prst="rect">
            <a:avLst/>
          </a:prstGeom>
          <a:solidFill>
            <a:srgbClr val="002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9"/>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lnSpc>
                <a:spcPct val="90000"/>
              </a:lnSpc>
              <a:spcBef>
                <a:spcPts val="500"/>
              </a:spcBef>
              <a:spcAft>
                <a:spcPts val="0"/>
              </a:spcAft>
              <a:buClr>
                <a:srgbClr val="888888"/>
              </a:buClr>
              <a:buSzPts val="1400"/>
              <a:buNone/>
              <a:defRPr sz="1400">
                <a:solidFill>
                  <a:srgbClr val="888888"/>
                </a:solidFill>
              </a:defRPr>
            </a:lvl6pPr>
            <a:lvl7pPr marL="3200400" lvl="6" indent="-228600" algn="l">
              <a:lnSpc>
                <a:spcPct val="90000"/>
              </a:lnSpc>
              <a:spcBef>
                <a:spcPts val="500"/>
              </a:spcBef>
              <a:spcAft>
                <a:spcPts val="0"/>
              </a:spcAft>
              <a:buClr>
                <a:srgbClr val="888888"/>
              </a:buClr>
              <a:buSzPts val="1400"/>
              <a:buNone/>
              <a:defRPr sz="1400">
                <a:solidFill>
                  <a:srgbClr val="888888"/>
                </a:solidFill>
              </a:defRPr>
            </a:lvl7pPr>
            <a:lvl8pPr marL="3657600" lvl="7" indent="-228600" algn="l">
              <a:lnSpc>
                <a:spcPct val="90000"/>
              </a:lnSpc>
              <a:spcBef>
                <a:spcPts val="500"/>
              </a:spcBef>
              <a:spcAft>
                <a:spcPts val="0"/>
              </a:spcAft>
              <a:buClr>
                <a:srgbClr val="888888"/>
              </a:buClr>
              <a:buSzPts val="1400"/>
              <a:buNone/>
              <a:defRPr sz="1400">
                <a:solidFill>
                  <a:srgbClr val="888888"/>
                </a:solidFill>
              </a:defRPr>
            </a:lvl8pPr>
            <a:lvl9pPr marL="4114800" lvl="8" indent="-228600" algn="l">
              <a:lnSpc>
                <a:spcPct val="90000"/>
              </a:lnSpc>
              <a:spcBef>
                <a:spcPts val="500"/>
              </a:spcBef>
              <a:spcAft>
                <a:spcPts val="0"/>
              </a:spcAft>
              <a:buClr>
                <a:srgbClr val="888888"/>
              </a:buClr>
              <a:buSzPts val="1400"/>
              <a:buNone/>
              <a:defRPr sz="1400">
                <a:solidFill>
                  <a:srgbClr val="888888"/>
                </a:solidFill>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Arial"/>
                <a:ea typeface="Arial"/>
                <a:cs typeface="Arial"/>
                <a:sym typeface="Arial"/>
              </a:defRPr>
            </a:lvl1pPr>
            <a:lvl2pPr marL="0" lvl="1" indent="0" algn="r">
              <a:spcBef>
                <a:spcPts val="0"/>
              </a:spcBef>
              <a:buNone/>
              <a:defRPr sz="1200" b="0" i="0" u="none" strike="noStrike" cap="none">
                <a:solidFill>
                  <a:schemeClr val="lt1"/>
                </a:solidFill>
                <a:latin typeface="Arial"/>
                <a:ea typeface="Arial"/>
                <a:cs typeface="Arial"/>
                <a:sym typeface="Arial"/>
              </a:defRPr>
            </a:lvl2pPr>
            <a:lvl3pPr marL="0" lvl="2" indent="0" algn="r">
              <a:spcBef>
                <a:spcPts val="0"/>
              </a:spcBef>
              <a:buNone/>
              <a:defRPr sz="1200" b="0" i="0" u="none" strike="noStrike" cap="none">
                <a:solidFill>
                  <a:schemeClr val="lt1"/>
                </a:solidFill>
                <a:latin typeface="Arial"/>
                <a:ea typeface="Arial"/>
                <a:cs typeface="Arial"/>
                <a:sym typeface="Arial"/>
              </a:defRPr>
            </a:lvl3pPr>
            <a:lvl4pPr marL="0" lvl="3" indent="0" algn="r">
              <a:spcBef>
                <a:spcPts val="0"/>
              </a:spcBef>
              <a:buNone/>
              <a:defRPr sz="1200" b="0" i="0" u="none" strike="noStrike" cap="none">
                <a:solidFill>
                  <a:schemeClr val="lt1"/>
                </a:solidFill>
                <a:latin typeface="Arial"/>
                <a:ea typeface="Arial"/>
                <a:cs typeface="Arial"/>
                <a:sym typeface="Arial"/>
              </a:defRPr>
            </a:lvl4pPr>
            <a:lvl5pPr marL="0" lvl="4" indent="0" algn="r">
              <a:spcBef>
                <a:spcPts val="0"/>
              </a:spcBef>
              <a:buNone/>
              <a:defRPr sz="1200" b="0" i="0" u="none" strike="noStrike" cap="none">
                <a:solidFill>
                  <a:schemeClr val="lt1"/>
                </a:solidFill>
                <a:latin typeface="Arial"/>
                <a:ea typeface="Arial"/>
                <a:cs typeface="Arial"/>
                <a:sym typeface="Arial"/>
              </a:defRPr>
            </a:lvl5pPr>
            <a:lvl6pPr marL="0" lvl="5" indent="0" algn="r">
              <a:spcBef>
                <a:spcPts val="0"/>
              </a:spcBef>
              <a:buNone/>
              <a:defRPr sz="1200" b="0" i="0" u="none" strike="noStrike" cap="none">
                <a:solidFill>
                  <a:schemeClr val="lt1"/>
                </a:solidFill>
                <a:latin typeface="Arial"/>
                <a:ea typeface="Arial"/>
                <a:cs typeface="Arial"/>
                <a:sym typeface="Arial"/>
              </a:defRPr>
            </a:lvl6pPr>
            <a:lvl7pPr marL="0" lvl="6" indent="0" algn="r">
              <a:spcBef>
                <a:spcPts val="0"/>
              </a:spcBef>
              <a:buNone/>
              <a:defRPr sz="1200" b="0" i="0" u="none" strike="noStrike" cap="none">
                <a:solidFill>
                  <a:schemeClr val="lt1"/>
                </a:solidFill>
                <a:latin typeface="Arial"/>
                <a:ea typeface="Arial"/>
                <a:cs typeface="Arial"/>
                <a:sym typeface="Arial"/>
              </a:defRPr>
            </a:lvl7pPr>
            <a:lvl8pPr marL="0" lvl="7" indent="0" algn="r">
              <a:spcBef>
                <a:spcPts val="0"/>
              </a:spcBef>
              <a:buNone/>
              <a:defRPr sz="1200" b="0" i="0" u="none" strike="noStrike" cap="none">
                <a:solidFill>
                  <a:schemeClr val="lt1"/>
                </a:solidFill>
                <a:latin typeface="Arial"/>
                <a:ea typeface="Arial"/>
                <a:cs typeface="Arial"/>
                <a:sym typeface="Arial"/>
              </a:defRPr>
            </a:lvl8pPr>
            <a:lvl9pPr marL="0" lvl="8" indent="0" algn="r">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9"/>
          <p:cNvPicPr preferRelativeResize="0"/>
          <p:nvPr/>
        </p:nvPicPr>
        <p:blipFill rotWithShape="1">
          <a:blip r:embed="rId3">
            <a:alphaModFix/>
          </a:blip>
          <a:srcRect/>
          <a:stretch/>
        </p:blipFill>
        <p:spPr>
          <a:xfrm>
            <a:off x="8916876" y="4581128"/>
            <a:ext cx="2938408" cy="217882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a:spLocks noGrp="1"/>
          </p:cNvSpPr>
          <p:nvPr>
            <p:ph type="pic" idx="2"/>
          </p:nvPr>
        </p:nvSpPr>
        <p:spPr>
          <a:xfrm>
            <a:off x="5183188" y="987425"/>
            <a:ext cx="6172200" cy="4873625"/>
          </a:xfrm>
          <a:prstGeom prst="rect">
            <a:avLst/>
          </a:prstGeom>
          <a:noFill/>
          <a:ln>
            <a:noFill/>
          </a:ln>
        </p:spPr>
      </p:sp>
      <p:sp>
        <p:nvSpPr>
          <p:cNvPr id="81" name="Google Shape;81;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yan Title Bar -  Logo Top Right">
  <p:cSld name="Cyan Title Bar -  Logo Top Right">
    <p:spTree>
      <p:nvGrpSpPr>
        <p:cNvPr id="1" name="Shape 24"/>
        <p:cNvGrpSpPr/>
        <p:nvPr/>
      </p:nvGrpSpPr>
      <p:grpSpPr>
        <a:xfrm>
          <a:off x="0" y="0"/>
          <a:ext cx="0" cy="0"/>
          <a:chOff x="0" y="0"/>
          <a:chExt cx="0" cy="0"/>
        </a:xfrm>
      </p:grpSpPr>
      <p:sp>
        <p:nvSpPr>
          <p:cNvPr id="25" name="Google Shape;25;p10"/>
          <p:cNvSpPr/>
          <p:nvPr/>
        </p:nvSpPr>
        <p:spPr>
          <a:xfrm>
            <a:off x="0" y="91427"/>
            <a:ext cx="611312" cy="533400"/>
          </a:xfrm>
          <a:prstGeom prst="rect">
            <a:avLst/>
          </a:prstGeom>
          <a:solidFill>
            <a:srgbClr val="FDB8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 name="Google Shape;26;p10"/>
          <p:cNvSpPr txBox="1">
            <a:spLocks noGrp="1"/>
          </p:cNvSpPr>
          <p:nvPr>
            <p:ph type="subTitle" idx="1"/>
          </p:nvPr>
        </p:nvSpPr>
        <p:spPr>
          <a:xfrm>
            <a:off x="518067" y="1925047"/>
            <a:ext cx="9601067" cy="533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1000"/>
              </a:spcBef>
              <a:spcAft>
                <a:spcPts val="0"/>
              </a:spcAft>
              <a:buClr>
                <a:schemeClr val="lt1"/>
              </a:buClr>
              <a:buSzPts val="1800"/>
              <a:buNone/>
              <a:defRPr sz="1800" b="1">
                <a:solidFill>
                  <a:schemeClr val="lt1"/>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
        <p:nvSpPr>
          <p:cNvPr id="27" name="Google Shape;27;p10"/>
          <p:cNvSpPr/>
          <p:nvPr/>
        </p:nvSpPr>
        <p:spPr>
          <a:xfrm>
            <a:off x="10293069" y="6381328"/>
            <a:ext cx="1616364" cy="360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DB827"/>
              </a:buClr>
              <a:buSzPts val="4800"/>
              <a:buFont typeface="Arial"/>
              <a:buNone/>
            </a:pPr>
            <a:r>
              <a:rPr lang="en-US" b="1">
                <a:solidFill>
                  <a:srgbClr val="FDB827"/>
                </a:solidFill>
              </a:rPr>
              <a:t>SafeTO – Mental Health</a:t>
            </a:r>
            <a:endParaRPr b="1" cap="none">
              <a:solidFill>
                <a:srgbClr val="FDB827"/>
              </a:solidFill>
            </a:endParaRPr>
          </a:p>
        </p:txBody>
      </p:sp>
      <p:sp>
        <p:nvSpPr>
          <p:cNvPr id="102" name="Google Shape;102;p1"/>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Toronto Police Service Case Competition</a:t>
            </a:r>
            <a:endParaRPr/>
          </a:p>
        </p:txBody>
      </p:sp>
      <p:sp>
        <p:nvSpPr>
          <p:cNvPr id="103" name="Google Shape;103;p1"/>
          <p:cNvSpPr/>
          <p:nvPr/>
        </p:nvSpPr>
        <p:spPr>
          <a:xfrm>
            <a:off x="586409" y="6142383"/>
            <a:ext cx="6718852" cy="4472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Prepared by Team DIYI</a:t>
            </a:r>
            <a:endParaRPr/>
          </a:p>
        </p:txBody>
      </p:sp>
      <p:pic>
        <p:nvPicPr>
          <p:cNvPr id="104" name="Google Shape;104;p1" descr="Logo&#10;&#10;Description automatically generated"/>
          <p:cNvPicPr preferRelativeResize="0"/>
          <p:nvPr/>
        </p:nvPicPr>
        <p:blipFill rotWithShape="1">
          <a:blip r:embed="rId3">
            <a:alphaModFix/>
          </a:blip>
          <a:srcRect/>
          <a:stretch/>
        </p:blipFill>
        <p:spPr>
          <a:xfrm>
            <a:off x="10221561" y="344168"/>
            <a:ext cx="1386045" cy="1574083"/>
          </a:xfrm>
          <a:prstGeom prst="rect">
            <a:avLst/>
          </a:prstGeom>
          <a:noFill/>
          <a:ln>
            <a:noFill/>
          </a:ln>
        </p:spPr>
      </p:pic>
      <p:pic>
        <p:nvPicPr>
          <p:cNvPr id="105" name="Google Shape;105;p1" descr="Logo&#10;&#10;Description automatically generated"/>
          <p:cNvPicPr preferRelativeResize="0"/>
          <p:nvPr/>
        </p:nvPicPr>
        <p:blipFill rotWithShape="1">
          <a:blip r:embed="rId3">
            <a:alphaModFix/>
          </a:blip>
          <a:srcRect/>
          <a:stretch/>
        </p:blipFill>
        <p:spPr>
          <a:xfrm>
            <a:off x="-3358695" y="257357"/>
            <a:ext cx="2792762" cy="31716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6211964" y="2030520"/>
            <a:ext cx="5768936" cy="2811485"/>
          </a:xfrm>
          <a:prstGeom prst="rect">
            <a:avLst/>
          </a:prstGeom>
          <a:solidFill>
            <a:srgbClr val="ECECEC"/>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0" i="0" u="none" strike="noStrike" cap="none">
              <a:solidFill>
                <a:srgbClr val="FFFFFF"/>
              </a:solidFill>
              <a:latin typeface="Calibri"/>
              <a:ea typeface="Calibri"/>
              <a:cs typeface="Calibri"/>
              <a:sym typeface="Calibri"/>
            </a:endParaRPr>
          </a:p>
        </p:txBody>
      </p:sp>
      <p:sp>
        <p:nvSpPr>
          <p:cNvPr id="126" name="Google Shape;126;p3"/>
          <p:cNvSpPr/>
          <p:nvPr/>
        </p:nvSpPr>
        <p:spPr>
          <a:xfrm>
            <a:off x="354172" y="2023257"/>
            <a:ext cx="5768936" cy="2811485"/>
          </a:xfrm>
          <a:prstGeom prst="rect">
            <a:avLst/>
          </a:prstGeom>
          <a:solidFill>
            <a:srgbClr val="ECECEC"/>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0" i="0" u="none" strike="noStrike" cap="none">
              <a:solidFill>
                <a:srgbClr val="FFFFFF"/>
              </a:solidFill>
              <a:latin typeface="Calibri"/>
              <a:ea typeface="Calibri"/>
              <a:cs typeface="Calibri"/>
              <a:sym typeface="Calibri"/>
            </a:endParaRPr>
          </a:p>
        </p:txBody>
      </p:sp>
      <p:sp>
        <p:nvSpPr>
          <p:cNvPr id="127" name="Google Shape;127;p3"/>
          <p:cNvSpPr/>
          <p:nvPr/>
        </p:nvSpPr>
        <p:spPr>
          <a:xfrm>
            <a:off x="354171" y="1370762"/>
            <a:ext cx="5768932" cy="656746"/>
          </a:xfrm>
          <a:prstGeom prst="rect">
            <a:avLst/>
          </a:prstGeom>
          <a:solidFill>
            <a:srgbClr val="C81623"/>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0" i="0" u="none" strike="noStrike" cap="none">
              <a:solidFill>
                <a:srgbClr val="FFFFFF"/>
              </a:solidFill>
              <a:latin typeface="Microsoft YaHei"/>
              <a:ea typeface="Microsoft YaHei"/>
              <a:cs typeface="Microsoft YaHei"/>
              <a:sym typeface="Microsoft YaHei"/>
            </a:endParaRPr>
          </a:p>
        </p:txBody>
      </p:sp>
      <p:sp>
        <p:nvSpPr>
          <p:cNvPr id="128" name="Google Shape;128;p3"/>
          <p:cNvSpPr/>
          <p:nvPr/>
        </p:nvSpPr>
        <p:spPr>
          <a:xfrm>
            <a:off x="6212009" y="1359250"/>
            <a:ext cx="5768932" cy="667258"/>
          </a:xfrm>
          <a:prstGeom prst="rect">
            <a:avLst/>
          </a:prstGeom>
          <a:solidFill>
            <a:srgbClr val="C81623"/>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0" i="0" u="none" strike="noStrike" cap="none">
              <a:solidFill>
                <a:srgbClr val="FFFFFF"/>
              </a:solidFill>
              <a:latin typeface="Microsoft YaHei"/>
              <a:ea typeface="Microsoft YaHei"/>
              <a:cs typeface="Microsoft YaHei"/>
              <a:sym typeface="Microsoft YaHei"/>
            </a:endParaRPr>
          </a:p>
        </p:txBody>
      </p:sp>
      <p:sp>
        <p:nvSpPr>
          <p:cNvPr id="129" name="Google Shape;129;p3"/>
          <p:cNvSpPr txBox="1">
            <a:spLocks noGrp="1"/>
          </p:cNvSpPr>
          <p:nvPr>
            <p:ph type="ctrTitle" idx="4294967295"/>
          </p:nvPr>
        </p:nvSpPr>
        <p:spPr>
          <a:xfrm>
            <a:off x="628566" y="105672"/>
            <a:ext cx="9601067" cy="56356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75B"/>
              </a:buClr>
              <a:buSzPts val="2800"/>
              <a:buFont typeface="Calibri"/>
              <a:buNone/>
            </a:pPr>
            <a:r>
              <a:rPr lang="en-US" sz="2800" b="1" i="0" u="none" strike="noStrike" cap="none">
                <a:solidFill>
                  <a:srgbClr val="00275B"/>
                </a:solidFill>
                <a:latin typeface="Calibri"/>
                <a:ea typeface="Calibri"/>
                <a:cs typeface="Calibri"/>
                <a:sym typeface="Calibri"/>
              </a:rPr>
              <a:t>Increasing Mental Health Calls and Geographical Variation</a:t>
            </a:r>
            <a:endParaRPr/>
          </a:p>
        </p:txBody>
      </p:sp>
      <p:sp>
        <p:nvSpPr>
          <p:cNvPr id="131" name="Google Shape;131;p3"/>
          <p:cNvSpPr/>
          <p:nvPr/>
        </p:nvSpPr>
        <p:spPr>
          <a:xfrm>
            <a:off x="354172" y="2023257"/>
            <a:ext cx="5768936" cy="2811485"/>
          </a:xfrm>
          <a:prstGeom prst="rect">
            <a:avLst/>
          </a:prstGeom>
          <a:solidFill>
            <a:srgbClr val="ECECEC"/>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0" i="0" u="none" strike="noStrike" cap="none">
              <a:solidFill>
                <a:srgbClr val="FFFFFF"/>
              </a:solidFill>
              <a:latin typeface="Calibri"/>
              <a:ea typeface="Calibri"/>
              <a:cs typeface="Calibri"/>
              <a:sym typeface="Calibri"/>
            </a:endParaRPr>
          </a:p>
        </p:txBody>
      </p:sp>
      <p:sp>
        <p:nvSpPr>
          <p:cNvPr id="132" name="Google Shape;132;p3"/>
          <p:cNvSpPr/>
          <p:nvPr/>
        </p:nvSpPr>
        <p:spPr>
          <a:xfrm>
            <a:off x="354171" y="1359250"/>
            <a:ext cx="5768932" cy="656746"/>
          </a:xfrm>
          <a:prstGeom prst="rect">
            <a:avLst/>
          </a:prstGeom>
          <a:solidFill>
            <a:srgbClr val="C81623"/>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0" i="0" u="none" strike="noStrike" cap="none">
              <a:solidFill>
                <a:srgbClr val="FFFFFF"/>
              </a:solidFill>
              <a:latin typeface="Microsoft YaHei"/>
              <a:ea typeface="Microsoft YaHei"/>
              <a:cs typeface="Microsoft YaHei"/>
              <a:sym typeface="Microsoft YaHei"/>
            </a:endParaRPr>
          </a:p>
        </p:txBody>
      </p:sp>
      <p:sp>
        <p:nvSpPr>
          <p:cNvPr id="133" name="Google Shape;133;p3"/>
          <p:cNvSpPr txBox="1"/>
          <p:nvPr/>
        </p:nvSpPr>
        <p:spPr>
          <a:xfrm>
            <a:off x="1081642" y="1527733"/>
            <a:ext cx="4347457"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Increasing Cases of Mental Health Calls by Year</a:t>
            </a:r>
            <a:endParaRPr/>
          </a:p>
        </p:txBody>
      </p:sp>
      <p:sp>
        <p:nvSpPr>
          <p:cNvPr id="135" name="Google Shape;135;p3"/>
          <p:cNvSpPr txBox="1"/>
          <p:nvPr/>
        </p:nvSpPr>
        <p:spPr>
          <a:xfrm>
            <a:off x="6997915" y="1503975"/>
            <a:ext cx="4359674"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Geographical Distribution of Mental Health Calls</a:t>
            </a:r>
            <a:endParaRPr/>
          </a:p>
        </p:txBody>
      </p:sp>
      <p:grpSp>
        <p:nvGrpSpPr>
          <p:cNvPr id="136" name="Google Shape;136;p3"/>
          <p:cNvGrpSpPr/>
          <p:nvPr/>
        </p:nvGrpSpPr>
        <p:grpSpPr>
          <a:xfrm>
            <a:off x="777002" y="2348984"/>
            <a:ext cx="4722519" cy="2134197"/>
            <a:chOff x="884608" y="2080371"/>
            <a:chExt cx="4722519" cy="2134197"/>
          </a:xfrm>
        </p:grpSpPr>
        <p:graphicFrame>
          <p:nvGraphicFramePr>
            <p:cNvPr id="137" name="Google Shape;137;p3"/>
            <p:cNvGraphicFramePr/>
            <p:nvPr/>
          </p:nvGraphicFramePr>
          <p:xfrm>
            <a:off x="884608" y="2080371"/>
            <a:ext cx="4722519" cy="2065089"/>
          </p:xfrm>
          <a:graphic>
            <a:graphicData uri="http://schemas.openxmlformats.org/drawingml/2006/chart">
              <c:chart xmlns:c="http://schemas.openxmlformats.org/drawingml/2006/chart" xmlns:r="http://schemas.openxmlformats.org/officeDocument/2006/relationships" r:id="rId3"/>
            </a:graphicData>
          </a:graphic>
        </p:graphicFrame>
        <p:grpSp>
          <p:nvGrpSpPr>
            <p:cNvPr id="138" name="Google Shape;138;p3"/>
            <p:cNvGrpSpPr/>
            <p:nvPr/>
          </p:nvGrpSpPr>
          <p:grpSpPr>
            <a:xfrm>
              <a:off x="973469" y="3927451"/>
              <a:ext cx="4602234" cy="287117"/>
              <a:chOff x="952820" y="3963114"/>
              <a:chExt cx="4602234" cy="287117"/>
            </a:xfrm>
          </p:grpSpPr>
          <p:sp>
            <p:nvSpPr>
              <p:cNvPr id="139" name="Google Shape;139;p3"/>
              <p:cNvSpPr/>
              <p:nvPr/>
            </p:nvSpPr>
            <p:spPr>
              <a:xfrm>
                <a:off x="4642496" y="3963360"/>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2020</a:t>
                </a:r>
                <a:endParaRPr/>
              </a:p>
            </p:txBody>
          </p:sp>
          <p:sp>
            <p:nvSpPr>
              <p:cNvPr id="140" name="Google Shape;140;p3"/>
              <p:cNvSpPr/>
              <p:nvPr/>
            </p:nvSpPr>
            <p:spPr>
              <a:xfrm>
                <a:off x="3982594" y="3963114"/>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2019</a:t>
                </a:r>
                <a:endParaRPr/>
              </a:p>
            </p:txBody>
          </p:sp>
          <p:sp>
            <p:nvSpPr>
              <p:cNvPr id="141" name="Google Shape;141;p3"/>
              <p:cNvSpPr/>
              <p:nvPr/>
            </p:nvSpPr>
            <p:spPr>
              <a:xfrm>
                <a:off x="3410183" y="3963114"/>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2018</a:t>
                </a:r>
                <a:endParaRPr/>
              </a:p>
            </p:txBody>
          </p:sp>
          <p:sp>
            <p:nvSpPr>
              <p:cNvPr id="142" name="Google Shape;142;p3"/>
              <p:cNvSpPr/>
              <p:nvPr/>
            </p:nvSpPr>
            <p:spPr>
              <a:xfrm>
                <a:off x="2768940" y="3963114"/>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2017</a:t>
                </a:r>
                <a:endParaRPr/>
              </a:p>
            </p:txBody>
          </p:sp>
          <p:sp>
            <p:nvSpPr>
              <p:cNvPr id="143" name="Google Shape;143;p3"/>
              <p:cNvSpPr/>
              <p:nvPr/>
            </p:nvSpPr>
            <p:spPr>
              <a:xfrm>
                <a:off x="2165342" y="3963360"/>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2016</a:t>
                </a:r>
                <a:endParaRPr/>
              </a:p>
            </p:txBody>
          </p:sp>
          <p:sp>
            <p:nvSpPr>
              <p:cNvPr id="144" name="Google Shape;144;p3"/>
              <p:cNvSpPr/>
              <p:nvPr/>
            </p:nvSpPr>
            <p:spPr>
              <a:xfrm>
                <a:off x="1577520" y="3963606"/>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2015</a:t>
                </a:r>
                <a:endParaRPr/>
              </a:p>
            </p:txBody>
          </p:sp>
          <p:sp>
            <p:nvSpPr>
              <p:cNvPr id="145" name="Google Shape;145;p3"/>
              <p:cNvSpPr/>
              <p:nvPr/>
            </p:nvSpPr>
            <p:spPr>
              <a:xfrm>
                <a:off x="952820" y="3963360"/>
                <a:ext cx="912558" cy="2866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2014</a:t>
                </a:r>
                <a:endParaRPr/>
              </a:p>
            </p:txBody>
          </p:sp>
        </p:grpSp>
      </p:grpSp>
      <p:pic>
        <p:nvPicPr>
          <p:cNvPr id="146" name="Google Shape;146;p3"/>
          <p:cNvPicPr preferRelativeResize="0"/>
          <p:nvPr/>
        </p:nvPicPr>
        <p:blipFill rotWithShape="1">
          <a:blip r:embed="rId4">
            <a:alphaModFix/>
          </a:blip>
          <a:srcRect l="6085"/>
          <a:stretch/>
        </p:blipFill>
        <p:spPr>
          <a:xfrm>
            <a:off x="7229575" y="2105377"/>
            <a:ext cx="3800608" cy="2647241"/>
          </a:xfrm>
          <a:prstGeom prst="rect">
            <a:avLst/>
          </a:prstGeom>
          <a:noFill/>
          <a:ln>
            <a:noFill/>
          </a:ln>
        </p:spPr>
      </p:pic>
      <p:sp>
        <p:nvSpPr>
          <p:cNvPr id="147" name="Google Shape;147;p3"/>
          <p:cNvSpPr/>
          <p:nvPr/>
        </p:nvSpPr>
        <p:spPr>
          <a:xfrm rot="8292386">
            <a:off x="9307621" y="3561880"/>
            <a:ext cx="384616" cy="403252"/>
          </a:xfrm>
          <a:prstGeom prst="teardrop">
            <a:avLst>
              <a:gd name="adj" fmla="val 100000"/>
            </a:avLst>
          </a:prstGeom>
          <a:solidFill>
            <a:srgbClr val="FDB827"/>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3"/>
          <p:cNvSpPr/>
          <p:nvPr/>
        </p:nvSpPr>
        <p:spPr>
          <a:xfrm rot="8417055">
            <a:off x="8708681" y="3175654"/>
            <a:ext cx="384616" cy="403252"/>
          </a:xfrm>
          <a:prstGeom prst="teardrop">
            <a:avLst>
              <a:gd name="adj" fmla="val 100000"/>
            </a:avLst>
          </a:prstGeom>
          <a:solidFill>
            <a:srgbClr val="FDB827"/>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3"/>
          <p:cNvSpPr txBox="1"/>
          <p:nvPr/>
        </p:nvSpPr>
        <p:spPr>
          <a:xfrm>
            <a:off x="9891226" y="3928231"/>
            <a:ext cx="227791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400"/>
              <a:buFont typeface="Calibri"/>
              <a:buNone/>
            </a:pPr>
            <a:r>
              <a:rPr lang="en-US" sz="1400" b="1" i="0" u="none" strike="noStrike" cap="none">
                <a:solidFill>
                  <a:srgbClr val="C00000"/>
                </a:solidFill>
                <a:latin typeface="Calibri"/>
                <a:ea typeface="Calibri"/>
                <a:cs typeface="Calibri"/>
                <a:sym typeface="Calibri"/>
              </a:rPr>
              <a:t>MAX</a:t>
            </a:r>
            <a:br>
              <a:rPr lang="en-US" sz="1400" b="1" i="0" u="none" strike="noStrike" cap="none">
                <a:solidFill>
                  <a:srgbClr val="C00000"/>
                </a:solidFill>
                <a:latin typeface="Calibri"/>
                <a:ea typeface="Calibri"/>
                <a:cs typeface="Calibri"/>
                <a:sym typeface="Calibri"/>
              </a:rPr>
            </a:br>
            <a:r>
              <a:rPr lang="en-US" sz="1400" b="1" i="0" u="none" strike="noStrike" cap="none">
                <a:solidFill>
                  <a:srgbClr val="C00000"/>
                </a:solidFill>
                <a:latin typeface="Calibri"/>
                <a:ea typeface="Calibri"/>
                <a:cs typeface="Calibri"/>
                <a:sym typeface="Calibri"/>
              </a:rPr>
              <a:t>Church – Yonge Corridor</a:t>
            </a:r>
            <a:endParaRPr/>
          </a:p>
          <a:p>
            <a:pPr marL="0" marR="0" lvl="0" indent="0" algn="l" rtl="0">
              <a:lnSpc>
                <a:spcPct val="100000"/>
              </a:lnSpc>
              <a:spcBef>
                <a:spcPts val="0"/>
              </a:spcBef>
              <a:spcAft>
                <a:spcPts val="0"/>
              </a:spcAft>
              <a:buClr>
                <a:srgbClr val="C00000"/>
              </a:buClr>
              <a:buSzPts val="1400"/>
              <a:buFont typeface="Calibri"/>
              <a:buNone/>
            </a:pPr>
            <a:r>
              <a:rPr lang="en-US" sz="1400" b="1">
                <a:solidFill>
                  <a:srgbClr val="C00000"/>
                </a:solidFill>
                <a:latin typeface="Calibri"/>
                <a:ea typeface="Calibri"/>
                <a:cs typeface="Calibri"/>
                <a:sym typeface="Calibri"/>
              </a:rPr>
              <a:t>Reported Case: 2,104</a:t>
            </a:r>
            <a:endParaRPr sz="1400" b="1" i="0" u="none" strike="noStrike" cap="none">
              <a:solidFill>
                <a:srgbClr val="C00000"/>
              </a:solidFill>
              <a:latin typeface="Calibri"/>
              <a:ea typeface="Calibri"/>
              <a:cs typeface="Calibri"/>
              <a:sym typeface="Calibri"/>
            </a:endParaRPr>
          </a:p>
        </p:txBody>
      </p:sp>
      <p:sp>
        <p:nvSpPr>
          <p:cNvPr id="150" name="Google Shape;150;p3"/>
          <p:cNvSpPr txBox="1"/>
          <p:nvPr/>
        </p:nvSpPr>
        <p:spPr>
          <a:xfrm>
            <a:off x="6771795" y="2638616"/>
            <a:ext cx="227791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400"/>
              <a:buFont typeface="Calibri"/>
              <a:buNone/>
            </a:pPr>
            <a:r>
              <a:rPr lang="en-US" sz="1400" b="1">
                <a:solidFill>
                  <a:srgbClr val="C00000"/>
                </a:solidFill>
                <a:latin typeface="Calibri"/>
                <a:ea typeface="Calibri"/>
                <a:cs typeface="Calibri"/>
                <a:sym typeface="Calibri"/>
              </a:rPr>
              <a:t>MIN:</a:t>
            </a:r>
            <a:br>
              <a:rPr lang="en-US" sz="1400" b="1">
                <a:solidFill>
                  <a:srgbClr val="C00000"/>
                </a:solidFill>
                <a:latin typeface="Calibri"/>
                <a:ea typeface="Calibri"/>
                <a:cs typeface="Calibri"/>
                <a:sym typeface="Calibri"/>
              </a:rPr>
            </a:br>
            <a:r>
              <a:rPr lang="en-US" sz="1400" b="1" i="0" u="none" strike="noStrike" cap="none">
                <a:solidFill>
                  <a:srgbClr val="C00000"/>
                </a:solidFill>
                <a:latin typeface="Calibri"/>
                <a:ea typeface="Calibri"/>
                <a:cs typeface="Calibri"/>
                <a:sym typeface="Calibri"/>
              </a:rPr>
              <a:t>Yorkdale – Glen Park</a:t>
            </a:r>
            <a:endParaRPr/>
          </a:p>
          <a:p>
            <a:pPr marL="0" marR="0" lvl="0" indent="0" algn="l" rtl="0">
              <a:lnSpc>
                <a:spcPct val="100000"/>
              </a:lnSpc>
              <a:spcBef>
                <a:spcPts val="0"/>
              </a:spcBef>
              <a:spcAft>
                <a:spcPts val="0"/>
              </a:spcAft>
              <a:buClr>
                <a:srgbClr val="C00000"/>
              </a:buClr>
              <a:buSzPts val="1400"/>
              <a:buFont typeface="Calibri"/>
              <a:buNone/>
            </a:pPr>
            <a:r>
              <a:rPr lang="en-US" sz="1400" b="1">
                <a:solidFill>
                  <a:srgbClr val="C00000"/>
                </a:solidFill>
                <a:latin typeface="Calibri"/>
                <a:ea typeface="Calibri"/>
                <a:cs typeface="Calibri"/>
                <a:sym typeface="Calibri"/>
              </a:rPr>
              <a:t>Reported Case: 227</a:t>
            </a:r>
            <a:endParaRPr sz="1400" b="1" i="0" u="none" strike="noStrike" cap="none">
              <a:solidFill>
                <a:srgbClr val="C00000"/>
              </a:solidFill>
              <a:latin typeface="Calibri"/>
              <a:ea typeface="Calibri"/>
              <a:cs typeface="Calibri"/>
              <a:sym typeface="Calibri"/>
            </a:endParaRPr>
          </a:p>
        </p:txBody>
      </p:sp>
      <p:grpSp>
        <p:nvGrpSpPr>
          <p:cNvPr id="151" name="Google Shape;151;p3"/>
          <p:cNvGrpSpPr/>
          <p:nvPr/>
        </p:nvGrpSpPr>
        <p:grpSpPr>
          <a:xfrm>
            <a:off x="354170" y="5282957"/>
            <a:ext cx="11626729" cy="656746"/>
            <a:chOff x="1191804" y="5232326"/>
            <a:chExt cx="9601068" cy="656746"/>
          </a:xfrm>
        </p:grpSpPr>
        <p:sp>
          <p:nvSpPr>
            <p:cNvPr id="152" name="Google Shape;152;p3"/>
            <p:cNvSpPr/>
            <p:nvPr/>
          </p:nvSpPr>
          <p:spPr>
            <a:xfrm>
              <a:off x="1191804" y="5232326"/>
              <a:ext cx="9601068" cy="656746"/>
            </a:xfrm>
            <a:prstGeom prst="rect">
              <a:avLst/>
            </a:prstGeom>
            <a:solidFill>
              <a:srgbClr val="FDB827">
                <a:alpha val="9803"/>
              </a:srgbClr>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FFFFFF"/>
                </a:buClr>
                <a:buSzPts val="3200"/>
                <a:buFont typeface="Calibri"/>
                <a:buNone/>
              </a:pPr>
              <a:endParaRPr sz="3200" b="1" i="0" u="none" strike="noStrike" cap="none">
                <a:solidFill>
                  <a:srgbClr val="FFFFFF"/>
                </a:solidFill>
                <a:latin typeface="Microsoft YaHei"/>
                <a:ea typeface="Microsoft YaHei"/>
                <a:cs typeface="Microsoft YaHei"/>
                <a:sym typeface="Microsoft YaHei"/>
              </a:endParaRPr>
            </a:p>
          </p:txBody>
        </p:sp>
        <p:sp>
          <p:nvSpPr>
            <p:cNvPr id="153" name="Google Shape;153;p3"/>
            <p:cNvSpPr txBox="1"/>
            <p:nvPr/>
          </p:nvSpPr>
          <p:spPr>
            <a:xfrm>
              <a:off x="2569092" y="5262126"/>
              <a:ext cx="684649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DB827"/>
                </a:buClr>
                <a:buSzPts val="2800"/>
                <a:buFont typeface="Calibri"/>
                <a:buNone/>
              </a:pPr>
              <a:r>
                <a:rPr lang="en-US" sz="2800" b="1" i="0" u="none" strike="noStrike" cap="none">
                  <a:solidFill>
                    <a:schemeClr val="accent4">
                      <a:lumMod val="50000"/>
                    </a:schemeClr>
                  </a:solidFill>
                  <a:latin typeface="Calibri"/>
                  <a:ea typeface="Calibri"/>
                  <a:cs typeface="Calibri"/>
                  <a:sym typeface="Calibri"/>
                </a:rPr>
                <a:t>Identify risk levels regarding different neighborhoods.</a:t>
              </a:r>
              <a:endParaRPr>
                <a:solidFill>
                  <a:schemeClr val="accent4">
                    <a:lumMod val="50000"/>
                  </a:schemeClr>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7" name="Google Shape;171;p5">
            <a:extLst>
              <a:ext uri="{FF2B5EF4-FFF2-40B4-BE49-F238E27FC236}">
                <a16:creationId xmlns:a16="http://schemas.microsoft.com/office/drawing/2014/main" id="{75E73150-81AA-299B-B2AF-C0FE3392A887}"/>
              </a:ext>
            </a:extLst>
          </p:cNvPr>
          <p:cNvPicPr preferRelativeResize="0"/>
          <p:nvPr/>
        </p:nvPicPr>
        <p:blipFill rotWithShape="1">
          <a:blip r:embed="rId3">
            <a:alphaModFix/>
          </a:blip>
          <a:srcRect/>
          <a:stretch/>
        </p:blipFill>
        <p:spPr>
          <a:xfrm>
            <a:off x="4573469" y="4918456"/>
            <a:ext cx="1383480" cy="1601788"/>
          </a:xfrm>
          <a:prstGeom prst="rect">
            <a:avLst/>
          </a:prstGeom>
          <a:noFill/>
          <a:ln>
            <a:noFill/>
          </a:ln>
        </p:spPr>
      </p:pic>
      <p:pic>
        <p:nvPicPr>
          <p:cNvPr id="168" name="Google Shape;168;p5"/>
          <p:cNvPicPr preferRelativeResize="0"/>
          <p:nvPr/>
        </p:nvPicPr>
        <p:blipFill rotWithShape="1">
          <a:blip r:embed="rId4">
            <a:alphaModFix/>
          </a:blip>
          <a:srcRect/>
          <a:stretch/>
        </p:blipFill>
        <p:spPr>
          <a:xfrm>
            <a:off x="1291537" y="1691445"/>
            <a:ext cx="4743532" cy="2968760"/>
          </a:xfrm>
          <a:prstGeom prst="rect">
            <a:avLst/>
          </a:prstGeom>
          <a:noFill/>
          <a:ln>
            <a:noFill/>
          </a:ln>
        </p:spPr>
      </p:pic>
      <p:pic>
        <p:nvPicPr>
          <p:cNvPr id="5" name="Google Shape;169;p5">
            <a:extLst>
              <a:ext uri="{FF2B5EF4-FFF2-40B4-BE49-F238E27FC236}">
                <a16:creationId xmlns:a16="http://schemas.microsoft.com/office/drawing/2014/main" id="{061F4EEB-E259-6823-5E8D-52DE19048DFA}"/>
              </a:ext>
            </a:extLst>
          </p:cNvPr>
          <p:cNvPicPr preferRelativeResize="0"/>
          <p:nvPr/>
        </p:nvPicPr>
        <p:blipFill rotWithShape="1">
          <a:blip r:embed="rId5">
            <a:alphaModFix/>
          </a:blip>
          <a:srcRect/>
          <a:stretch/>
        </p:blipFill>
        <p:spPr>
          <a:xfrm>
            <a:off x="2599566" y="5049285"/>
            <a:ext cx="1359581" cy="1025207"/>
          </a:xfrm>
          <a:prstGeom prst="rect">
            <a:avLst/>
          </a:prstGeom>
          <a:noFill/>
          <a:ln>
            <a:noFill/>
          </a:ln>
        </p:spPr>
      </p:pic>
      <p:pic>
        <p:nvPicPr>
          <p:cNvPr id="6" name="Google Shape;170;p5">
            <a:extLst>
              <a:ext uri="{FF2B5EF4-FFF2-40B4-BE49-F238E27FC236}">
                <a16:creationId xmlns:a16="http://schemas.microsoft.com/office/drawing/2014/main" id="{303FBB81-520C-ECC0-F40A-1B0E4AD8D94A}"/>
              </a:ext>
            </a:extLst>
          </p:cNvPr>
          <p:cNvPicPr preferRelativeResize="0"/>
          <p:nvPr/>
        </p:nvPicPr>
        <p:blipFill rotWithShape="1">
          <a:blip r:embed="rId6">
            <a:alphaModFix/>
          </a:blip>
          <a:srcRect/>
          <a:stretch/>
        </p:blipFill>
        <p:spPr>
          <a:xfrm>
            <a:off x="952525" y="5078049"/>
            <a:ext cx="1563472" cy="1025208"/>
          </a:xfrm>
          <a:prstGeom prst="rect">
            <a:avLst/>
          </a:prstGeom>
          <a:noFill/>
          <a:ln>
            <a:noFill/>
          </a:ln>
        </p:spPr>
      </p:pic>
      <p:sp>
        <p:nvSpPr>
          <p:cNvPr id="22" name="Google Shape;117;p2">
            <a:extLst>
              <a:ext uri="{FF2B5EF4-FFF2-40B4-BE49-F238E27FC236}">
                <a16:creationId xmlns:a16="http://schemas.microsoft.com/office/drawing/2014/main" id="{8ECEFEA3-0A78-1601-DED9-6BF2CF719EE3}"/>
              </a:ext>
            </a:extLst>
          </p:cNvPr>
          <p:cNvSpPr/>
          <p:nvPr/>
        </p:nvSpPr>
        <p:spPr>
          <a:xfrm>
            <a:off x="725158" y="1399836"/>
            <a:ext cx="5326911" cy="5263847"/>
          </a:xfrm>
          <a:prstGeom prst="rect">
            <a:avLst/>
          </a:prstGeom>
          <a:solidFill>
            <a:srgbClr val="A5A5A5">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5"/>
          <p:cNvSpPr txBox="1"/>
          <p:nvPr/>
        </p:nvSpPr>
        <p:spPr>
          <a:xfrm>
            <a:off x="628567" y="105671"/>
            <a:ext cx="9601067" cy="56356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75B"/>
              </a:buClr>
              <a:buSzPts val="2800"/>
              <a:buFont typeface="Calibri"/>
              <a:buNone/>
            </a:pPr>
            <a:r>
              <a:rPr lang="en-US" sz="2800" b="1">
                <a:solidFill>
                  <a:srgbClr val="00275B"/>
                </a:solidFill>
                <a:latin typeface="Calibri"/>
                <a:ea typeface="Calibri"/>
                <a:cs typeface="Calibri"/>
                <a:sym typeface="Calibri"/>
              </a:rPr>
              <a:t>Methodology - Decision tree</a:t>
            </a:r>
            <a:endParaRPr/>
          </a:p>
        </p:txBody>
      </p:sp>
      <p:sp>
        <p:nvSpPr>
          <p:cNvPr id="2" name="Rectangle 1">
            <a:extLst>
              <a:ext uri="{FF2B5EF4-FFF2-40B4-BE49-F238E27FC236}">
                <a16:creationId xmlns:a16="http://schemas.microsoft.com/office/drawing/2014/main" id="{FE3709A3-E65B-265C-E55D-A07EFC56939F}"/>
              </a:ext>
            </a:extLst>
          </p:cNvPr>
          <p:cNvSpPr/>
          <p:nvPr/>
        </p:nvSpPr>
        <p:spPr>
          <a:xfrm>
            <a:off x="6513482" y="1520957"/>
            <a:ext cx="5261893" cy="348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Target: Apprehension Rate of Each Neighborhood</a:t>
            </a:r>
          </a:p>
        </p:txBody>
      </p:sp>
      <p:sp>
        <p:nvSpPr>
          <p:cNvPr id="10" name="Rectangle 9">
            <a:extLst>
              <a:ext uri="{FF2B5EF4-FFF2-40B4-BE49-F238E27FC236}">
                <a16:creationId xmlns:a16="http://schemas.microsoft.com/office/drawing/2014/main" id="{A95C01BD-877F-FB43-169E-07FD9906BB05}"/>
              </a:ext>
            </a:extLst>
          </p:cNvPr>
          <p:cNvSpPr/>
          <p:nvPr/>
        </p:nvSpPr>
        <p:spPr>
          <a:xfrm>
            <a:off x="1363747" y="3309020"/>
            <a:ext cx="1999396" cy="626065"/>
          </a:xfrm>
          <a:prstGeom prst="rect">
            <a:avLst/>
          </a:prstGeom>
          <a:solidFill>
            <a:schemeClr val="accent5">
              <a:lumMod val="20000"/>
              <a:lumOff val="80000"/>
              <a:alpha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Income</a:t>
            </a:r>
          </a:p>
        </p:txBody>
      </p:sp>
      <p:sp>
        <p:nvSpPr>
          <p:cNvPr id="11" name="Rectangle 10">
            <a:extLst>
              <a:ext uri="{FF2B5EF4-FFF2-40B4-BE49-F238E27FC236}">
                <a16:creationId xmlns:a16="http://schemas.microsoft.com/office/drawing/2014/main" id="{6A620291-88FF-956D-B05D-23D71E2201F7}"/>
              </a:ext>
            </a:extLst>
          </p:cNvPr>
          <p:cNvSpPr/>
          <p:nvPr/>
        </p:nvSpPr>
        <p:spPr>
          <a:xfrm>
            <a:off x="1852113" y="2524078"/>
            <a:ext cx="1572985" cy="601321"/>
          </a:xfrm>
          <a:prstGeom prst="rect">
            <a:avLst/>
          </a:prstGeom>
          <a:solidFill>
            <a:schemeClr val="accent5">
              <a:lumMod val="20000"/>
              <a:lumOff val="80000"/>
              <a:alpha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Marriage</a:t>
            </a:r>
          </a:p>
        </p:txBody>
      </p:sp>
      <p:sp>
        <p:nvSpPr>
          <p:cNvPr id="12" name="Rectangle 11">
            <a:extLst>
              <a:ext uri="{FF2B5EF4-FFF2-40B4-BE49-F238E27FC236}">
                <a16:creationId xmlns:a16="http://schemas.microsoft.com/office/drawing/2014/main" id="{F02DF7E0-CA00-C981-4A0D-A86C10B94A4D}"/>
              </a:ext>
            </a:extLst>
          </p:cNvPr>
          <p:cNvSpPr/>
          <p:nvPr/>
        </p:nvSpPr>
        <p:spPr>
          <a:xfrm>
            <a:off x="781628" y="1641173"/>
            <a:ext cx="2698143" cy="31109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A856D8F-F47F-98EF-64FC-5430A42A680B}"/>
              </a:ext>
            </a:extLst>
          </p:cNvPr>
          <p:cNvSpPr txBox="1"/>
          <p:nvPr/>
        </p:nvSpPr>
        <p:spPr>
          <a:xfrm>
            <a:off x="671679" y="1351339"/>
            <a:ext cx="3109848" cy="276999"/>
          </a:xfrm>
          <a:prstGeom prst="rect">
            <a:avLst/>
          </a:prstGeom>
          <a:noFill/>
        </p:spPr>
        <p:txBody>
          <a:bodyPr wrap="square">
            <a:spAutoFit/>
          </a:bodyPr>
          <a:lstStyle/>
          <a:p>
            <a:r>
              <a:rPr lang="en-US" sz="1200" b="1">
                <a:solidFill>
                  <a:srgbClr val="FF0000"/>
                </a:solidFill>
              </a:rPr>
              <a:t>What causes High Apprehension Rate?</a:t>
            </a:r>
          </a:p>
        </p:txBody>
      </p:sp>
      <p:sp>
        <p:nvSpPr>
          <p:cNvPr id="14" name="Rectangle 13">
            <a:extLst>
              <a:ext uri="{FF2B5EF4-FFF2-40B4-BE49-F238E27FC236}">
                <a16:creationId xmlns:a16="http://schemas.microsoft.com/office/drawing/2014/main" id="{E99EA1C7-F12E-E7FE-6453-E0926D8EFFC5}"/>
              </a:ext>
            </a:extLst>
          </p:cNvPr>
          <p:cNvSpPr/>
          <p:nvPr/>
        </p:nvSpPr>
        <p:spPr>
          <a:xfrm>
            <a:off x="781628" y="4969189"/>
            <a:ext cx="1045638" cy="120431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3DEC0C-7F9A-6D55-A277-ADFB4AAAEA0B}"/>
              </a:ext>
            </a:extLst>
          </p:cNvPr>
          <p:cNvSpPr/>
          <p:nvPr/>
        </p:nvSpPr>
        <p:spPr>
          <a:xfrm>
            <a:off x="3435045" y="4940766"/>
            <a:ext cx="623404" cy="12127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904EE3-2E5E-B2BE-3525-4E847C7A47F4}"/>
              </a:ext>
            </a:extLst>
          </p:cNvPr>
          <p:cNvSpPr/>
          <p:nvPr/>
        </p:nvSpPr>
        <p:spPr>
          <a:xfrm>
            <a:off x="4345061" y="4940765"/>
            <a:ext cx="917140" cy="120431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0E6510-153D-9391-966B-A69BA51A1BD1}"/>
              </a:ext>
            </a:extLst>
          </p:cNvPr>
          <p:cNvSpPr/>
          <p:nvPr/>
        </p:nvSpPr>
        <p:spPr>
          <a:xfrm>
            <a:off x="845422" y="5312075"/>
            <a:ext cx="1990730" cy="626065"/>
          </a:xfrm>
          <a:prstGeom prst="rect">
            <a:avLst/>
          </a:prstGeom>
          <a:solidFill>
            <a:schemeClr val="accent5">
              <a:lumMod val="20000"/>
              <a:lumOff val="80000"/>
              <a:alpha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Youth% (Age)</a:t>
            </a:r>
          </a:p>
        </p:txBody>
      </p:sp>
      <p:sp>
        <p:nvSpPr>
          <p:cNvPr id="19" name="Google Shape;113;p2">
            <a:extLst>
              <a:ext uri="{FF2B5EF4-FFF2-40B4-BE49-F238E27FC236}">
                <a16:creationId xmlns:a16="http://schemas.microsoft.com/office/drawing/2014/main" id="{879E08BF-EE72-0A26-07A5-BF9CF365EB15}"/>
              </a:ext>
            </a:extLst>
          </p:cNvPr>
          <p:cNvSpPr/>
          <p:nvPr/>
        </p:nvSpPr>
        <p:spPr>
          <a:xfrm>
            <a:off x="725158" y="852578"/>
            <a:ext cx="5309911" cy="454295"/>
          </a:xfrm>
          <a:prstGeom prst="rect">
            <a:avLst/>
          </a:prstGeom>
          <a:solidFill>
            <a:srgbClr val="00275B">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Decision Tree Outputs</a:t>
            </a:r>
            <a:endParaRPr sz="1800">
              <a:solidFill>
                <a:schemeClr val="lt1"/>
              </a:solidFill>
              <a:latin typeface="Calibri"/>
              <a:ea typeface="Calibri"/>
              <a:cs typeface="Calibri"/>
              <a:sym typeface="Calibri"/>
            </a:endParaRPr>
          </a:p>
        </p:txBody>
      </p:sp>
      <p:sp>
        <p:nvSpPr>
          <p:cNvPr id="20" name="Google Shape;113;p2">
            <a:extLst>
              <a:ext uri="{FF2B5EF4-FFF2-40B4-BE49-F238E27FC236}">
                <a16:creationId xmlns:a16="http://schemas.microsoft.com/office/drawing/2014/main" id="{672ABC05-9FD5-EC1D-560F-DCBFAFC7EB87}"/>
              </a:ext>
            </a:extLst>
          </p:cNvPr>
          <p:cNvSpPr/>
          <p:nvPr/>
        </p:nvSpPr>
        <p:spPr>
          <a:xfrm>
            <a:off x="6467603" y="846418"/>
            <a:ext cx="5309911" cy="454295"/>
          </a:xfrm>
          <a:prstGeom prst="rect">
            <a:avLst/>
          </a:prstGeom>
          <a:solidFill>
            <a:srgbClr val="00275B">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Explanation</a:t>
            </a:r>
            <a:endParaRPr sz="1800">
              <a:solidFill>
                <a:schemeClr val="lt1"/>
              </a:solidFill>
              <a:latin typeface="Calibri"/>
              <a:ea typeface="Calibri"/>
              <a:cs typeface="Calibri"/>
              <a:sym typeface="Calibri"/>
            </a:endParaRPr>
          </a:p>
        </p:txBody>
      </p:sp>
      <p:sp>
        <p:nvSpPr>
          <p:cNvPr id="21" name="Rectangle 20">
            <a:extLst>
              <a:ext uri="{FF2B5EF4-FFF2-40B4-BE49-F238E27FC236}">
                <a16:creationId xmlns:a16="http://schemas.microsoft.com/office/drawing/2014/main" id="{0E61447A-E407-DD25-F2D0-5B1BE971F339}"/>
              </a:ext>
            </a:extLst>
          </p:cNvPr>
          <p:cNvSpPr/>
          <p:nvPr/>
        </p:nvSpPr>
        <p:spPr>
          <a:xfrm>
            <a:off x="6727168" y="2103683"/>
            <a:ext cx="472394" cy="1853327"/>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AF50D0D-5709-7E18-2B17-FA0F45FFBB83}"/>
              </a:ext>
            </a:extLst>
          </p:cNvPr>
          <p:cNvCxnSpPr>
            <a:cxnSpLocks/>
          </p:cNvCxnSpPr>
          <p:nvPr/>
        </p:nvCxnSpPr>
        <p:spPr>
          <a:xfrm>
            <a:off x="6727168" y="2872536"/>
            <a:ext cx="1386599" cy="0"/>
          </a:xfrm>
          <a:prstGeom prst="line">
            <a:avLst/>
          </a:prstGeom>
          <a:ln w="38100">
            <a:solidFill>
              <a:srgbClr val="FDB827"/>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F3A130D-06EF-1675-C1F8-64AC5F047F0E}"/>
              </a:ext>
            </a:extLst>
          </p:cNvPr>
          <p:cNvSpPr txBox="1"/>
          <p:nvPr/>
        </p:nvSpPr>
        <p:spPr>
          <a:xfrm>
            <a:off x="7331256" y="2091651"/>
            <a:ext cx="3436463" cy="523220"/>
          </a:xfrm>
          <a:prstGeom prst="rect">
            <a:avLst/>
          </a:prstGeom>
          <a:noFill/>
        </p:spPr>
        <p:txBody>
          <a:bodyPr wrap="square">
            <a:spAutoFit/>
          </a:bodyPr>
          <a:lstStyle/>
          <a:p>
            <a:r>
              <a:rPr lang="en-US" sz="1600" b="1">
                <a:solidFill>
                  <a:srgbClr val="C00000"/>
                </a:solidFill>
              </a:rPr>
              <a:t>High </a:t>
            </a:r>
          </a:p>
          <a:p>
            <a:r>
              <a:rPr lang="en-US" sz="1200">
                <a:solidFill>
                  <a:srgbClr val="C00000"/>
                </a:solidFill>
              </a:rPr>
              <a:t>Apprehension Neighborhoods</a:t>
            </a:r>
          </a:p>
        </p:txBody>
      </p:sp>
      <p:sp>
        <p:nvSpPr>
          <p:cNvPr id="27" name="TextBox 26">
            <a:extLst>
              <a:ext uri="{FF2B5EF4-FFF2-40B4-BE49-F238E27FC236}">
                <a16:creationId xmlns:a16="http://schemas.microsoft.com/office/drawing/2014/main" id="{4245398F-170B-C8DA-28D4-2215B8AA4A02}"/>
              </a:ext>
            </a:extLst>
          </p:cNvPr>
          <p:cNvSpPr txBox="1"/>
          <p:nvPr/>
        </p:nvSpPr>
        <p:spPr>
          <a:xfrm>
            <a:off x="7329130" y="3269136"/>
            <a:ext cx="3252507" cy="523220"/>
          </a:xfrm>
          <a:prstGeom prst="rect">
            <a:avLst/>
          </a:prstGeom>
          <a:noFill/>
        </p:spPr>
        <p:txBody>
          <a:bodyPr wrap="square">
            <a:spAutoFit/>
          </a:bodyPr>
          <a:lstStyle/>
          <a:p>
            <a:r>
              <a:rPr lang="en-US" sz="1600" b="1">
                <a:solidFill>
                  <a:srgbClr val="C00000"/>
                </a:solidFill>
              </a:rPr>
              <a:t>Low </a:t>
            </a:r>
          </a:p>
          <a:p>
            <a:r>
              <a:rPr lang="en-US" sz="1200">
                <a:solidFill>
                  <a:srgbClr val="C00000"/>
                </a:solidFill>
              </a:rPr>
              <a:t>Apprehension Neighborhoods</a:t>
            </a:r>
          </a:p>
        </p:txBody>
      </p:sp>
      <p:sp>
        <p:nvSpPr>
          <p:cNvPr id="28" name="TextBox 27">
            <a:extLst>
              <a:ext uri="{FF2B5EF4-FFF2-40B4-BE49-F238E27FC236}">
                <a16:creationId xmlns:a16="http://schemas.microsoft.com/office/drawing/2014/main" id="{8BB6B2DA-3C98-78EC-4A8C-85995B8697A1}"/>
              </a:ext>
            </a:extLst>
          </p:cNvPr>
          <p:cNvSpPr txBox="1"/>
          <p:nvPr/>
        </p:nvSpPr>
        <p:spPr>
          <a:xfrm>
            <a:off x="9211858" y="2671826"/>
            <a:ext cx="2699095" cy="461665"/>
          </a:xfrm>
          <a:prstGeom prst="rect">
            <a:avLst/>
          </a:prstGeom>
          <a:noFill/>
        </p:spPr>
        <p:txBody>
          <a:bodyPr wrap="square">
            <a:spAutoFit/>
          </a:bodyPr>
          <a:lstStyle/>
          <a:p>
            <a:r>
              <a:rPr lang="en-US" sz="1200" b="1"/>
              <a:t>Threshold: Average Apprehension Rate Among All Neighborhoods</a:t>
            </a:r>
          </a:p>
        </p:txBody>
      </p:sp>
      <p:sp>
        <p:nvSpPr>
          <p:cNvPr id="29" name="TextBox 28">
            <a:extLst>
              <a:ext uri="{FF2B5EF4-FFF2-40B4-BE49-F238E27FC236}">
                <a16:creationId xmlns:a16="http://schemas.microsoft.com/office/drawing/2014/main" id="{C1FB8E69-1411-E2DE-6063-D8032E0432E3}"/>
              </a:ext>
            </a:extLst>
          </p:cNvPr>
          <p:cNvSpPr txBox="1"/>
          <p:nvPr/>
        </p:nvSpPr>
        <p:spPr>
          <a:xfrm>
            <a:off x="8113767" y="2623194"/>
            <a:ext cx="1245186" cy="523220"/>
          </a:xfrm>
          <a:prstGeom prst="rect">
            <a:avLst/>
          </a:prstGeom>
          <a:noFill/>
        </p:spPr>
        <p:txBody>
          <a:bodyPr wrap="square">
            <a:spAutoFit/>
          </a:bodyPr>
          <a:lstStyle/>
          <a:p>
            <a:r>
              <a:rPr lang="en-US" sz="2800" b="1">
                <a:solidFill>
                  <a:srgbClr val="FDB827"/>
                </a:solidFill>
              </a:rPr>
              <a:t>1.75%</a:t>
            </a:r>
          </a:p>
        </p:txBody>
      </p:sp>
      <p:grpSp>
        <p:nvGrpSpPr>
          <p:cNvPr id="39" name="Group 38">
            <a:extLst>
              <a:ext uri="{FF2B5EF4-FFF2-40B4-BE49-F238E27FC236}">
                <a16:creationId xmlns:a16="http://schemas.microsoft.com/office/drawing/2014/main" id="{AF52CE55-FFA3-213E-C7FC-9C12BEFA3728}"/>
              </a:ext>
            </a:extLst>
          </p:cNvPr>
          <p:cNvGrpSpPr/>
          <p:nvPr/>
        </p:nvGrpSpPr>
        <p:grpSpPr>
          <a:xfrm>
            <a:off x="6515399" y="4313889"/>
            <a:ext cx="5264031" cy="2188089"/>
            <a:chOff x="6093861" y="4375188"/>
            <a:chExt cx="5264031" cy="2188089"/>
          </a:xfrm>
        </p:grpSpPr>
        <p:sp>
          <p:nvSpPr>
            <p:cNvPr id="30" name="Rectangle 29">
              <a:extLst>
                <a:ext uri="{FF2B5EF4-FFF2-40B4-BE49-F238E27FC236}">
                  <a16:creationId xmlns:a16="http://schemas.microsoft.com/office/drawing/2014/main" id="{DB88AD19-771B-5484-F4CA-F75234933D49}"/>
                </a:ext>
              </a:extLst>
            </p:cNvPr>
            <p:cNvSpPr/>
            <p:nvPr/>
          </p:nvSpPr>
          <p:spPr>
            <a:xfrm>
              <a:off x="6095999" y="4375188"/>
              <a:ext cx="5261893" cy="339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Effective Predictors</a:t>
              </a:r>
            </a:p>
          </p:txBody>
        </p:sp>
        <p:sp>
          <p:nvSpPr>
            <p:cNvPr id="31" name="Rectangle 30">
              <a:extLst>
                <a:ext uri="{FF2B5EF4-FFF2-40B4-BE49-F238E27FC236}">
                  <a16:creationId xmlns:a16="http://schemas.microsoft.com/office/drawing/2014/main" id="{8432F8ED-F794-1817-9EC8-4F207009EF37}"/>
                </a:ext>
              </a:extLst>
            </p:cNvPr>
            <p:cNvSpPr/>
            <p:nvPr/>
          </p:nvSpPr>
          <p:spPr>
            <a:xfrm>
              <a:off x="6102315" y="5564159"/>
              <a:ext cx="1701401" cy="402695"/>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Low </a:t>
              </a:r>
              <a:r>
                <a:rPr lang="en-US" b="1">
                  <a:solidFill>
                    <a:schemeClr val="tx1"/>
                  </a:solidFill>
                </a:rPr>
                <a:t>Income</a:t>
              </a:r>
            </a:p>
          </p:txBody>
        </p:sp>
        <p:sp>
          <p:nvSpPr>
            <p:cNvPr id="32" name="Rectangle 31">
              <a:extLst>
                <a:ext uri="{FF2B5EF4-FFF2-40B4-BE49-F238E27FC236}">
                  <a16:creationId xmlns:a16="http://schemas.microsoft.com/office/drawing/2014/main" id="{93F3933A-AF69-2683-9925-9D152A8310F9}"/>
                </a:ext>
              </a:extLst>
            </p:cNvPr>
            <p:cNvSpPr/>
            <p:nvPr/>
          </p:nvSpPr>
          <p:spPr>
            <a:xfrm>
              <a:off x="6102315" y="4976902"/>
              <a:ext cx="1701401" cy="406665"/>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Marriage</a:t>
              </a:r>
            </a:p>
          </p:txBody>
        </p:sp>
        <p:sp>
          <p:nvSpPr>
            <p:cNvPr id="33" name="Rectangle 32">
              <a:extLst>
                <a:ext uri="{FF2B5EF4-FFF2-40B4-BE49-F238E27FC236}">
                  <a16:creationId xmlns:a16="http://schemas.microsoft.com/office/drawing/2014/main" id="{EF2FF95E-5A9B-8C54-8B78-BBE814E77AA3}"/>
                </a:ext>
              </a:extLst>
            </p:cNvPr>
            <p:cNvSpPr/>
            <p:nvPr/>
          </p:nvSpPr>
          <p:spPr>
            <a:xfrm>
              <a:off x="6093861" y="6136591"/>
              <a:ext cx="1709855" cy="402695"/>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Youth%</a:t>
              </a:r>
            </a:p>
          </p:txBody>
        </p:sp>
        <p:sp>
          <p:nvSpPr>
            <p:cNvPr id="34" name="TextBox 33">
              <a:extLst>
                <a:ext uri="{FF2B5EF4-FFF2-40B4-BE49-F238E27FC236}">
                  <a16:creationId xmlns:a16="http://schemas.microsoft.com/office/drawing/2014/main" id="{EB2988EA-7D28-88AD-5592-52C1A711DA60}"/>
                </a:ext>
              </a:extLst>
            </p:cNvPr>
            <p:cNvSpPr txBox="1"/>
            <p:nvPr/>
          </p:nvSpPr>
          <p:spPr>
            <a:xfrm>
              <a:off x="9880532" y="5295007"/>
              <a:ext cx="1445195" cy="800219"/>
            </a:xfrm>
            <a:prstGeom prst="rect">
              <a:avLst/>
            </a:prstGeom>
            <a:noFill/>
          </p:spPr>
          <p:txBody>
            <a:bodyPr wrap="square">
              <a:spAutoFit/>
            </a:bodyPr>
            <a:lstStyle/>
            <a:p>
              <a:r>
                <a:rPr lang="en-US" sz="1800" b="1">
                  <a:solidFill>
                    <a:srgbClr val="C00000"/>
                  </a:solidFill>
                </a:rPr>
                <a:t>High </a:t>
              </a:r>
            </a:p>
            <a:p>
              <a:r>
                <a:rPr lang="en-US">
                  <a:solidFill>
                    <a:srgbClr val="C00000"/>
                  </a:solidFill>
                </a:rPr>
                <a:t>Risk</a:t>
              </a:r>
            </a:p>
            <a:p>
              <a:r>
                <a:rPr lang="en-US">
                  <a:solidFill>
                    <a:srgbClr val="C00000"/>
                  </a:solidFill>
                </a:rPr>
                <a:t>Neighborhoods</a:t>
              </a:r>
            </a:p>
          </p:txBody>
        </p:sp>
        <p:sp>
          <p:nvSpPr>
            <p:cNvPr id="35" name="Rectangle 34">
              <a:extLst>
                <a:ext uri="{FF2B5EF4-FFF2-40B4-BE49-F238E27FC236}">
                  <a16:creationId xmlns:a16="http://schemas.microsoft.com/office/drawing/2014/main" id="{FF4491E9-393F-E782-D233-C3E256A89E7C}"/>
                </a:ext>
              </a:extLst>
            </p:cNvPr>
            <p:cNvSpPr/>
            <p:nvPr/>
          </p:nvSpPr>
          <p:spPr>
            <a:xfrm>
              <a:off x="7910881" y="4979839"/>
              <a:ext cx="1701401" cy="406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&lt; 43.25%</a:t>
              </a:r>
            </a:p>
          </p:txBody>
        </p:sp>
        <p:sp>
          <p:nvSpPr>
            <p:cNvPr id="36" name="Rectangle 35">
              <a:extLst>
                <a:ext uri="{FF2B5EF4-FFF2-40B4-BE49-F238E27FC236}">
                  <a16:creationId xmlns:a16="http://schemas.microsoft.com/office/drawing/2014/main" id="{EB1797EC-706E-0636-7436-579BD30F4841}"/>
                </a:ext>
              </a:extLst>
            </p:cNvPr>
            <p:cNvSpPr/>
            <p:nvPr/>
          </p:nvSpPr>
          <p:spPr>
            <a:xfrm>
              <a:off x="7910880" y="5567322"/>
              <a:ext cx="1701401" cy="406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&gt; 36.34%</a:t>
              </a:r>
            </a:p>
          </p:txBody>
        </p:sp>
        <p:sp>
          <p:nvSpPr>
            <p:cNvPr id="37" name="Rectangle 36">
              <a:extLst>
                <a:ext uri="{FF2B5EF4-FFF2-40B4-BE49-F238E27FC236}">
                  <a16:creationId xmlns:a16="http://schemas.microsoft.com/office/drawing/2014/main" id="{7F6CB0CC-8290-FCA6-4F5D-734A3B94B296}"/>
                </a:ext>
              </a:extLst>
            </p:cNvPr>
            <p:cNvSpPr/>
            <p:nvPr/>
          </p:nvSpPr>
          <p:spPr>
            <a:xfrm>
              <a:off x="7852236" y="6156612"/>
              <a:ext cx="1701401" cy="406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&gt; 9.25%</a:t>
              </a:r>
            </a:p>
          </p:txBody>
        </p:sp>
        <p:sp>
          <p:nvSpPr>
            <p:cNvPr id="38" name="Right Bracket 37">
              <a:extLst>
                <a:ext uri="{FF2B5EF4-FFF2-40B4-BE49-F238E27FC236}">
                  <a16:creationId xmlns:a16="http://schemas.microsoft.com/office/drawing/2014/main" id="{9C042EEB-A395-64D0-4493-FAEF74913D87}"/>
                </a:ext>
              </a:extLst>
            </p:cNvPr>
            <p:cNvSpPr/>
            <p:nvPr/>
          </p:nvSpPr>
          <p:spPr>
            <a:xfrm>
              <a:off x="9517162" y="5047823"/>
              <a:ext cx="107164" cy="1430388"/>
            </a:xfrm>
            <a:prstGeom prst="rightBracket">
              <a:avLst/>
            </a:prstGeom>
            <a:ln w="19050">
              <a:solidFill>
                <a:srgbClr val="0028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7;p5">
            <a:extLst>
              <a:ext uri="{FF2B5EF4-FFF2-40B4-BE49-F238E27FC236}">
                <a16:creationId xmlns:a16="http://schemas.microsoft.com/office/drawing/2014/main" id="{514FBFEB-F9C7-25CD-5A2B-658B050D62FF}"/>
              </a:ext>
            </a:extLst>
          </p:cNvPr>
          <p:cNvSpPr txBox="1"/>
          <p:nvPr/>
        </p:nvSpPr>
        <p:spPr>
          <a:xfrm>
            <a:off x="628567" y="105671"/>
            <a:ext cx="9601067" cy="56356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75B"/>
              </a:buClr>
              <a:buSzPts val="2800"/>
              <a:buFont typeface="Calibri"/>
              <a:buNone/>
            </a:pPr>
            <a:r>
              <a:rPr lang="en-US" sz="2800" b="1">
                <a:solidFill>
                  <a:srgbClr val="00275B"/>
                </a:solidFill>
                <a:latin typeface="Calibri"/>
                <a:ea typeface="Calibri"/>
                <a:cs typeface="Calibri"/>
                <a:sym typeface="Calibri"/>
              </a:rPr>
              <a:t>Mar</a:t>
            </a:r>
            <a:r>
              <a:rPr lang="en-US" altLang="zh-CN" sz="2800" b="1">
                <a:solidFill>
                  <a:srgbClr val="00275B"/>
                </a:solidFill>
                <a:latin typeface="Calibri"/>
                <a:ea typeface="Calibri"/>
                <a:cs typeface="Calibri"/>
                <a:sym typeface="Calibri"/>
              </a:rPr>
              <a:t>ital Status</a:t>
            </a:r>
            <a:endParaRPr/>
          </a:p>
        </p:txBody>
      </p:sp>
      <p:grpSp>
        <p:nvGrpSpPr>
          <p:cNvPr id="18" name="Group 17">
            <a:extLst>
              <a:ext uri="{FF2B5EF4-FFF2-40B4-BE49-F238E27FC236}">
                <a16:creationId xmlns:a16="http://schemas.microsoft.com/office/drawing/2014/main" id="{581EB823-9985-89AD-D25E-A3BA047B5DFE}"/>
              </a:ext>
            </a:extLst>
          </p:cNvPr>
          <p:cNvGrpSpPr/>
          <p:nvPr/>
        </p:nvGrpSpPr>
        <p:grpSpPr>
          <a:xfrm>
            <a:off x="544460" y="1149812"/>
            <a:ext cx="11103079" cy="4010646"/>
            <a:chOff x="393786" y="1287328"/>
            <a:chExt cx="10828434" cy="3957342"/>
          </a:xfrm>
        </p:grpSpPr>
        <p:sp>
          <p:nvSpPr>
            <p:cNvPr id="7" name="Google Shape;190;p7">
              <a:extLst>
                <a:ext uri="{FF2B5EF4-FFF2-40B4-BE49-F238E27FC236}">
                  <a16:creationId xmlns:a16="http://schemas.microsoft.com/office/drawing/2014/main" id="{0E5BBECD-CB8D-E129-E043-6E2AF779F65F}"/>
                </a:ext>
              </a:extLst>
            </p:cNvPr>
            <p:cNvSpPr/>
            <p:nvPr/>
          </p:nvSpPr>
          <p:spPr>
            <a:xfrm>
              <a:off x="1201080" y="1400722"/>
              <a:ext cx="3275761" cy="704869"/>
            </a:xfrm>
            <a:prstGeom prst="rect">
              <a:avLst/>
            </a:prstGeom>
            <a:solidFill>
              <a:srgbClr val="CE1141"/>
            </a:solidFill>
            <a:ln w="38100" cap="flat" cmpd="sng">
              <a:solidFill>
                <a:srgbClr val="CE114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2400" b="0" i="0" u="none" strike="noStrike" cap="none">
                  <a:solidFill>
                    <a:srgbClr val="FFFFFF"/>
                  </a:solidFill>
                  <a:latin typeface="Arial" panose="020B0604020202020204" pitchFamily="34" charset="0"/>
                  <a:ea typeface="Microsoft Yahei"/>
                  <a:cs typeface="Arial" panose="020B0604020202020204" pitchFamily="34" charset="0"/>
                  <a:sym typeface="Microsoft Yahei"/>
                </a:rPr>
                <a:t>Marital Status</a:t>
              </a:r>
              <a:endParaRPr sz="2400" b="0" i="0" u="none" strike="noStrike" cap="none">
                <a:solidFill>
                  <a:srgbClr val="FFFFFF"/>
                </a:solidFill>
                <a:latin typeface="Arial" panose="020B0604020202020204" pitchFamily="34" charset="0"/>
                <a:ea typeface="Microsoft Yahei"/>
                <a:cs typeface="Arial" panose="020B0604020202020204" pitchFamily="34" charset="0"/>
                <a:sym typeface="Microsoft Yahei"/>
              </a:endParaRPr>
            </a:p>
          </p:txBody>
        </p:sp>
        <p:sp>
          <p:nvSpPr>
            <p:cNvPr id="8" name="Google Shape;117;p2">
              <a:extLst>
                <a:ext uri="{FF2B5EF4-FFF2-40B4-BE49-F238E27FC236}">
                  <a16:creationId xmlns:a16="http://schemas.microsoft.com/office/drawing/2014/main" id="{332DF9B0-E2A4-67EF-1F4C-994BDABF0491}"/>
                </a:ext>
              </a:extLst>
            </p:cNvPr>
            <p:cNvSpPr/>
            <p:nvPr/>
          </p:nvSpPr>
          <p:spPr>
            <a:xfrm>
              <a:off x="1271632" y="2385130"/>
              <a:ext cx="3134656" cy="560363"/>
            </a:xfrm>
            <a:prstGeom prst="rect">
              <a:avLst/>
            </a:prstGeom>
            <a:solidFill>
              <a:srgbClr val="A5A5A5">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tx1"/>
                  </a:solidFill>
                  <a:latin typeface="Calibri"/>
                  <a:ea typeface="Calibri"/>
                  <a:cs typeface="Calibri"/>
                  <a:sym typeface="Calibri"/>
                </a:rPr>
                <a:t>Life Stability</a:t>
              </a:r>
              <a:endParaRPr sz="1800" b="1">
                <a:solidFill>
                  <a:schemeClr val="tx1"/>
                </a:solidFill>
                <a:latin typeface="Calibri"/>
                <a:ea typeface="Calibri"/>
                <a:cs typeface="Calibri"/>
                <a:sym typeface="Calibri"/>
              </a:endParaRPr>
            </a:p>
          </p:txBody>
        </p:sp>
        <p:sp>
          <p:nvSpPr>
            <p:cNvPr id="9" name="Google Shape;117;p2">
              <a:extLst>
                <a:ext uri="{FF2B5EF4-FFF2-40B4-BE49-F238E27FC236}">
                  <a16:creationId xmlns:a16="http://schemas.microsoft.com/office/drawing/2014/main" id="{FBB77063-8B39-B0AE-CBDB-FB1A30AF5C10}"/>
                </a:ext>
              </a:extLst>
            </p:cNvPr>
            <p:cNvSpPr/>
            <p:nvPr/>
          </p:nvSpPr>
          <p:spPr>
            <a:xfrm>
              <a:off x="1271632" y="3010139"/>
              <a:ext cx="3134656" cy="601732"/>
            </a:xfrm>
            <a:prstGeom prst="rect">
              <a:avLst/>
            </a:prstGeom>
            <a:solidFill>
              <a:srgbClr val="A5A5A5">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tx1"/>
                  </a:solidFill>
                  <a:latin typeface="Calibri"/>
                  <a:ea typeface="Calibri"/>
                  <a:cs typeface="Calibri"/>
                  <a:sym typeface="Calibri"/>
                </a:rPr>
                <a:t>Financial Condition</a:t>
              </a:r>
              <a:endParaRPr sz="1800" b="1">
                <a:solidFill>
                  <a:schemeClr val="tx1"/>
                </a:solidFill>
                <a:latin typeface="Calibri"/>
                <a:ea typeface="Calibri"/>
                <a:cs typeface="Calibri"/>
                <a:sym typeface="Calibri"/>
              </a:endParaRPr>
            </a:p>
          </p:txBody>
        </p:sp>
        <p:sp>
          <p:nvSpPr>
            <p:cNvPr id="10" name="Google Shape;117;p2">
              <a:extLst>
                <a:ext uri="{FF2B5EF4-FFF2-40B4-BE49-F238E27FC236}">
                  <a16:creationId xmlns:a16="http://schemas.microsoft.com/office/drawing/2014/main" id="{0BDAB920-5661-51AE-77DA-4D23FF95184F}"/>
                </a:ext>
              </a:extLst>
            </p:cNvPr>
            <p:cNvSpPr/>
            <p:nvPr/>
          </p:nvSpPr>
          <p:spPr>
            <a:xfrm>
              <a:off x="1271632" y="3676515"/>
              <a:ext cx="3134656" cy="560363"/>
            </a:xfrm>
            <a:prstGeom prst="rect">
              <a:avLst/>
            </a:prstGeom>
            <a:solidFill>
              <a:srgbClr val="A5A5A5">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tx1"/>
                  </a:solidFill>
                  <a:latin typeface="Calibri"/>
                  <a:ea typeface="Calibri"/>
                  <a:cs typeface="Calibri"/>
                  <a:sym typeface="Calibri"/>
                </a:rPr>
                <a:t>Life Positivity</a:t>
              </a:r>
              <a:endParaRPr sz="1800" b="1">
                <a:solidFill>
                  <a:schemeClr val="tx1"/>
                </a:solidFill>
                <a:latin typeface="Calibri"/>
                <a:ea typeface="Calibri"/>
                <a:cs typeface="Calibri"/>
                <a:sym typeface="Calibri"/>
              </a:endParaRPr>
            </a:p>
          </p:txBody>
        </p:sp>
        <p:grpSp>
          <p:nvGrpSpPr>
            <p:cNvPr id="11" name="Group 10">
              <a:extLst>
                <a:ext uri="{FF2B5EF4-FFF2-40B4-BE49-F238E27FC236}">
                  <a16:creationId xmlns:a16="http://schemas.microsoft.com/office/drawing/2014/main" id="{0B73B4F1-FD90-3665-EC33-0C99876AE475}"/>
                </a:ext>
              </a:extLst>
            </p:cNvPr>
            <p:cNvGrpSpPr/>
            <p:nvPr/>
          </p:nvGrpSpPr>
          <p:grpSpPr>
            <a:xfrm>
              <a:off x="4860506" y="1287328"/>
              <a:ext cx="6202629" cy="3096674"/>
              <a:chOff x="6083357" y="-1493494"/>
              <a:chExt cx="8143994" cy="4342134"/>
            </a:xfrm>
          </p:grpSpPr>
          <p:pic>
            <p:nvPicPr>
              <p:cNvPr id="12" name="Picture 11" descr="Chart, scatter chart&#10;&#10;Description automatically generated">
                <a:extLst>
                  <a:ext uri="{FF2B5EF4-FFF2-40B4-BE49-F238E27FC236}">
                    <a16:creationId xmlns:a16="http://schemas.microsoft.com/office/drawing/2014/main" id="{900A4D54-4141-58BA-F859-E3995CFB7642}"/>
                  </a:ext>
                </a:extLst>
              </p:cNvPr>
              <p:cNvPicPr>
                <a:picLocks noChangeAspect="1"/>
              </p:cNvPicPr>
              <p:nvPr/>
            </p:nvPicPr>
            <p:blipFill rotWithShape="1">
              <a:blip r:embed="rId3"/>
              <a:srcRect l="3842" b="1775"/>
              <a:stretch/>
            </p:blipFill>
            <p:spPr>
              <a:xfrm>
                <a:off x="6083357" y="-1454422"/>
                <a:ext cx="7287364" cy="4303062"/>
              </a:xfrm>
              <a:prstGeom prst="rect">
                <a:avLst/>
              </a:prstGeom>
            </p:spPr>
          </p:pic>
          <p:pic>
            <p:nvPicPr>
              <p:cNvPr id="13" name="Picture 12" descr="Chart, scatter chart&#10;&#10;Description automatically generated">
                <a:extLst>
                  <a:ext uri="{FF2B5EF4-FFF2-40B4-BE49-F238E27FC236}">
                    <a16:creationId xmlns:a16="http://schemas.microsoft.com/office/drawing/2014/main" id="{634A562E-763F-A744-0E0A-C8A2B16DD028}"/>
                  </a:ext>
                </a:extLst>
              </p:cNvPr>
              <p:cNvPicPr>
                <a:picLocks noChangeAspect="1"/>
              </p:cNvPicPr>
              <p:nvPr/>
            </p:nvPicPr>
            <p:blipFill rotWithShape="1">
              <a:blip r:embed="rId3"/>
              <a:srcRect l="81849" b="74171"/>
              <a:stretch/>
            </p:blipFill>
            <p:spPr>
              <a:xfrm>
                <a:off x="11472183" y="-1493494"/>
                <a:ext cx="2755168" cy="2261422"/>
              </a:xfrm>
              <a:prstGeom prst="rect">
                <a:avLst/>
              </a:prstGeom>
            </p:spPr>
          </p:pic>
        </p:grpSp>
        <p:sp>
          <p:nvSpPr>
            <p:cNvPr id="16" name="Google Shape;161;p4">
              <a:extLst>
                <a:ext uri="{FF2B5EF4-FFF2-40B4-BE49-F238E27FC236}">
                  <a16:creationId xmlns:a16="http://schemas.microsoft.com/office/drawing/2014/main" id="{6A7A7486-7D0E-90AD-5D8E-AE40EB403B5C}"/>
                </a:ext>
              </a:extLst>
            </p:cNvPr>
            <p:cNvSpPr txBox="1"/>
            <p:nvPr/>
          </p:nvSpPr>
          <p:spPr>
            <a:xfrm>
              <a:off x="393786" y="4811957"/>
              <a:ext cx="10828434" cy="432713"/>
            </a:xfrm>
            <a:prstGeom prst="rect">
              <a:avLst/>
            </a:prstGeom>
            <a:noFill/>
            <a:ln>
              <a:noFill/>
            </a:ln>
          </p:spPr>
          <p:txBody>
            <a:bodyPr spcFirstLastPara="1" wrap="square" lIns="91425" tIns="45700" rIns="91425" bIns="45700" anchor="ctr" anchorCtr="0">
              <a:spAutoFit/>
            </a:bodyPr>
            <a:lstStyle/>
            <a:p>
              <a:endParaRPr lang="en-US" sz="2250">
                <a:solidFill>
                  <a:schemeClr val="dk1"/>
                </a:solidFill>
                <a:latin typeface="Calibri"/>
                <a:cs typeface="Calibri"/>
              </a:endParaRPr>
            </a:p>
          </p:txBody>
        </p:sp>
      </p:grpSp>
      <p:pic>
        <p:nvPicPr>
          <p:cNvPr id="58" name="Graphic 57" descr="Badge Follow with solid fill">
            <a:extLst>
              <a:ext uri="{FF2B5EF4-FFF2-40B4-BE49-F238E27FC236}">
                <a16:creationId xmlns:a16="http://schemas.microsoft.com/office/drawing/2014/main" id="{E20DA1F9-125E-D39A-73F7-E6E8A3CB12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43875" y="2648519"/>
            <a:ext cx="419878" cy="419878"/>
          </a:xfrm>
          <a:prstGeom prst="rect">
            <a:avLst/>
          </a:prstGeom>
        </p:spPr>
      </p:pic>
      <p:pic>
        <p:nvPicPr>
          <p:cNvPr id="59" name="Graphic 58" descr="Badge Follow with solid fill">
            <a:extLst>
              <a:ext uri="{FF2B5EF4-FFF2-40B4-BE49-F238E27FC236}">
                <a16:creationId xmlns:a16="http://schemas.microsoft.com/office/drawing/2014/main" id="{9FA69479-5340-8144-1A70-6A1784F01A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43875" y="3345533"/>
            <a:ext cx="419878" cy="419878"/>
          </a:xfrm>
          <a:prstGeom prst="rect">
            <a:avLst/>
          </a:prstGeom>
        </p:spPr>
      </p:pic>
      <p:sp>
        <p:nvSpPr>
          <p:cNvPr id="2" name="Google Shape;116;p2">
            <a:extLst>
              <a:ext uri="{FF2B5EF4-FFF2-40B4-BE49-F238E27FC236}">
                <a16:creationId xmlns:a16="http://schemas.microsoft.com/office/drawing/2014/main" id="{73B5DF0B-810F-E8AA-B3FF-67506BFB5F59}"/>
              </a:ext>
            </a:extLst>
          </p:cNvPr>
          <p:cNvSpPr/>
          <p:nvPr/>
        </p:nvSpPr>
        <p:spPr>
          <a:xfrm>
            <a:off x="1374393" y="4728458"/>
            <a:ext cx="9955019" cy="979730"/>
          </a:xfrm>
          <a:prstGeom prst="rect">
            <a:avLst/>
          </a:prstGeom>
          <a:solidFill>
            <a:srgbClr val="D6DCE5">
              <a:alpha val="34901"/>
            </a:srgbClr>
          </a:solidFill>
          <a:ln>
            <a:solidFill>
              <a:srgbClr val="F2F2F2"/>
            </a:solidFill>
          </a:ln>
        </p:spPr>
        <p:txBody>
          <a:bodyPr spcFirstLastPara="1" wrap="square" lIns="91425" tIns="45700" rIns="91425" bIns="45700" anchor="ctr" anchorCtr="0">
            <a:noAutofit/>
          </a:bodyPr>
          <a:lstStyle/>
          <a:p>
            <a:pPr algn="ctr"/>
            <a:r>
              <a:rPr lang="en-US" sz="1800" b="1">
                <a:solidFill>
                  <a:schemeClr val="dk1"/>
                </a:solidFill>
                <a:latin typeface="+mn-lt"/>
                <a:cs typeface="Calibri"/>
                <a:sym typeface="Calibri"/>
              </a:rPr>
              <a:t>Good marital status impose positive effects on Mental Status</a:t>
            </a:r>
            <a:endParaRPr lang="en-US" sz="1800" b="1">
              <a:solidFill>
                <a:schemeClr val="dk1"/>
              </a:solidFill>
              <a:latin typeface="+mn-lt"/>
              <a:cs typeface="Calibri"/>
            </a:endParaRPr>
          </a:p>
          <a:p>
            <a:pPr algn="ctr"/>
            <a:r>
              <a:rPr lang="en-US" sz="1800" b="1">
                <a:solidFill>
                  <a:schemeClr val="dk1"/>
                </a:solidFill>
                <a:latin typeface="+mn-lt"/>
                <a:ea typeface="Calibri"/>
                <a:cs typeface="Calibri"/>
              </a:rPr>
              <a:t>Neighborhoods with higher marital rate have lower mental health apprehension cases</a:t>
            </a:r>
          </a:p>
        </p:txBody>
      </p:sp>
      <p:sp>
        <p:nvSpPr>
          <p:cNvPr id="61" name="Isosceles Triangle 60">
            <a:extLst>
              <a:ext uri="{FF2B5EF4-FFF2-40B4-BE49-F238E27FC236}">
                <a16:creationId xmlns:a16="http://schemas.microsoft.com/office/drawing/2014/main" id="{6E934F0F-9438-CACB-D616-112C0ECA0093}"/>
              </a:ext>
            </a:extLst>
          </p:cNvPr>
          <p:cNvSpPr/>
          <p:nvPr/>
        </p:nvSpPr>
        <p:spPr>
          <a:xfrm rot="10800000">
            <a:off x="2058174" y="2065694"/>
            <a:ext cx="1986953" cy="140706"/>
          </a:xfrm>
          <a:prstGeom prst="triangl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725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030" name="Picture 6">
            <a:extLst>
              <a:ext uri="{FF2B5EF4-FFF2-40B4-BE49-F238E27FC236}">
                <a16:creationId xmlns:a16="http://schemas.microsoft.com/office/drawing/2014/main" id="{FD73E526-A1D8-093B-DD6F-9AFEB567E2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29" r="1834" b="12581"/>
          <a:stretch/>
        </p:blipFill>
        <p:spPr bwMode="auto">
          <a:xfrm>
            <a:off x="6509376" y="2073056"/>
            <a:ext cx="4878864" cy="2434856"/>
          </a:xfrm>
          <a:prstGeom prst="rect">
            <a:avLst/>
          </a:prstGeom>
          <a:noFill/>
          <a:extLst>
            <a:ext uri="{909E8E84-426E-40DD-AFC4-6F175D3DCCD1}">
              <a14:hiddenFill xmlns:a14="http://schemas.microsoft.com/office/drawing/2010/main">
                <a:solidFill>
                  <a:srgbClr val="FFFFFF"/>
                </a:solidFill>
              </a14:hiddenFill>
            </a:ext>
          </a:extLst>
        </p:spPr>
      </p:pic>
      <p:sp>
        <p:nvSpPr>
          <p:cNvPr id="176" name="Google Shape;176;p6"/>
          <p:cNvSpPr txBox="1"/>
          <p:nvPr/>
        </p:nvSpPr>
        <p:spPr>
          <a:xfrm>
            <a:off x="628566" y="105672"/>
            <a:ext cx="9601067" cy="56356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75B"/>
              </a:buClr>
              <a:buSzPts val="2800"/>
              <a:buFont typeface="Calibri"/>
              <a:buNone/>
            </a:pPr>
            <a:r>
              <a:rPr lang="en-US" altLang="zh-CN" sz="2800" b="1">
                <a:solidFill>
                  <a:srgbClr val="00275B"/>
                </a:solidFill>
                <a:latin typeface="Calibri"/>
                <a:ea typeface="Calibri"/>
                <a:cs typeface="Calibri"/>
                <a:sym typeface="Calibri"/>
              </a:rPr>
              <a:t>Low Income &amp; Youth</a:t>
            </a:r>
            <a:endParaRPr lang="en-US"/>
          </a:p>
        </p:txBody>
      </p:sp>
      <p:sp>
        <p:nvSpPr>
          <p:cNvPr id="3" name="Google Shape;191;p7">
            <a:extLst>
              <a:ext uri="{FF2B5EF4-FFF2-40B4-BE49-F238E27FC236}">
                <a16:creationId xmlns:a16="http://schemas.microsoft.com/office/drawing/2014/main" id="{EB914763-9475-92B0-5FBE-B261F5B629E8}"/>
              </a:ext>
            </a:extLst>
          </p:cNvPr>
          <p:cNvSpPr/>
          <p:nvPr/>
        </p:nvSpPr>
        <p:spPr>
          <a:xfrm>
            <a:off x="1503217" y="825428"/>
            <a:ext cx="4833786" cy="499731"/>
          </a:xfrm>
          <a:prstGeom prst="rect">
            <a:avLst/>
          </a:prstGeom>
          <a:solidFill>
            <a:srgbClr val="CE1141"/>
          </a:solidFill>
          <a:ln w="381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rgbClr val="FFFFFF"/>
                </a:solidFill>
                <a:latin typeface="Arial" panose="020B0604020202020204" pitchFamily="34" charset="0"/>
                <a:ea typeface="Microsoft Yahei"/>
                <a:cs typeface="Arial" panose="020B0604020202020204" pitchFamily="34" charset="0"/>
                <a:sym typeface="Microsoft Yahei"/>
              </a:rPr>
              <a:t>Income</a:t>
            </a:r>
            <a:endParaRPr sz="1800" b="1" i="0" u="none" strike="noStrike" cap="none">
              <a:solidFill>
                <a:srgbClr val="FFFFFF"/>
              </a:solidFill>
              <a:latin typeface="Arial" panose="020B0604020202020204" pitchFamily="34" charset="0"/>
              <a:ea typeface="Microsoft Yahei"/>
              <a:cs typeface="Arial" panose="020B0604020202020204" pitchFamily="34" charset="0"/>
              <a:sym typeface="Microsoft Yahei"/>
            </a:endParaRPr>
          </a:p>
        </p:txBody>
      </p:sp>
      <p:sp>
        <p:nvSpPr>
          <p:cNvPr id="4" name="Google Shape;192;p7">
            <a:extLst>
              <a:ext uri="{FF2B5EF4-FFF2-40B4-BE49-F238E27FC236}">
                <a16:creationId xmlns:a16="http://schemas.microsoft.com/office/drawing/2014/main" id="{BC1D9E71-EBD0-1F02-A0F1-ACAC3D2D1FF3}"/>
              </a:ext>
            </a:extLst>
          </p:cNvPr>
          <p:cNvSpPr/>
          <p:nvPr/>
        </p:nvSpPr>
        <p:spPr>
          <a:xfrm>
            <a:off x="6572693" y="825428"/>
            <a:ext cx="4833786" cy="499731"/>
          </a:xfrm>
          <a:prstGeom prst="rect">
            <a:avLst/>
          </a:prstGeom>
          <a:solidFill>
            <a:srgbClr val="CE1141"/>
          </a:solidFill>
          <a:ln w="381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b="1">
                <a:solidFill>
                  <a:srgbClr val="FFFFFF"/>
                </a:solidFill>
                <a:latin typeface="Arial" panose="020B0604020202020204" pitchFamily="34" charset="0"/>
                <a:ea typeface="Microsoft Yahei"/>
                <a:cs typeface="Arial" panose="020B0604020202020204" pitchFamily="34" charset="0"/>
                <a:sym typeface="Microsoft Yahei"/>
              </a:rPr>
              <a:t>Age</a:t>
            </a:r>
            <a:endParaRPr sz="1800" b="1" i="0" u="none" strike="noStrike" cap="none">
              <a:solidFill>
                <a:srgbClr val="FFFFFF"/>
              </a:solidFill>
              <a:latin typeface="Arial" panose="020B0604020202020204" pitchFamily="34" charset="0"/>
              <a:ea typeface="Microsoft Yahei"/>
              <a:cs typeface="Arial" panose="020B0604020202020204" pitchFamily="34" charset="0"/>
              <a:sym typeface="Microsoft Yahei"/>
            </a:endParaRPr>
          </a:p>
        </p:txBody>
      </p:sp>
      <p:sp>
        <p:nvSpPr>
          <p:cNvPr id="5" name="Rectangle 4">
            <a:extLst>
              <a:ext uri="{FF2B5EF4-FFF2-40B4-BE49-F238E27FC236}">
                <a16:creationId xmlns:a16="http://schemas.microsoft.com/office/drawing/2014/main" id="{04210830-8DE0-C503-CE04-5B9068212F57}"/>
              </a:ext>
            </a:extLst>
          </p:cNvPr>
          <p:cNvSpPr/>
          <p:nvPr/>
        </p:nvSpPr>
        <p:spPr>
          <a:xfrm>
            <a:off x="9049906" y="1434461"/>
            <a:ext cx="2325573" cy="402695"/>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Youth Live Alo</a:t>
            </a:r>
            <a:r>
              <a:rPr lang="en-US" altLang="zh-CN" b="1">
                <a:solidFill>
                  <a:schemeClr val="tx1"/>
                </a:solidFill>
              </a:rPr>
              <a:t>ne</a:t>
            </a:r>
            <a:r>
              <a:rPr lang="en-US" b="1">
                <a:solidFill>
                  <a:schemeClr val="tx1"/>
                </a:solidFill>
              </a:rPr>
              <a:t>%</a:t>
            </a:r>
          </a:p>
        </p:txBody>
      </p:sp>
      <p:sp>
        <p:nvSpPr>
          <p:cNvPr id="6" name="Rectangle 5">
            <a:extLst>
              <a:ext uri="{FF2B5EF4-FFF2-40B4-BE49-F238E27FC236}">
                <a16:creationId xmlns:a16="http://schemas.microsoft.com/office/drawing/2014/main" id="{D9BECF6B-1AEC-6178-00AF-0ADD72F59EEB}"/>
              </a:ext>
            </a:extLst>
          </p:cNvPr>
          <p:cNvSpPr/>
          <p:nvPr/>
        </p:nvSpPr>
        <p:spPr>
          <a:xfrm>
            <a:off x="6589584" y="1434462"/>
            <a:ext cx="2325573" cy="402695"/>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Senior %</a:t>
            </a:r>
          </a:p>
        </p:txBody>
      </p:sp>
      <p:sp>
        <p:nvSpPr>
          <p:cNvPr id="8" name="Rectangle 7">
            <a:extLst>
              <a:ext uri="{FF2B5EF4-FFF2-40B4-BE49-F238E27FC236}">
                <a16:creationId xmlns:a16="http://schemas.microsoft.com/office/drawing/2014/main" id="{7936AE9C-1871-8945-DB54-C1517E376CE7}"/>
              </a:ext>
            </a:extLst>
          </p:cNvPr>
          <p:cNvSpPr/>
          <p:nvPr/>
        </p:nvSpPr>
        <p:spPr>
          <a:xfrm>
            <a:off x="1503217" y="1481351"/>
            <a:ext cx="4833786" cy="402695"/>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Middle-Low Income %</a:t>
            </a:r>
          </a:p>
        </p:txBody>
      </p:sp>
      <p:grpSp>
        <p:nvGrpSpPr>
          <p:cNvPr id="11" name="Group 10">
            <a:extLst>
              <a:ext uri="{FF2B5EF4-FFF2-40B4-BE49-F238E27FC236}">
                <a16:creationId xmlns:a16="http://schemas.microsoft.com/office/drawing/2014/main" id="{090B77CE-AB31-3B5A-2FE2-D0DAF5B17AF0}"/>
              </a:ext>
            </a:extLst>
          </p:cNvPr>
          <p:cNvGrpSpPr/>
          <p:nvPr/>
        </p:nvGrpSpPr>
        <p:grpSpPr>
          <a:xfrm>
            <a:off x="10196744" y="3814529"/>
            <a:ext cx="2691059" cy="428175"/>
            <a:chOff x="10161819" y="3678435"/>
            <a:chExt cx="2691059" cy="428175"/>
          </a:xfrm>
        </p:grpSpPr>
        <p:pic>
          <p:nvPicPr>
            <p:cNvPr id="1028" name="Picture 4">
              <a:extLst>
                <a:ext uri="{FF2B5EF4-FFF2-40B4-BE49-F238E27FC236}">
                  <a16:creationId xmlns:a16="http://schemas.microsoft.com/office/drawing/2014/main" id="{8C972579-45F4-3D68-4E72-E8025D428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819" y="3678435"/>
              <a:ext cx="191280" cy="4026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70F354C-13C4-A712-BCA5-36EBBE21E042}"/>
                </a:ext>
              </a:extLst>
            </p:cNvPr>
            <p:cNvSpPr txBox="1"/>
            <p:nvPr/>
          </p:nvSpPr>
          <p:spPr>
            <a:xfrm>
              <a:off x="10257459" y="3679727"/>
              <a:ext cx="2595419" cy="200055"/>
            </a:xfrm>
            <a:prstGeom prst="rect">
              <a:avLst/>
            </a:prstGeom>
            <a:noFill/>
          </p:spPr>
          <p:txBody>
            <a:bodyPr wrap="square">
              <a:spAutoFit/>
            </a:bodyPr>
            <a:lstStyle/>
            <a:p>
              <a:r>
                <a:rPr lang="en-US" altLang="zh-CN" sz="700"/>
                <a:t>Low Risk Neighborhood</a:t>
              </a:r>
              <a:endParaRPr lang="en-US" sz="700"/>
            </a:p>
          </p:txBody>
        </p:sp>
        <p:sp>
          <p:nvSpPr>
            <p:cNvPr id="10" name="TextBox 9">
              <a:extLst>
                <a:ext uri="{FF2B5EF4-FFF2-40B4-BE49-F238E27FC236}">
                  <a16:creationId xmlns:a16="http://schemas.microsoft.com/office/drawing/2014/main" id="{0FE54732-9B3C-74CF-0677-ADA000925359}"/>
                </a:ext>
              </a:extLst>
            </p:cNvPr>
            <p:cNvSpPr txBox="1"/>
            <p:nvPr/>
          </p:nvSpPr>
          <p:spPr>
            <a:xfrm>
              <a:off x="10257459" y="3906555"/>
              <a:ext cx="2595419" cy="200055"/>
            </a:xfrm>
            <a:prstGeom prst="rect">
              <a:avLst/>
            </a:prstGeom>
            <a:noFill/>
          </p:spPr>
          <p:txBody>
            <a:bodyPr wrap="square">
              <a:spAutoFit/>
            </a:bodyPr>
            <a:lstStyle/>
            <a:p>
              <a:r>
                <a:rPr lang="en-US" altLang="zh-CN" sz="700">
                  <a:solidFill>
                    <a:schemeClr val="accent2">
                      <a:lumMod val="75000"/>
                    </a:schemeClr>
                  </a:solidFill>
                </a:rPr>
                <a:t>High Risk Neighborhood</a:t>
              </a:r>
              <a:endParaRPr lang="en-US" sz="700">
                <a:solidFill>
                  <a:schemeClr val="accent2">
                    <a:lumMod val="75000"/>
                  </a:schemeClr>
                </a:solidFill>
              </a:endParaRPr>
            </a:p>
          </p:txBody>
        </p:sp>
      </p:grpSp>
      <p:pic>
        <p:nvPicPr>
          <p:cNvPr id="1032" name="Picture 8">
            <a:extLst>
              <a:ext uri="{FF2B5EF4-FFF2-40B4-BE49-F238E27FC236}">
                <a16:creationId xmlns:a16="http://schemas.microsoft.com/office/drawing/2014/main" id="{6FCAABF6-6C08-B839-371B-A023CFD7CCE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2009"/>
          <a:stretch/>
        </p:blipFill>
        <p:spPr bwMode="auto">
          <a:xfrm>
            <a:off x="2331120" y="2026402"/>
            <a:ext cx="3177980" cy="26581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45367A1-C1E0-8287-52E8-B0D173179CB8}"/>
              </a:ext>
            </a:extLst>
          </p:cNvPr>
          <p:cNvSpPr/>
          <p:nvPr/>
        </p:nvSpPr>
        <p:spPr>
          <a:xfrm>
            <a:off x="590106" y="1899009"/>
            <a:ext cx="874999" cy="2726154"/>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Married</a:t>
            </a:r>
          </a:p>
        </p:txBody>
      </p:sp>
      <p:sp>
        <p:nvSpPr>
          <p:cNvPr id="14" name="Rectangle: Rounded Corners 13">
            <a:extLst>
              <a:ext uri="{FF2B5EF4-FFF2-40B4-BE49-F238E27FC236}">
                <a16:creationId xmlns:a16="http://schemas.microsoft.com/office/drawing/2014/main" id="{F19DDFA3-04B8-6A41-8B81-BA5058F15B58}"/>
              </a:ext>
            </a:extLst>
          </p:cNvPr>
          <p:cNvSpPr/>
          <p:nvPr/>
        </p:nvSpPr>
        <p:spPr>
          <a:xfrm>
            <a:off x="1532490" y="5136392"/>
            <a:ext cx="2279811" cy="378456"/>
          </a:xfrm>
          <a:prstGeom prst="roundRect">
            <a:avLst/>
          </a:prstGeom>
          <a:ln>
            <a:solidFill>
              <a:srgbClr val="CE1141"/>
            </a:solidFill>
          </a:ln>
        </p:spPr>
        <p:style>
          <a:lnRef idx="2">
            <a:schemeClr val="accent2"/>
          </a:lnRef>
          <a:fillRef idx="1">
            <a:schemeClr val="lt1"/>
          </a:fillRef>
          <a:effectRef idx="0">
            <a:schemeClr val="accent2"/>
          </a:effectRef>
          <a:fontRef idx="minor">
            <a:schemeClr val="dk1"/>
          </a:fontRef>
        </p:style>
        <p:txBody>
          <a:bodyPr rtlCol="0" anchor="ctr"/>
          <a:lstStyle/>
          <a:p>
            <a:r>
              <a:rPr lang="en-CA">
                <a:solidFill>
                  <a:srgbClr val="C00000"/>
                </a:solidFill>
              </a:rPr>
              <a:t>% of Married</a:t>
            </a:r>
          </a:p>
        </p:txBody>
      </p:sp>
      <p:sp>
        <p:nvSpPr>
          <p:cNvPr id="22" name="Rectangle: Rounded Corners 21">
            <a:extLst>
              <a:ext uri="{FF2B5EF4-FFF2-40B4-BE49-F238E27FC236}">
                <a16:creationId xmlns:a16="http://schemas.microsoft.com/office/drawing/2014/main" id="{81CF3D35-5BA8-B053-B1A1-964B66A1F147}"/>
              </a:ext>
            </a:extLst>
          </p:cNvPr>
          <p:cNvSpPr/>
          <p:nvPr/>
        </p:nvSpPr>
        <p:spPr>
          <a:xfrm>
            <a:off x="1532490" y="5977353"/>
            <a:ext cx="2256398" cy="654887"/>
          </a:xfrm>
          <a:prstGeom prst="roundRect">
            <a:avLst/>
          </a:prstGeom>
          <a:ln>
            <a:solidFill>
              <a:srgbClr val="CE1141"/>
            </a:solidFill>
          </a:ln>
        </p:spPr>
        <p:style>
          <a:lnRef idx="2">
            <a:schemeClr val="accent2"/>
          </a:lnRef>
          <a:fillRef idx="1">
            <a:schemeClr val="lt1"/>
          </a:fillRef>
          <a:effectRef idx="0">
            <a:schemeClr val="accent2"/>
          </a:effectRef>
          <a:fontRef idx="minor">
            <a:schemeClr val="dk1"/>
          </a:fontRef>
        </p:style>
        <p:txBody>
          <a:bodyPr rtlCol="0" anchor="ctr"/>
          <a:lstStyle/>
          <a:p>
            <a:r>
              <a:rPr lang="en-CA">
                <a:solidFill>
                  <a:srgbClr val="C00000"/>
                </a:solidFill>
              </a:rPr>
              <a:t>% of Middle-Low </a:t>
            </a:r>
          </a:p>
          <a:p>
            <a:r>
              <a:rPr lang="en-CA">
                <a:solidFill>
                  <a:srgbClr val="C00000"/>
                </a:solidFill>
              </a:rPr>
              <a:t>Income</a:t>
            </a:r>
          </a:p>
        </p:txBody>
      </p:sp>
      <p:sp>
        <p:nvSpPr>
          <p:cNvPr id="15" name="Isosceles Triangle 14">
            <a:extLst>
              <a:ext uri="{FF2B5EF4-FFF2-40B4-BE49-F238E27FC236}">
                <a16:creationId xmlns:a16="http://schemas.microsoft.com/office/drawing/2014/main" id="{C68F5178-4224-898C-02DE-B333BAEADD5B}"/>
              </a:ext>
            </a:extLst>
          </p:cNvPr>
          <p:cNvSpPr/>
          <p:nvPr/>
        </p:nvSpPr>
        <p:spPr>
          <a:xfrm rot="5400000">
            <a:off x="3639990" y="5773742"/>
            <a:ext cx="1403796" cy="260819"/>
          </a:xfrm>
          <a:prstGeom prst="triangl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Rounded Corners 23">
            <a:extLst>
              <a:ext uri="{FF2B5EF4-FFF2-40B4-BE49-F238E27FC236}">
                <a16:creationId xmlns:a16="http://schemas.microsoft.com/office/drawing/2014/main" id="{2B68618F-E7F4-7BFF-470B-23CADACDB27E}"/>
              </a:ext>
            </a:extLst>
          </p:cNvPr>
          <p:cNvSpPr/>
          <p:nvPr/>
        </p:nvSpPr>
        <p:spPr>
          <a:xfrm>
            <a:off x="4731478" y="5481575"/>
            <a:ext cx="1560584" cy="845151"/>
          </a:xfrm>
          <a:prstGeom prst="round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solidFill>
                  <a:schemeClr val="bg1"/>
                </a:solidFill>
              </a:rPr>
              <a:t>Highest </a:t>
            </a:r>
          </a:p>
          <a:p>
            <a:pPr algn="ctr"/>
            <a:r>
              <a:rPr lang="en-US" altLang="zh-CN">
                <a:solidFill>
                  <a:schemeClr val="bg1"/>
                </a:solidFill>
              </a:rPr>
              <a:t>Risk</a:t>
            </a:r>
          </a:p>
          <a:p>
            <a:pPr algn="ctr"/>
            <a:r>
              <a:rPr lang="en-US" altLang="zh-CN">
                <a:solidFill>
                  <a:schemeClr val="bg1"/>
                </a:solidFill>
              </a:rPr>
              <a:t>Neighborhood</a:t>
            </a:r>
            <a:endParaRPr lang="en-CA">
              <a:solidFill>
                <a:schemeClr val="bg1"/>
              </a:solidFill>
            </a:endParaRPr>
          </a:p>
        </p:txBody>
      </p:sp>
      <p:pic>
        <p:nvPicPr>
          <p:cNvPr id="18" name="Graphic 17" descr="Add with solid fill">
            <a:extLst>
              <a:ext uri="{FF2B5EF4-FFF2-40B4-BE49-F238E27FC236}">
                <a16:creationId xmlns:a16="http://schemas.microsoft.com/office/drawing/2014/main" id="{4477EAAC-CBA8-D4E9-57B3-6BD34B7032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42731" y="5544493"/>
            <a:ext cx="387390" cy="387390"/>
          </a:xfrm>
          <a:prstGeom prst="rect">
            <a:avLst/>
          </a:prstGeom>
        </p:spPr>
      </p:pic>
      <p:pic>
        <p:nvPicPr>
          <p:cNvPr id="25" name="Graphic 24" descr="Man and woman with solid fill">
            <a:extLst>
              <a:ext uri="{FF2B5EF4-FFF2-40B4-BE49-F238E27FC236}">
                <a16:creationId xmlns:a16="http://schemas.microsoft.com/office/drawing/2014/main" id="{7C54C924-2973-8CB2-3067-E9737E2BDD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5161" y="4687686"/>
            <a:ext cx="576360" cy="576360"/>
          </a:xfrm>
          <a:prstGeom prst="rect">
            <a:avLst/>
          </a:prstGeom>
        </p:spPr>
      </p:pic>
      <p:pic>
        <p:nvPicPr>
          <p:cNvPr id="27" name="Graphic 26" descr="Coins outline">
            <a:extLst>
              <a:ext uri="{FF2B5EF4-FFF2-40B4-BE49-F238E27FC236}">
                <a16:creationId xmlns:a16="http://schemas.microsoft.com/office/drawing/2014/main" id="{36B6F387-846F-F8C8-56F0-6A5324513F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57026" y="5587280"/>
            <a:ext cx="576360" cy="576360"/>
          </a:xfrm>
          <a:prstGeom prst="rect">
            <a:avLst/>
          </a:prstGeom>
        </p:spPr>
      </p:pic>
      <p:pic>
        <p:nvPicPr>
          <p:cNvPr id="29" name="Graphic 28" descr="Caret Up with solid fill">
            <a:extLst>
              <a:ext uri="{FF2B5EF4-FFF2-40B4-BE49-F238E27FC236}">
                <a16:creationId xmlns:a16="http://schemas.microsoft.com/office/drawing/2014/main" id="{623355EA-D140-D023-B982-9FB8B46C24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0800000">
            <a:off x="3117443" y="5964245"/>
            <a:ext cx="749960" cy="749960"/>
          </a:xfrm>
          <a:prstGeom prst="rect">
            <a:avLst/>
          </a:prstGeom>
        </p:spPr>
      </p:pic>
      <p:pic>
        <p:nvPicPr>
          <p:cNvPr id="31" name="Graphic 30" descr="Caret Down with solid fill">
            <a:extLst>
              <a:ext uri="{FF2B5EF4-FFF2-40B4-BE49-F238E27FC236}">
                <a16:creationId xmlns:a16="http://schemas.microsoft.com/office/drawing/2014/main" id="{365C900C-BE78-1216-947C-49A1ED507A6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73478" y="4978547"/>
            <a:ext cx="697304" cy="697304"/>
          </a:xfrm>
          <a:prstGeom prst="rect">
            <a:avLst/>
          </a:prstGeom>
        </p:spPr>
      </p:pic>
      <p:sp>
        <p:nvSpPr>
          <p:cNvPr id="43" name="Rectangle: Rounded Corners 42">
            <a:extLst>
              <a:ext uri="{FF2B5EF4-FFF2-40B4-BE49-F238E27FC236}">
                <a16:creationId xmlns:a16="http://schemas.microsoft.com/office/drawing/2014/main" id="{6943E29C-3B21-D7B8-CD92-FA9C1C6154EF}"/>
              </a:ext>
            </a:extLst>
          </p:cNvPr>
          <p:cNvSpPr/>
          <p:nvPr/>
        </p:nvSpPr>
        <p:spPr>
          <a:xfrm>
            <a:off x="6894501" y="5160097"/>
            <a:ext cx="2279811" cy="378456"/>
          </a:xfrm>
          <a:prstGeom prst="roundRect">
            <a:avLst/>
          </a:prstGeom>
          <a:ln>
            <a:solidFill>
              <a:srgbClr val="007AC2"/>
            </a:solidFill>
          </a:ln>
        </p:spPr>
        <p:style>
          <a:lnRef idx="2">
            <a:schemeClr val="accent2"/>
          </a:lnRef>
          <a:fillRef idx="1">
            <a:schemeClr val="lt1"/>
          </a:fillRef>
          <a:effectRef idx="0">
            <a:schemeClr val="accent2"/>
          </a:effectRef>
          <a:fontRef idx="minor">
            <a:schemeClr val="dk1"/>
          </a:fontRef>
        </p:style>
        <p:txBody>
          <a:bodyPr rtlCol="0" anchor="ctr"/>
          <a:lstStyle/>
          <a:p>
            <a:r>
              <a:rPr lang="en-CA">
                <a:solidFill>
                  <a:srgbClr val="007AC2"/>
                </a:solidFill>
              </a:rPr>
              <a:t>% Senior</a:t>
            </a:r>
          </a:p>
        </p:txBody>
      </p:sp>
      <p:sp>
        <p:nvSpPr>
          <p:cNvPr id="44" name="Rectangle: Rounded Corners 43">
            <a:extLst>
              <a:ext uri="{FF2B5EF4-FFF2-40B4-BE49-F238E27FC236}">
                <a16:creationId xmlns:a16="http://schemas.microsoft.com/office/drawing/2014/main" id="{268FAC8C-6175-58C2-F7E7-8723E3205394}"/>
              </a:ext>
            </a:extLst>
          </p:cNvPr>
          <p:cNvSpPr/>
          <p:nvPr/>
        </p:nvSpPr>
        <p:spPr>
          <a:xfrm>
            <a:off x="6894501" y="6001058"/>
            <a:ext cx="2256398" cy="654887"/>
          </a:xfrm>
          <a:prstGeom prst="roundRect">
            <a:avLst/>
          </a:prstGeom>
          <a:ln>
            <a:solidFill>
              <a:srgbClr val="007AC2"/>
            </a:solidFill>
          </a:ln>
        </p:spPr>
        <p:style>
          <a:lnRef idx="2">
            <a:schemeClr val="accent2"/>
          </a:lnRef>
          <a:fillRef idx="1">
            <a:schemeClr val="lt1"/>
          </a:fillRef>
          <a:effectRef idx="0">
            <a:schemeClr val="accent2"/>
          </a:effectRef>
          <a:fontRef idx="minor">
            <a:schemeClr val="dk1"/>
          </a:fontRef>
        </p:style>
        <p:txBody>
          <a:bodyPr rtlCol="0" anchor="ctr"/>
          <a:lstStyle/>
          <a:p>
            <a:r>
              <a:rPr lang="en-CA">
                <a:solidFill>
                  <a:srgbClr val="007AC2"/>
                </a:solidFill>
              </a:rPr>
              <a:t>% Young Adults</a:t>
            </a:r>
          </a:p>
          <a:p>
            <a:r>
              <a:rPr lang="en-CA">
                <a:solidFill>
                  <a:srgbClr val="007AC2"/>
                </a:solidFill>
              </a:rPr>
              <a:t>Live Alone</a:t>
            </a:r>
          </a:p>
        </p:txBody>
      </p:sp>
      <p:sp>
        <p:nvSpPr>
          <p:cNvPr id="45" name="Isosceles Triangle 44">
            <a:extLst>
              <a:ext uri="{FF2B5EF4-FFF2-40B4-BE49-F238E27FC236}">
                <a16:creationId xmlns:a16="http://schemas.microsoft.com/office/drawing/2014/main" id="{2BECF527-4D09-FA11-6C9F-D8EB7D98AE4B}"/>
              </a:ext>
            </a:extLst>
          </p:cNvPr>
          <p:cNvSpPr/>
          <p:nvPr/>
        </p:nvSpPr>
        <p:spPr>
          <a:xfrm rot="5400000">
            <a:off x="9002001" y="5797447"/>
            <a:ext cx="1403796" cy="260819"/>
          </a:xfrm>
          <a:prstGeom prst="triangl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Rounded Corners 45">
            <a:extLst>
              <a:ext uri="{FF2B5EF4-FFF2-40B4-BE49-F238E27FC236}">
                <a16:creationId xmlns:a16="http://schemas.microsoft.com/office/drawing/2014/main" id="{DC41F185-709B-7EC3-9D59-20A36C810643}"/>
              </a:ext>
            </a:extLst>
          </p:cNvPr>
          <p:cNvSpPr/>
          <p:nvPr/>
        </p:nvSpPr>
        <p:spPr>
          <a:xfrm>
            <a:off x="10093489" y="5505280"/>
            <a:ext cx="1560584" cy="845151"/>
          </a:xfrm>
          <a:prstGeom prst="roundRect">
            <a:avLst/>
          </a:prstGeom>
          <a:ln>
            <a:solidFill>
              <a:srgbClr val="CE114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solidFill>
                  <a:srgbClr val="C00000"/>
                </a:solidFill>
              </a:rPr>
              <a:t>Please Pay More Attention</a:t>
            </a:r>
            <a:endParaRPr lang="en-CA">
              <a:solidFill>
                <a:srgbClr val="C00000"/>
              </a:solidFill>
            </a:endParaRPr>
          </a:p>
        </p:txBody>
      </p:sp>
      <p:pic>
        <p:nvPicPr>
          <p:cNvPr id="47" name="Graphic 46" descr="Add with solid fill">
            <a:extLst>
              <a:ext uri="{FF2B5EF4-FFF2-40B4-BE49-F238E27FC236}">
                <a16:creationId xmlns:a16="http://schemas.microsoft.com/office/drawing/2014/main" id="{9A3721B8-5715-9C54-0EE3-895B560FE1C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04024" y="5587280"/>
            <a:ext cx="387390" cy="387390"/>
          </a:xfrm>
          <a:prstGeom prst="rect">
            <a:avLst/>
          </a:prstGeom>
        </p:spPr>
      </p:pic>
      <p:pic>
        <p:nvPicPr>
          <p:cNvPr id="50" name="Graphic 49" descr="Caret Up with solid fill">
            <a:extLst>
              <a:ext uri="{FF2B5EF4-FFF2-40B4-BE49-F238E27FC236}">
                <a16:creationId xmlns:a16="http://schemas.microsoft.com/office/drawing/2014/main" id="{FA694BCA-1B88-1E22-B3EF-173B25DD4F9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2833" y="5929690"/>
            <a:ext cx="749960" cy="749960"/>
          </a:xfrm>
          <a:prstGeom prst="rect">
            <a:avLst/>
          </a:prstGeom>
        </p:spPr>
      </p:pic>
      <p:pic>
        <p:nvPicPr>
          <p:cNvPr id="51" name="Graphic 50" descr="Caret Down with solid fill">
            <a:extLst>
              <a:ext uri="{FF2B5EF4-FFF2-40B4-BE49-F238E27FC236}">
                <a16:creationId xmlns:a16="http://schemas.microsoft.com/office/drawing/2014/main" id="{9B45D71F-38CC-73AC-DA53-3979869222C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535489" y="5002252"/>
            <a:ext cx="697304" cy="697304"/>
          </a:xfrm>
          <a:prstGeom prst="rect">
            <a:avLst/>
          </a:prstGeom>
        </p:spPr>
      </p:pic>
      <p:pic>
        <p:nvPicPr>
          <p:cNvPr id="35" name="Graphic 34" descr="Man with cane with solid fill">
            <a:extLst>
              <a:ext uri="{FF2B5EF4-FFF2-40B4-BE49-F238E27FC236}">
                <a16:creationId xmlns:a16="http://schemas.microsoft.com/office/drawing/2014/main" id="{5929A56D-C2C3-22A8-7DA9-C71571E30E1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561537" y="4695952"/>
            <a:ext cx="598076" cy="598076"/>
          </a:xfrm>
          <a:prstGeom prst="rect">
            <a:avLst/>
          </a:prstGeom>
        </p:spPr>
      </p:pic>
      <p:pic>
        <p:nvPicPr>
          <p:cNvPr id="38" name="Graphic 37" descr="School boy with solid fill">
            <a:extLst>
              <a:ext uri="{FF2B5EF4-FFF2-40B4-BE49-F238E27FC236}">
                <a16:creationId xmlns:a16="http://schemas.microsoft.com/office/drawing/2014/main" id="{5966A2D8-5E09-4787-EFE2-0C9D66063F4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565484" y="5577395"/>
            <a:ext cx="598076" cy="598076"/>
          </a:xfrm>
          <a:prstGeom prst="rect">
            <a:avLst/>
          </a:prstGeom>
        </p:spPr>
      </p:pic>
      <p:pic>
        <p:nvPicPr>
          <p:cNvPr id="40" name="Graphic 39" descr="Siren with solid fill">
            <a:extLst>
              <a:ext uri="{FF2B5EF4-FFF2-40B4-BE49-F238E27FC236}">
                <a16:creationId xmlns:a16="http://schemas.microsoft.com/office/drawing/2014/main" id="{3B719507-BA97-5058-7AFD-4876C0134B0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55233" y="5002252"/>
            <a:ext cx="724450" cy="724450"/>
          </a:xfrm>
          <a:prstGeom prst="rect">
            <a:avLst/>
          </a:prstGeom>
        </p:spPr>
      </p:pic>
      <p:pic>
        <p:nvPicPr>
          <p:cNvPr id="42" name="Graphic 41" descr="Warning with solid fill">
            <a:extLst>
              <a:ext uri="{FF2B5EF4-FFF2-40B4-BE49-F238E27FC236}">
                <a16:creationId xmlns:a16="http://schemas.microsoft.com/office/drawing/2014/main" id="{222E3E8E-323B-F16B-C66C-BB1B4B1F39B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273264" y="5160097"/>
            <a:ext cx="503883" cy="503883"/>
          </a:xfrm>
          <a:prstGeom prst="rect">
            <a:avLst/>
          </a:prstGeom>
        </p:spPr>
      </p:pic>
      <p:grpSp>
        <p:nvGrpSpPr>
          <p:cNvPr id="58" name="Group 57">
            <a:extLst>
              <a:ext uri="{FF2B5EF4-FFF2-40B4-BE49-F238E27FC236}">
                <a16:creationId xmlns:a16="http://schemas.microsoft.com/office/drawing/2014/main" id="{F56A8808-0CD6-9BF3-3EFE-A6AE974853BD}"/>
              </a:ext>
            </a:extLst>
          </p:cNvPr>
          <p:cNvGrpSpPr/>
          <p:nvPr/>
        </p:nvGrpSpPr>
        <p:grpSpPr>
          <a:xfrm>
            <a:off x="4946532" y="4036163"/>
            <a:ext cx="2691059" cy="428175"/>
            <a:chOff x="10161819" y="3678435"/>
            <a:chExt cx="2691059" cy="428175"/>
          </a:xfrm>
        </p:grpSpPr>
        <p:pic>
          <p:nvPicPr>
            <p:cNvPr id="59" name="Picture 4">
              <a:extLst>
                <a:ext uri="{FF2B5EF4-FFF2-40B4-BE49-F238E27FC236}">
                  <a16:creationId xmlns:a16="http://schemas.microsoft.com/office/drawing/2014/main" id="{AE4AC3FB-B719-6C4C-643D-60E905FEE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819" y="3678435"/>
              <a:ext cx="191280" cy="402695"/>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AF2F9901-EBA7-FAE1-B970-664EE38ABCE8}"/>
                </a:ext>
              </a:extLst>
            </p:cNvPr>
            <p:cNvSpPr txBox="1"/>
            <p:nvPr/>
          </p:nvSpPr>
          <p:spPr>
            <a:xfrm>
              <a:off x="10257459" y="3679727"/>
              <a:ext cx="2595419" cy="200055"/>
            </a:xfrm>
            <a:prstGeom prst="rect">
              <a:avLst/>
            </a:prstGeom>
            <a:noFill/>
          </p:spPr>
          <p:txBody>
            <a:bodyPr wrap="square">
              <a:spAutoFit/>
            </a:bodyPr>
            <a:lstStyle/>
            <a:p>
              <a:r>
                <a:rPr lang="en-US" altLang="zh-CN" sz="700"/>
                <a:t>Low Risk Neighborhood</a:t>
              </a:r>
              <a:endParaRPr lang="en-US" sz="700"/>
            </a:p>
          </p:txBody>
        </p:sp>
        <p:sp>
          <p:nvSpPr>
            <p:cNvPr id="61" name="TextBox 60">
              <a:extLst>
                <a:ext uri="{FF2B5EF4-FFF2-40B4-BE49-F238E27FC236}">
                  <a16:creationId xmlns:a16="http://schemas.microsoft.com/office/drawing/2014/main" id="{A5467688-EB7D-9667-51C9-D55E3A555EB0}"/>
                </a:ext>
              </a:extLst>
            </p:cNvPr>
            <p:cNvSpPr txBox="1"/>
            <p:nvPr/>
          </p:nvSpPr>
          <p:spPr>
            <a:xfrm>
              <a:off x="10257459" y="3906555"/>
              <a:ext cx="2595419" cy="200055"/>
            </a:xfrm>
            <a:prstGeom prst="rect">
              <a:avLst/>
            </a:prstGeom>
            <a:noFill/>
          </p:spPr>
          <p:txBody>
            <a:bodyPr wrap="square">
              <a:spAutoFit/>
            </a:bodyPr>
            <a:lstStyle/>
            <a:p>
              <a:r>
                <a:rPr lang="en-US" altLang="zh-CN" sz="700">
                  <a:solidFill>
                    <a:schemeClr val="accent2">
                      <a:lumMod val="75000"/>
                    </a:schemeClr>
                  </a:solidFill>
                </a:rPr>
                <a:t>High Risk Neighborhood</a:t>
              </a:r>
              <a:endParaRPr lang="en-US" sz="700">
                <a:solidFill>
                  <a:schemeClr val="accent2">
                    <a:lumMod val="75000"/>
                  </a:schemeClr>
                </a:solidFill>
              </a:endParaRPr>
            </a:p>
          </p:txBody>
        </p:sp>
      </p:grpSp>
    </p:spTree>
    <p:extLst>
      <p:ext uri="{BB962C8B-B14F-4D97-AF65-F5344CB8AC3E}">
        <p14:creationId xmlns:p14="http://schemas.microsoft.com/office/powerpoint/2010/main" val="352699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p:nvPr/>
        </p:nvSpPr>
        <p:spPr>
          <a:xfrm>
            <a:off x="628566" y="105672"/>
            <a:ext cx="9601067" cy="56356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75B"/>
              </a:buClr>
              <a:buSzPts val="2800"/>
              <a:buFont typeface="Calibri"/>
              <a:buNone/>
            </a:pPr>
            <a:r>
              <a:rPr lang="en-US" sz="2800" b="1">
                <a:solidFill>
                  <a:srgbClr val="00275B"/>
                </a:solidFill>
                <a:latin typeface="Calibri"/>
                <a:ea typeface="Calibri"/>
                <a:cs typeface="Calibri"/>
                <a:sym typeface="Calibri"/>
              </a:rPr>
              <a:t>Recommendation</a:t>
            </a:r>
            <a:endParaRPr/>
          </a:p>
        </p:txBody>
      </p:sp>
      <p:sp>
        <p:nvSpPr>
          <p:cNvPr id="4" name="Google Shape;113;p2">
            <a:extLst>
              <a:ext uri="{FF2B5EF4-FFF2-40B4-BE49-F238E27FC236}">
                <a16:creationId xmlns:a16="http://schemas.microsoft.com/office/drawing/2014/main" id="{05678FFF-06B9-079D-F9FE-5B6174FECC0B}"/>
              </a:ext>
            </a:extLst>
          </p:cNvPr>
          <p:cNvSpPr/>
          <p:nvPr/>
        </p:nvSpPr>
        <p:spPr>
          <a:xfrm>
            <a:off x="4120114" y="2357511"/>
            <a:ext cx="7219507" cy="939139"/>
          </a:xfrm>
          <a:prstGeom prst="rect">
            <a:avLst/>
          </a:prstGeom>
          <a:solidFill>
            <a:srgbClr val="D6DCE5">
              <a:alpha val="34901"/>
            </a:srgbClr>
          </a:solidFill>
          <a:ln>
            <a:solidFill>
              <a:srgbClr val="F2F2F2"/>
            </a:solidFill>
          </a:ln>
        </p:spPr>
        <p:txBody>
          <a:bodyPr spcFirstLastPara="1" wrap="square" lIns="91425" tIns="45700" rIns="91425" bIns="45700" anchor="ctr" anchorCtr="0">
            <a:noAutofit/>
          </a:bodyPr>
          <a:lstStyle/>
          <a:p>
            <a:r>
              <a:rPr lang="en-US" sz="1800" b="1">
                <a:solidFill>
                  <a:schemeClr val="dk1"/>
                </a:solidFill>
                <a:latin typeface="Calibri"/>
                <a:ea typeface="Calibri"/>
                <a:cs typeface="Calibri"/>
                <a:sym typeface="Calibri"/>
              </a:rPr>
              <a:t>Work with local social workers to hold educational sessions about mental health with provision of free counseling services.</a:t>
            </a:r>
          </a:p>
        </p:txBody>
      </p:sp>
      <p:sp>
        <p:nvSpPr>
          <p:cNvPr id="5" name="Google Shape;114;p2">
            <a:extLst>
              <a:ext uri="{FF2B5EF4-FFF2-40B4-BE49-F238E27FC236}">
                <a16:creationId xmlns:a16="http://schemas.microsoft.com/office/drawing/2014/main" id="{F81DB4CA-8CCF-3D6D-9C5B-F5AC902A15AE}"/>
              </a:ext>
            </a:extLst>
          </p:cNvPr>
          <p:cNvSpPr/>
          <p:nvPr/>
        </p:nvSpPr>
        <p:spPr>
          <a:xfrm>
            <a:off x="4120114" y="3505209"/>
            <a:ext cx="7219507" cy="1275907"/>
          </a:xfrm>
          <a:prstGeom prst="rect">
            <a:avLst/>
          </a:prstGeom>
          <a:solidFill>
            <a:srgbClr val="D6DCE5">
              <a:alpha val="34901"/>
            </a:srgbClr>
          </a:solidFill>
          <a:ln>
            <a:solidFill>
              <a:srgbClr val="F2F2F2"/>
            </a:solidFill>
          </a:ln>
        </p:spPr>
        <p:txBody>
          <a:bodyPr spcFirstLastPara="1" wrap="square" lIns="91425" tIns="45700" rIns="91425" bIns="45700" anchor="ctr" anchorCtr="0">
            <a:noAutofit/>
          </a:bodyPr>
          <a:lstStyle/>
          <a:p>
            <a:r>
              <a:rPr lang="en-US" sz="1800" b="1">
                <a:solidFill>
                  <a:schemeClr val="dk1"/>
                </a:solidFill>
                <a:latin typeface="Calibri"/>
                <a:ea typeface="Calibri"/>
                <a:cs typeface="Calibri"/>
                <a:sym typeface="Calibri"/>
              </a:rPr>
              <a:t>Introduce workshops providing Policing knowledges or other skill trainings to prepare and reactivate unemployed young individuals back to the labor force and can also potentially recruit more suitable talents in the Police force. </a:t>
            </a:r>
          </a:p>
        </p:txBody>
      </p:sp>
      <p:sp>
        <p:nvSpPr>
          <p:cNvPr id="6" name="Google Shape;115;p2">
            <a:extLst>
              <a:ext uri="{FF2B5EF4-FFF2-40B4-BE49-F238E27FC236}">
                <a16:creationId xmlns:a16="http://schemas.microsoft.com/office/drawing/2014/main" id="{B0BF0A7F-B177-B13D-A314-D6E14131F588}"/>
              </a:ext>
            </a:extLst>
          </p:cNvPr>
          <p:cNvSpPr/>
          <p:nvPr/>
        </p:nvSpPr>
        <p:spPr>
          <a:xfrm>
            <a:off x="4120114" y="4907703"/>
            <a:ext cx="7219506" cy="934888"/>
          </a:xfrm>
          <a:prstGeom prst="rect">
            <a:avLst/>
          </a:prstGeom>
          <a:solidFill>
            <a:srgbClr val="D6DCE5">
              <a:alpha val="34901"/>
            </a:srgbClr>
          </a:solidFill>
          <a:ln>
            <a:solidFill>
              <a:srgbClr val="F2F2F2"/>
            </a:solidFill>
          </a:ln>
        </p:spPr>
        <p:txBody>
          <a:bodyPr spcFirstLastPara="1" wrap="square" lIns="91425" tIns="45700" rIns="91425" bIns="45700" anchor="ctr" anchorCtr="0">
            <a:noAutofit/>
          </a:bodyPr>
          <a:lstStyle/>
          <a:p>
            <a:r>
              <a:rPr lang="en-US" sz="1800" b="1">
                <a:solidFill>
                  <a:schemeClr val="dk1"/>
                </a:solidFill>
                <a:latin typeface="Calibri"/>
                <a:ea typeface="Calibri"/>
                <a:cs typeface="Calibri"/>
                <a:sym typeface="Calibri"/>
              </a:rPr>
              <a:t>Work with local government to hold and promote job fairs in these regions to reduce unemployment.</a:t>
            </a:r>
          </a:p>
        </p:txBody>
      </p:sp>
      <p:sp>
        <p:nvSpPr>
          <p:cNvPr id="7" name="Google Shape;116;p2">
            <a:extLst>
              <a:ext uri="{FF2B5EF4-FFF2-40B4-BE49-F238E27FC236}">
                <a16:creationId xmlns:a16="http://schemas.microsoft.com/office/drawing/2014/main" id="{F4D92B63-94C0-0AA5-0249-EDDEBE2D81F6}"/>
              </a:ext>
            </a:extLst>
          </p:cNvPr>
          <p:cNvSpPr/>
          <p:nvPr/>
        </p:nvSpPr>
        <p:spPr>
          <a:xfrm>
            <a:off x="4120114" y="6030243"/>
            <a:ext cx="7219505" cy="580846"/>
          </a:xfrm>
          <a:prstGeom prst="rect">
            <a:avLst/>
          </a:prstGeom>
          <a:solidFill>
            <a:srgbClr val="D6DCE5">
              <a:alpha val="34901"/>
            </a:srgbClr>
          </a:solidFill>
          <a:ln>
            <a:solidFill>
              <a:srgbClr val="F2F2F2"/>
            </a:solidFill>
          </a:ln>
        </p:spPr>
        <p:txBody>
          <a:bodyPr spcFirstLastPara="1" wrap="square" lIns="91425" tIns="45700" rIns="91425" bIns="45700" anchor="ctr" anchorCtr="0">
            <a:noAutofit/>
          </a:bodyPr>
          <a:lstStyle/>
          <a:p>
            <a:r>
              <a:rPr lang="en-US" sz="1800" b="1">
                <a:solidFill>
                  <a:schemeClr val="dk1"/>
                </a:solidFill>
                <a:latin typeface="Calibri"/>
                <a:ea typeface="Calibri"/>
                <a:cs typeface="Calibri"/>
                <a:sym typeface="Calibri"/>
              </a:rPr>
              <a:t>Scrutinize illegal drug deals, alcohol purchase and consumption</a:t>
            </a:r>
            <a:r>
              <a:rPr lang="en-US" altLang="zh-CN" sz="1800" b="1">
                <a:solidFill>
                  <a:schemeClr val="dk1"/>
                </a:solidFill>
                <a:latin typeface="Calibri"/>
                <a:ea typeface="Calibri"/>
                <a:cs typeface="Calibri"/>
                <a:sym typeface="Calibri"/>
              </a:rPr>
              <a:t>.</a:t>
            </a:r>
            <a:endParaRPr lang="en-US" sz="1800" b="1">
              <a:solidFill>
                <a:schemeClr val="dk1"/>
              </a:solidFill>
              <a:latin typeface="Calibri"/>
              <a:ea typeface="Calibri"/>
              <a:cs typeface="Calibri"/>
              <a:sym typeface="Calibri"/>
            </a:endParaRPr>
          </a:p>
        </p:txBody>
      </p:sp>
      <p:pic>
        <p:nvPicPr>
          <p:cNvPr id="11" name="Graphic 10" descr="Briefcase outline">
            <a:extLst>
              <a:ext uri="{FF2B5EF4-FFF2-40B4-BE49-F238E27FC236}">
                <a16:creationId xmlns:a16="http://schemas.microsoft.com/office/drawing/2014/main" id="{6B141F15-0C56-45A1-6DA8-0287C049BD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62826" y="4274555"/>
            <a:ext cx="679788" cy="679788"/>
          </a:xfrm>
          <a:prstGeom prst="rect">
            <a:avLst/>
          </a:prstGeom>
        </p:spPr>
      </p:pic>
      <p:pic>
        <p:nvPicPr>
          <p:cNvPr id="21" name="Graphic 20" descr="Warning with solid fill">
            <a:extLst>
              <a:ext uri="{FF2B5EF4-FFF2-40B4-BE49-F238E27FC236}">
                <a16:creationId xmlns:a16="http://schemas.microsoft.com/office/drawing/2014/main" id="{C54D4D56-20AD-4E71-72BD-B5B32C7276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62826" y="5939795"/>
            <a:ext cx="641145" cy="641145"/>
          </a:xfrm>
          <a:prstGeom prst="rect">
            <a:avLst/>
          </a:prstGeom>
        </p:spPr>
      </p:pic>
      <p:sp>
        <p:nvSpPr>
          <p:cNvPr id="22" name="Google Shape;113;p2">
            <a:extLst>
              <a:ext uri="{FF2B5EF4-FFF2-40B4-BE49-F238E27FC236}">
                <a16:creationId xmlns:a16="http://schemas.microsoft.com/office/drawing/2014/main" id="{75325B60-EEB2-3753-7518-D3F078B3993E}"/>
              </a:ext>
            </a:extLst>
          </p:cNvPr>
          <p:cNvSpPr/>
          <p:nvPr/>
        </p:nvSpPr>
        <p:spPr>
          <a:xfrm>
            <a:off x="2264736" y="2330047"/>
            <a:ext cx="1770322" cy="939139"/>
          </a:xfrm>
          <a:prstGeom prst="rect">
            <a:avLst/>
          </a:prstGeom>
          <a:noFill/>
          <a:ln w="28575">
            <a:solidFill>
              <a:srgbClr val="007AC2"/>
            </a:solidFill>
          </a:ln>
        </p:spPr>
        <p:txBody>
          <a:bodyPr spcFirstLastPara="1" wrap="square" lIns="91425" tIns="45700" rIns="91425" bIns="45700" anchor="ctr" anchorCtr="0">
            <a:noAutofit/>
          </a:bodyPr>
          <a:lstStyle/>
          <a:p>
            <a:pPr algn="ctr"/>
            <a:r>
              <a:rPr lang="en-US" altLang="zh-CN" sz="1800" b="1">
                <a:solidFill>
                  <a:schemeClr val="dk1"/>
                </a:solidFill>
                <a:latin typeface="Calibri"/>
                <a:ea typeface="Calibri"/>
                <a:cs typeface="Calibri"/>
                <a:sym typeface="Calibri"/>
              </a:rPr>
              <a:t>Mental Health</a:t>
            </a:r>
          </a:p>
          <a:p>
            <a:pPr algn="ctr"/>
            <a:r>
              <a:rPr lang="en-US" altLang="zh-CN" sz="1800" b="1">
                <a:solidFill>
                  <a:schemeClr val="dk1"/>
                </a:solidFill>
                <a:latin typeface="Calibri"/>
                <a:ea typeface="Calibri"/>
                <a:cs typeface="Calibri"/>
                <a:sym typeface="Calibri"/>
              </a:rPr>
              <a:t>Cares</a:t>
            </a:r>
          </a:p>
        </p:txBody>
      </p:sp>
      <p:sp>
        <p:nvSpPr>
          <p:cNvPr id="23" name="Google Shape;113;p2">
            <a:extLst>
              <a:ext uri="{FF2B5EF4-FFF2-40B4-BE49-F238E27FC236}">
                <a16:creationId xmlns:a16="http://schemas.microsoft.com/office/drawing/2014/main" id="{64F2BE69-8F84-E284-7CE5-B6BB6051D031}"/>
              </a:ext>
            </a:extLst>
          </p:cNvPr>
          <p:cNvSpPr/>
          <p:nvPr/>
        </p:nvSpPr>
        <p:spPr>
          <a:xfrm>
            <a:off x="2264735" y="3408037"/>
            <a:ext cx="1770322" cy="2431405"/>
          </a:xfrm>
          <a:prstGeom prst="rect">
            <a:avLst/>
          </a:prstGeom>
          <a:noFill/>
          <a:ln w="28575">
            <a:solidFill>
              <a:srgbClr val="007AC2"/>
            </a:solidFill>
          </a:ln>
        </p:spPr>
        <p:txBody>
          <a:bodyPr spcFirstLastPara="1" wrap="square" lIns="91425" tIns="45700" rIns="91425" bIns="45700" anchor="ctr" anchorCtr="0">
            <a:noAutofit/>
          </a:bodyPr>
          <a:lstStyle/>
          <a:p>
            <a:pPr algn="ctr"/>
            <a:r>
              <a:rPr lang="en-US" altLang="zh-CN" sz="1800" b="1">
                <a:solidFill>
                  <a:schemeClr val="dk1"/>
                </a:solidFill>
                <a:latin typeface="Calibri"/>
                <a:ea typeface="Calibri"/>
                <a:cs typeface="Calibri"/>
                <a:sym typeface="Calibri"/>
              </a:rPr>
              <a:t>Employment</a:t>
            </a:r>
          </a:p>
          <a:p>
            <a:pPr algn="ctr"/>
            <a:r>
              <a:rPr lang="en-US" altLang="zh-CN" sz="1800" b="1">
                <a:solidFill>
                  <a:schemeClr val="dk1"/>
                </a:solidFill>
                <a:latin typeface="Calibri"/>
                <a:ea typeface="Calibri"/>
                <a:cs typeface="Calibri"/>
                <a:sym typeface="Calibri"/>
              </a:rPr>
              <a:t>Improvement</a:t>
            </a:r>
          </a:p>
        </p:txBody>
      </p:sp>
      <p:sp>
        <p:nvSpPr>
          <p:cNvPr id="25" name="Google Shape;113;p2">
            <a:extLst>
              <a:ext uri="{FF2B5EF4-FFF2-40B4-BE49-F238E27FC236}">
                <a16:creationId xmlns:a16="http://schemas.microsoft.com/office/drawing/2014/main" id="{E0B242D9-00A6-83EE-A749-593CB25AD2B4}"/>
              </a:ext>
            </a:extLst>
          </p:cNvPr>
          <p:cNvSpPr/>
          <p:nvPr/>
        </p:nvSpPr>
        <p:spPr>
          <a:xfrm>
            <a:off x="2271728" y="6000094"/>
            <a:ext cx="1770322" cy="580846"/>
          </a:xfrm>
          <a:prstGeom prst="rect">
            <a:avLst/>
          </a:prstGeom>
          <a:noFill/>
          <a:ln w="28575">
            <a:solidFill>
              <a:srgbClr val="007AC2"/>
            </a:solidFill>
          </a:ln>
        </p:spPr>
        <p:txBody>
          <a:bodyPr spcFirstLastPara="1" wrap="square" lIns="91425" tIns="45700" rIns="91425" bIns="45700" anchor="ctr" anchorCtr="0">
            <a:noAutofit/>
          </a:bodyPr>
          <a:lstStyle/>
          <a:p>
            <a:pPr algn="ctr"/>
            <a:r>
              <a:rPr lang="en-US" altLang="zh-CN" sz="1800" b="1">
                <a:solidFill>
                  <a:schemeClr val="dk1"/>
                </a:solidFill>
                <a:latin typeface="Calibri"/>
                <a:ea typeface="Calibri"/>
                <a:cs typeface="Calibri"/>
                <a:sym typeface="Calibri"/>
              </a:rPr>
              <a:t>Prevention</a:t>
            </a:r>
          </a:p>
        </p:txBody>
      </p:sp>
      <p:pic>
        <p:nvPicPr>
          <p:cNvPr id="27" name="Graphic 26" descr="Home1 outline">
            <a:extLst>
              <a:ext uri="{FF2B5EF4-FFF2-40B4-BE49-F238E27FC236}">
                <a16:creationId xmlns:a16="http://schemas.microsoft.com/office/drawing/2014/main" id="{9657A3BC-0861-497E-ADF9-C20874E942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62826" y="2437922"/>
            <a:ext cx="718017" cy="718017"/>
          </a:xfrm>
          <a:prstGeom prst="rect">
            <a:avLst/>
          </a:prstGeom>
        </p:spPr>
      </p:pic>
      <p:sp>
        <p:nvSpPr>
          <p:cNvPr id="28" name="Google Shape;113;p2">
            <a:extLst>
              <a:ext uri="{FF2B5EF4-FFF2-40B4-BE49-F238E27FC236}">
                <a16:creationId xmlns:a16="http://schemas.microsoft.com/office/drawing/2014/main" id="{5B31997D-172A-EB41-4AB6-4B2CE9FA4812}"/>
              </a:ext>
            </a:extLst>
          </p:cNvPr>
          <p:cNvSpPr/>
          <p:nvPr/>
        </p:nvSpPr>
        <p:spPr>
          <a:xfrm>
            <a:off x="2264735" y="930831"/>
            <a:ext cx="1763329" cy="1238563"/>
          </a:xfrm>
          <a:prstGeom prst="rect">
            <a:avLst/>
          </a:prstGeom>
          <a:noFill/>
          <a:ln w="28575">
            <a:solidFill>
              <a:srgbClr val="C00000"/>
            </a:solidFill>
          </a:ln>
        </p:spPr>
        <p:txBody>
          <a:bodyPr spcFirstLastPara="1" wrap="square" lIns="91425" tIns="45700" rIns="91425" bIns="45700" anchor="ctr" anchorCtr="0">
            <a:noAutofit/>
          </a:bodyPr>
          <a:lstStyle/>
          <a:p>
            <a:pPr algn="ctr"/>
            <a:r>
              <a:rPr lang="en-US" altLang="zh-CN" sz="1800" b="1">
                <a:solidFill>
                  <a:schemeClr val="dk1"/>
                </a:solidFill>
                <a:latin typeface="Calibri"/>
                <a:ea typeface="Calibri"/>
                <a:cs typeface="Calibri"/>
                <a:sym typeface="Calibri"/>
              </a:rPr>
              <a:t>Police Force Allocation</a:t>
            </a:r>
          </a:p>
        </p:txBody>
      </p:sp>
      <p:sp>
        <p:nvSpPr>
          <p:cNvPr id="2" name="Google Shape;113;p2">
            <a:extLst>
              <a:ext uri="{FF2B5EF4-FFF2-40B4-BE49-F238E27FC236}">
                <a16:creationId xmlns:a16="http://schemas.microsoft.com/office/drawing/2014/main" id="{7DA60F47-21CB-C46B-021C-B000C52D0FD5}"/>
              </a:ext>
            </a:extLst>
          </p:cNvPr>
          <p:cNvSpPr/>
          <p:nvPr/>
        </p:nvSpPr>
        <p:spPr>
          <a:xfrm>
            <a:off x="4120115" y="914910"/>
            <a:ext cx="7219507" cy="1275908"/>
          </a:xfrm>
          <a:prstGeom prst="rect">
            <a:avLst/>
          </a:prstGeom>
          <a:solidFill>
            <a:srgbClr val="D6DCE5">
              <a:alpha val="34901"/>
            </a:srgbClr>
          </a:solidFill>
          <a:ln>
            <a:solidFill>
              <a:srgbClr val="F2F2F2"/>
            </a:solidFill>
          </a:ln>
        </p:spPr>
        <p:txBody>
          <a:bodyPr spcFirstLastPara="1" wrap="square" lIns="91425" tIns="45700" rIns="91425" bIns="45700" anchor="ctr" anchorCtr="0">
            <a:noAutofit/>
          </a:bodyPr>
          <a:lstStyle/>
          <a:p>
            <a:r>
              <a:rPr lang="en-US" sz="1800" b="1">
                <a:solidFill>
                  <a:schemeClr val="dk1"/>
                </a:solidFill>
                <a:latin typeface="Calibri"/>
                <a:ea typeface="Calibri"/>
                <a:cs typeface="Calibri"/>
                <a:sym typeface="Calibri"/>
              </a:rPr>
              <a:t>Allocate higher proportion of police force into high-risk neighborhoods with features:</a:t>
            </a:r>
            <a:r>
              <a:rPr lang="zh-CN" altLang="en-US" sz="1800" b="1">
                <a:solidFill>
                  <a:schemeClr val="dk1"/>
                </a:solidFill>
                <a:latin typeface="Calibri"/>
                <a:ea typeface="Calibri"/>
                <a:cs typeface="Calibri"/>
                <a:sym typeface="Calibri"/>
              </a:rPr>
              <a:t>  </a:t>
            </a:r>
            <a:endParaRPr lang="en-US" altLang="zh-CN" sz="1800" b="1">
              <a:solidFill>
                <a:schemeClr val="dk1"/>
              </a:solidFill>
              <a:latin typeface="Calibri"/>
              <a:ea typeface="Calibri"/>
              <a:cs typeface="Calibri"/>
              <a:sym typeface="Calibri"/>
            </a:endParaRPr>
          </a:p>
          <a:p>
            <a:r>
              <a:rPr lang="en-US" altLang="zh-CN" sz="1800" b="1">
                <a:solidFill>
                  <a:srgbClr val="CE1141"/>
                </a:solidFill>
                <a:latin typeface="Calibri"/>
                <a:ea typeface="Calibri"/>
                <a:cs typeface="Calibri"/>
                <a:sym typeface="Calibri"/>
              </a:rPr>
              <a:t>Low marriage rate; High proportion of mid-low income;</a:t>
            </a:r>
          </a:p>
          <a:p>
            <a:r>
              <a:rPr lang="en-US" altLang="zh-CN" sz="1800" b="1">
                <a:solidFill>
                  <a:srgbClr val="CE1141"/>
                </a:solidFill>
                <a:latin typeface="Calibri"/>
                <a:ea typeface="Calibri"/>
                <a:cs typeface="Calibri"/>
                <a:sym typeface="Calibri"/>
              </a:rPr>
              <a:t>Low proportion of seniors;  High proportion of young adults living alone.</a:t>
            </a:r>
            <a:endParaRPr lang="en-US" sz="1800" b="1">
              <a:solidFill>
                <a:srgbClr val="CE1141"/>
              </a:solidFill>
              <a:latin typeface="Calibri"/>
              <a:ea typeface="Calibri"/>
              <a:cs typeface="Calibri"/>
              <a:sym typeface="Calibri"/>
            </a:endParaRPr>
          </a:p>
        </p:txBody>
      </p:sp>
      <p:pic>
        <p:nvPicPr>
          <p:cNvPr id="8" name="Graphic 7" descr="Map with pin outline">
            <a:extLst>
              <a:ext uri="{FF2B5EF4-FFF2-40B4-BE49-F238E27FC236}">
                <a16:creationId xmlns:a16="http://schemas.microsoft.com/office/drawing/2014/main" id="{D0418CED-C439-519F-E4C2-F089CF4520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2826" y="1108064"/>
            <a:ext cx="757056" cy="757056"/>
          </a:xfrm>
          <a:prstGeom prst="rect">
            <a:avLst/>
          </a:prstGeom>
        </p:spPr>
      </p:pic>
    </p:spTree>
    <p:extLst>
      <p:ext uri="{BB962C8B-B14F-4D97-AF65-F5344CB8AC3E}">
        <p14:creationId xmlns:p14="http://schemas.microsoft.com/office/powerpoint/2010/main" val="165101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3" name="Google Shape;117;p2">
            <a:extLst>
              <a:ext uri="{FF2B5EF4-FFF2-40B4-BE49-F238E27FC236}">
                <a16:creationId xmlns:a16="http://schemas.microsoft.com/office/drawing/2014/main" id="{A9521675-5E58-098A-9B08-5A2C2A034684}"/>
              </a:ext>
            </a:extLst>
          </p:cNvPr>
          <p:cNvSpPr/>
          <p:nvPr/>
        </p:nvSpPr>
        <p:spPr>
          <a:xfrm>
            <a:off x="2473837" y="4264722"/>
            <a:ext cx="8581729" cy="201582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2" name="Google Shape;117;p2">
            <a:extLst>
              <a:ext uri="{FF2B5EF4-FFF2-40B4-BE49-F238E27FC236}">
                <a16:creationId xmlns:a16="http://schemas.microsoft.com/office/drawing/2014/main" id="{71693A5D-951A-DAB7-5182-B9E98D752A05}"/>
              </a:ext>
            </a:extLst>
          </p:cNvPr>
          <p:cNvSpPr/>
          <p:nvPr/>
        </p:nvSpPr>
        <p:spPr>
          <a:xfrm>
            <a:off x="2473837" y="1971942"/>
            <a:ext cx="8581729" cy="2015823"/>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158" name="Google Shape;158;p4"/>
          <p:cNvSpPr txBox="1"/>
          <p:nvPr/>
        </p:nvSpPr>
        <p:spPr>
          <a:xfrm>
            <a:off x="628566" y="105672"/>
            <a:ext cx="9601067" cy="56356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75B"/>
              </a:buClr>
              <a:buSzPts val="2800"/>
              <a:buFont typeface="Calibri"/>
              <a:buNone/>
            </a:pPr>
            <a:r>
              <a:rPr lang="en-US" sz="2800" b="1">
                <a:solidFill>
                  <a:srgbClr val="00275B"/>
                </a:solidFill>
                <a:latin typeface="Calibri"/>
                <a:ea typeface="Calibri"/>
                <a:cs typeface="Calibri"/>
                <a:sym typeface="Calibri"/>
              </a:rPr>
              <a:t>Further - Records of Apprehension VS Seasonality </a:t>
            </a:r>
            <a:endParaRPr/>
          </a:p>
        </p:txBody>
      </p:sp>
      <p:pic>
        <p:nvPicPr>
          <p:cNvPr id="159" name="Google Shape;159;p4" descr="Chart, bar chart&#10;&#10;Description automatically generated"/>
          <p:cNvPicPr preferRelativeResize="0"/>
          <p:nvPr/>
        </p:nvPicPr>
        <p:blipFill rotWithShape="1">
          <a:blip r:embed="rId3">
            <a:alphaModFix/>
          </a:blip>
          <a:srcRect l="3516" t="10444"/>
          <a:stretch/>
        </p:blipFill>
        <p:spPr>
          <a:xfrm>
            <a:off x="2634998" y="2148497"/>
            <a:ext cx="4599436" cy="1741085"/>
          </a:xfrm>
          <a:prstGeom prst="rect">
            <a:avLst/>
          </a:prstGeom>
          <a:noFill/>
          <a:ln>
            <a:noFill/>
          </a:ln>
        </p:spPr>
      </p:pic>
      <p:pic>
        <p:nvPicPr>
          <p:cNvPr id="160" name="Google Shape;160;p4" descr="Chart, bar chart&#10;&#10;Description automatically generated"/>
          <p:cNvPicPr preferRelativeResize="0"/>
          <p:nvPr/>
        </p:nvPicPr>
        <p:blipFill rotWithShape="1">
          <a:blip r:embed="rId4">
            <a:alphaModFix/>
          </a:blip>
          <a:srcRect l="2502" t="9578"/>
          <a:stretch/>
        </p:blipFill>
        <p:spPr>
          <a:xfrm>
            <a:off x="2634998" y="4463302"/>
            <a:ext cx="4599436" cy="1773412"/>
          </a:xfrm>
          <a:prstGeom prst="rect">
            <a:avLst/>
          </a:prstGeom>
          <a:noFill/>
          <a:ln>
            <a:noFill/>
          </a:ln>
        </p:spPr>
      </p:pic>
      <p:sp>
        <p:nvSpPr>
          <p:cNvPr id="161" name="Google Shape;161;p4"/>
          <p:cNvSpPr txBox="1"/>
          <p:nvPr/>
        </p:nvSpPr>
        <p:spPr>
          <a:xfrm>
            <a:off x="7357316" y="2387646"/>
            <a:ext cx="3602182" cy="10156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altLang="zh-CN" sz="1200">
                <a:solidFill>
                  <a:schemeClr val="dk1"/>
                </a:solidFill>
                <a:latin typeface="Calibri"/>
                <a:ea typeface="Calibri"/>
                <a:cs typeface="Calibri"/>
                <a:sym typeface="Calibri"/>
              </a:rPr>
              <a:t>The histogram describes </a:t>
            </a:r>
            <a:r>
              <a:rPr lang="en-US" sz="1200">
                <a:solidFill>
                  <a:schemeClr val="dk1"/>
                </a:solidFill>
                <a:latin typeface="Calibri"/>
                <a:ea typeface="Calibri"/>
                <a:cs typeface="Calibri"/>
                <a:sym typeface="Calibri"/>
              </a:rPr>
              <a:t>the scenario when police force </a:t>
            </a:r>
            <a:r>
              <a:rPr lang="en-US" sz="1200" b="1">
                <a:solidFill>
                  <a:schemeClr val="dk1"/>
                </a:solidFill>
                <a:latin typeface="Calibri"/>
                <a:ea typeface="Calibri"/>
                <a:cs typeface="Calibri"/>
                <a:sym typeface="Calibri"/>
              </a:rPr>
              <a:t>apprehend the subject after receiving the call </a:t>
            </a:r>
            <a:r>
              <a:rPr lang="en-US" sz="1200">
                <a:solidFill>
                  <a:schemeClr val="dk1"/>
                </a:solidFill>
                <a:latin typeface="Calibri"/>
                <a:ea typeface="Calibri"/>
                <a:cs typeface="Calibri"/>
                <a:sym typeface="Calibri"/>
              </a:rPr>
              <a:t>reporting subject’s in-crisis status. We see </a:t>
            </a:r>
            <a:r>
              <a:rPr lang="en-US" altLang="zh-CN" sz="1200">
                <a:solidFill>
                  <a:schemeClr val="dk1"/>
                </a:solidFill>
                <a:latin typeface="Calibri"/>
                <a:ea typeface="Calibri"/>
                <a:cs typeface="Calibri"/>
                <a:sym typeface="Calibri"/>
              </a:rPr>
              <a:t>during the warmer months, the apprehension rate is much higher than others. </a:t>
            </a:r>
            <a:endParaRPr/>
          </a:p>
        </p:txBody>
      </p:sp>
      <p:sp>
        <p:nvSpPr>
          <p:cNvPr id="162" name="Google Shape;162;p4"/>
          <p:cNvSpPr txBox="1"/>
          <p:nvPr/>
        </p:nvSpPr>
        <p:spPr>
          <a:xfrm>
            <a:off x="7357316" y="4710941"/>
            <a:ext cx="3586163" cy="12002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This histogram describes the </a:t>
            </a:r>
            <a:r>
              <a:rPr lang="en-US" sz="1200" b="1">
                <a:solidFill>
                  <a:schemeClr val="dk1"/>
                </a:solidFill>
                <a:latin typeface="Calibri"/>
                <a:ea typeface="Calibri"/>
                <a:cs typeface="Calibri"/>
                <a:sym typeface="Calibri"/>
              </a:rPr>
              <a:t>apprehension cases that were due to mental crisis</a:t>
            </a:r>
            <a:r>
              <a:rPr lang="en-US" sz="1200">
                <a:solidFill>
                  <a:schemeClr val="dk1"/>
                </a:solidFill>
                <a:latin typeface="Calibri"/>
                <a:ea typeface="Calibri"/>
                <a:cs typeface="Calibri"/>
                <a:sym typeface="Calibri"/>
              </a:rPr>
              <a:t>. Based on the plot on the right, splitting by the month of July, we see that on average, the number of apprehended cases recorded in the first half of the year is higher than the number of records in the second half of the year. </a:t>
            </a:r>
            <a:endParaRPr/>
          </a:p>
        </p:txBody>
      </p:sp>
      <p:sp>
        <p:nvSpPr>
          <p:cNvPr id="5" name="TextBox 4">
            <a:extLst>
              <a:ext uri="{FF2B5EF4-FFF2-40B4-BE49-F238E27FC236}">
                <a16:creationId xmlns:a16="http://schemas.microsoft.com/office/drawing/2014/main" id="{66A2763D-B777-C3BE-17FE-C4E31EB1B1EB}"/>
              </a:ext>
            </a:extLst>
          </p:cNvPr>
          <p:cNvSpPr txBox="1"/>
          <p:nvPr/>
        </p:nvSpPr>
        <p:spPr>
          <a:xfrm>
            <a:off x="9104468" y="6075984"/>
            <a:ext cx="2105892" cy="200055"/>
          </a:xfrm>
          <a:prstGeom prst="rect">
            <a:avLst/>
          </a:prstGeom>
          <a:noFill/>
        </p:spPr>
        <p:txBody>
          <a:bodyPr wrap="square">
            <a:spAutoFit/>
          </a:bodyPr>
          <a:lstStyle/>
          <a:p>
            <a:r>
              <a:rPr lang="en-US" sz="700"/>
              <a:t>Dataset: Mental_Health_Act_Apprehensions</a:t>
            </a:r>
          </a:p>
        </p:txBody>
      </p:sp>
      <p:sp>
        <p:nvSpPr>
          <p:cNvPr id="6" name="TextBox 5">
            <a:extLst>
              <a:ext uri="{FF2B5EF4-FFF2-40B4-BE49-F238E27FC236}">
                <a16:creationId xmlns:a16="http://schemas.microsoft.com/office/drawing/2014/main" id="{3F769CFF-6A33-2A27-1167-803EAA2231F8}"/>
              </a:ext>
            </a:extLst>
          </p:cNvPr>
          <p:cNvSpPr txBox="1"/>
          <p:nvPr/>
        </p:nvSpPr>
        <p:spPr>
          <a:xfrm>
            <a:off x="8624279" y="3722207"/>
            <a:ext cx="2595419" cy="200055"/>
          </a:xfrm>
          <a:prstGeom prst="rect">
            <a:avLst/>
          </a:prstGeom>
          <a:noFill/>
        </p:spPr>
        <p:txBody>
          <a:bodyPr wrap="square">
            <a:spAutoFit/>
          </a:bodyPr>
          <a:lstStyle/>
          <a:p>
            <a:r>
              <a:rPr lang="en-US" sz="700"/>
              <a:t>Dataset: Persons_in_Crisis_Calls_for_Service_Attended</a:t>
            </a:r>
          </a:p>
        </p:txBody>
      </p:sp>
      <p:sp>
        <p:nvSpPr>
          <p:cNvPr id="7" name="Rectangle 6">
            <a:extLst>
              <a:ext uri="{FF2B5EF4-FFF2-40B4-BE49-F238E27FC236}">
                <a16:creationId xmlns:a16="http://schemas.microsoft.com/office/drawing/2014/main" id="{E082EAD3-72B1-333F-7006-F27E3BE056A7}"/>
              </a:ext>
            </a:extLst>
          </p:cNvPr>
          <p:cNvSpPr/>
          <p:nvPr/>
        </p:nvSpPr>
        <p:spPr>
          <a:xfrm>
            <a:off x="2850905" y="4394883"/>
            <a:ext cx="2189018" cy="1733052"/>
          </a:xfrm>
          <a:prstGeom prst="rect">
            <a:avLst/>
          </a:prstGeom>
          <a:noFill/>
          <a:ln>
            <a:solidFill>
              <a:srgbClr val="FDB82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34A90D-E5D3-FE45-C8F0-47061B9076F7}"/>
              </a:ext>
            </a:extLst>
          </p:cNvPr>
          <p:cNvSpPr/>
          <p:nvPr/>
        </p:nvSpPr>
        <p:spPr>
          <a:xfrm>
            <a:off x="4337835" y="2104665"/>
            <a:ext cx="1441871" cy="1776884"/>
          </a:xfrm>
          <a:prstGeom prst="rect">
            <a:avLst/>
          </a:prstGeom>
          <a:noFill/>
          <a:ln>
            <a:solidFill>
              <a:srgbClr val="FDB82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7;p2">
            <a:extLst>
              <a:ext uri="{FF2B5EF4-FFF2-40B4-BE49-F238E27FC236}">
                <a16:creationId xmlns:a16="http://schemas.microsoft.com/office/drawing/2014/main" id="{B73CE69D-50FB-BECB-0C72-2A5225984D0F}"/>
              </a:ext>
            </a:extLst>
          </p:cNvPr>
          <p:cNvSpPr/>
          <p:nvPr/>
        </p:nvSpPr>
        <p:spPr>
          <a:xfrm>
            <a:off x="1354880" y="826223"/>
            <a:ext cx="9864817" cy="908638"/>
          </a:xfrm>
          <a:prstGeom prst="rect">
            <a:avLst/>
          </a:prstGeom>
          <a:ln>
            <a:noFill/>
          </a:ln>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ctr" anchorCtr="0">
            <a:noAutofit/>
          </a:bodyPr>
          <a:lstStyle/>
          <a:p>
            <a:pPr marL="0" marR="0" lvl="0" indent="0" rtl="0">
              <a:spcBef>
                <a:spcPts val="0"/>
              </a:spcBef>
              <a:spcAft>
                <a:spcPts val="0"/>
              </a:spcAft>
              <a:buNone/>
            </a:pPr>
            <a:r>
              <a:rPr lang="en-US" sz="1800" b="1">
                <a:solidFill>
                  <a:srgbClr val="242424"/>
                </a:solidFill>
                <a:latin typeface="Calibri" panose="020F0502020204030204" pitchFamily="34" charset="0"/>
                <a:ea typeface="Calibri" panose="020F0502020204030204" pitchFamily="34" charset="0"/>
                <a:cs typeface="Calibri" panose="020F0502020204030204" pitchFamily="34" charset="0"/>
              </a:rPr>
              <a:t>A</a:t>
            </a:r>
            <a:r>
              <a:rPr lang="en-US" sz="1800" b="1" i="0">
                <a:solidFill>
                  <a:srgbClr val="242424"/>
                </a:solidFill>
                <a:effectLst/>
                <a:latin typeface="Calibri" panose="020F0502020204030204" pitchFamily="34" charset="0"/>
                <a:ea typeface="Calibri" panose="020F0502020204030204" pitchFamily="34" charset="0"/>
                <a:cs typeface="Calibri" panose="020F0502020204030204" pitchFamily="34" charset="0"/>
              </a:rPr>
              <a:t>pprehension distribution within youth and all age groups shows different seasonality patterns. </a:t>
            </a:r>
            <a:br>
              <a:rPr lang="en-US" sz="1800" b="1" i="0">
                <a:solidFill>
                  <a:srgbClr val="242424"/>
                </a:solidFill>
                <a:effectLst/>
                <a:latin typeface="Calibri" panose="020F0502020204030204" pitchFamily="34" charset="0"/>
                <a:ea typeface="Calibri" panose="020F0502020204030204" pitchFamily="34" charset="0"/>
                <a:cs typeface="Calibri" panose="020F0502020204030204" pitchFamily="34" charset="0"/>
              </a:rPr>
            </a:br>
            <a:r>
              <a:rPr lang="en-US" sz="1800" b="1" i="0">
                <a:solidFill>
                  <a:srgbClr val="242424"/>
                </a:solidFill>
                <a:effectLst/>
                <a:latin typeface="Calibri" panose="020F0502020204030204" pitchFamily="34" charset="0"/>
                <a:ea typeface="Calibri" panose="020F0502020204030204" pitchFamily="34" charset="0"/>
                <a:cs typeface="Calibri" panose="020F0502020204030204" pitchFamily="34" charset="0"/>
              </a:rPr>
              <a:t>Further analysis regarding the effects of weather could be conducted to investigate monthly police calls and force allocation.</a:t>
            </a:r>
            <a:endParaRPr sz="1800" b="1">
              <a:solidFill>
                <a:schemeClr val="lt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 name="Google Shape;132;p3">
            <a:extLst>
              <a:ext uri="{FF2B5EF4-FFF2-40B4-BE49-F238E27FC236}">
                <a16:creationId xmlns:a16="http://schemas.microsoft.com/office/drawing/2014/main" id="{566AF026-7ED7-ACAC-5C05-A9BF24BD7254}"/>
              </a:ext>
            </a:extLst>
          </p:cNvPr>
          <p:cNvSpPr/>
          <p:nvPr/>
        </p:nvSpPr>
        <p:spPr>
          <a:xfrm>
            <a:off x="1354881" y="1971942"/>
            <a:ext cx="848068" cy="2015823"/>
          </a:xfrm>
          <a:prstGeom prst="rect">
            <a:avLst/>
          </a:prstGeom>
          <a:solidFill>
            <a:srgbClr val="C81623"/>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Calibri"/>
              <a:buNone/>
            </a:pPr>
            <a:r>
              <a:rPr lang="en-US" b="0" i="0" u="none" strike="noStrike" cap="none">
                <a:solidFill>
                  <a:srgbClr val="FFFFFF"/>
                </a:solidFill>
                <a:latin typeface="Microsoft YaHei"/>
                <a:ea typeface="Microsoft YaHei"/>
                <a:cs typeface="Microsoft YaHei"/>
                <a:sym typeface="Microsoft YaHei"/>
              </a:rPr>
              <a:t>All Age Groups</a:t>
            </a:r>
            <a:endParaRPr b="0" i="0" u="none" strike="noStrike" cap="none">
              <a:solidFill>
                <a:srgbClr val="FFFFFF"/>
              </a:solidFill>
              <a:latin typeface="Microsoft YaHei"/>
              <a:ea typeface="Microsoft YaHei"/>
              <a:cs typeface="Microsoft YaHei"/>
              <a:sym typeface="Microsoft YaHei"/>
            </a:endParaRPr>
          </a:p>
        </p:txBody>
      </p:sp>
      <p:sp>
        <p:nvSpPr>
          <p:cNvPr id="10" name="Google Shape;132;p3">
            <a:extLst>
              <a:ext uri="{FF2B5EF4-FFF2-40B4-BE49-F238E27FC236}">
                <a16:creationId xmlns:a16="http://schemas.microsoft.com/office/drawing/2014/main" id="{ECC07F02-0544-7ED2-3C63-690301643B97}"/>
              </a:ext>
            </a:extLst>
          </p:cNvPr>
          <p:cNvSpPr/>
          <p:nvPr/>
        </p:nvSpPr>
        <p:spPr>
          <a:xfrm>
            <a:off x="1354881" y="4260216"/>
            <a:ext cx="848068" cy="2015823"/>
          </a:xfrm>
          <a:prstGeom prst="rect">
            <a:avLst/>
          </a:prstGeom>
          <a:solidFill>
            <a:srgbClr val="C81623"/>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Calibri"/>
              <a:buNone/>
            </a:pPr>
            <a:r>
              <a:rPr lang="en-US" b="0" i="0" u="none" strike="noStrike" cap="none">
                <a:solidFill>
                  <a:srgbClr val="FFFFFF"/>
                </a:solidFill>
                <a:latin typeface="Microsoft YaHei"/>
                <a:ea typeface="Microsoft YaHei"/>
                <a:cs typeface="Microsoft YaHei"/>
                <a:sym typeface="Microsoft YaHei"/>
              </a:rPr>
              <a:t>Youth Only</a:t>
            </a:r>
            <a:endParaRPr b="0" i="0" u="none" strike="noStrike" cap="none">
              <a:solidFill>
                <a:srgbClr val="FFFFFF"/>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38341563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宽屏</PresentationFormat>
  <Paragraphs>99</Paragraphs>
  <Slides>7</Slides>
  <Notes>7</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Theme</vt:lpstr>
      <vt:lpstr>SafeTO – Mental Health</vt:lpstr>
      <vt:lpstr>Increasing Mental Health Calls and Geographical Variation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SafeTO – Mental Health</dc:title>
  <dc:creator>Zoe Yurong Xie</dc:creator>
  <cp:lastModifiedBy>Zhen Rong Yu</cp:lastModifiedBy>
  <cp:revision>3</cp:revision>
  <dcterms:created xsi:type="dcterms:W3CDTF">2022-11-11T18:18:24Z</dcterms:created>
  <dcterms:modified xsi:type="dcterms:W3CDTF">2023-04-14T04:36:12Z</dcterms:modified>
</cp:coreProperties>
</file>