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6"/>
  </p:notesMasterIdLst>
  <p:handoutMasterIdLst>
    <p:handoutMasterId r:id="rId27"/>
  </p:handoutMasterIdLst>
  <p:sldIdLst>
    <p:sldId id="284" r:id="rId3"/>
    <p:sldId id="257" r:id="rId4"/>
    <p:sldId id="258" r:id="rId5"/>
    <p:sldId id="259" r:id="rId6"/>
    <p:sldId id="260" r:id="rId7"/>
    <p:sldId id="264" r:id="rId8"/>
    <p:sldId id="268" r:id="rId9"/>
    <p:sldId id="311" r:id="rId10"/>
    <p:sldId id="325" r:id="rId11"/>
    <p:sldId id="340" r:id="rId12"/>
    <p:sldId id="270" r:id="rId13"/>
    <p:sldId id="271" r:id="rId14"/>
    <p:sldId id="273" r:id="rId15"/>
    <p:sldId id="274" r:id="rId16"/>
    <p:sldId id="275" r:id="rId17"/>
    <p:sldId id="339" r:id="rId18"/>
    <p:sldId id="277" r:id="rId19"/>
    <p:sldId id="342" r:id="rId20"/>
    <p:sldId id="343" r:id="rId21"/>
    <p:sldId id="344" r:id="rId22"/>
    <p:sldId id="345" r:id="rId23"/>
    <p:sldId id="281" r:id="rId24"/>
    <p:sldId id="282"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085"/>
    <a:srgbClr val="C8D6E8"/>
    <a:srgbClr val="B4C7E7"/>
    <a:srgbClr val="7199AF"/>
    <a:srgbClr val="C3C8CC"/>
    <a:srgbClr val="94AAB7"/>
    <a:srgbClr val="C3C9CD"/>
    <a:srgbClr val="DDE4E8"/>
    <a:srgbClr val="E6EEF3"/>
    <a:srgbClr val="EEF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48" y="7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38AE0285-9929-4052-BA43-11373D386BB6}" type="datetimeFigureOut">
              <a:rPr lang="zh-CN" altLang="en-US" smtClean="0"/>
              <a:t>2020/12/1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A67F7FCA-FDDE-490C-A899-7F74B4200DE7}"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1pPr>
    <a:lvl2pPr marL="4572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2pPr>
    <a:lvl3pPr marL="9144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3pPr>
    <a:lvl4pPr marL="13716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4pPr>
    <a:lvl5pPr marL="18288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7F7FCA-FDDE-490C-A899-7F74B4200DE7}" type="slidenum">
              <a:rPr kumimoji="0" lang="zh-CN" altLang="en-US" sz="1200" b="0" i="0" u="none" strike="noStrike" kern="1200" cap="none" spc="0" normalizeH="0" baseline="0" noProof="0" smtClean="0">
                <a:ln>
                  <a:noFill/>
                </a:ln>
                <a:solidFill>
                  <a:prstClr val="black"/>
                </a:solidFill>
                <a:effectLst/>
                <a:uLnTx/>
                <a:uFillTx/>
                <a:cs typeface="+mn-cs"/>
              </a:rPr>
              <a:t>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2020/12/1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spd="slow" advClick="0">
    <p:push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2020/12/1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spd="slow" advClick="0">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Click="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21B436-16D9-4C5C-B15C-83D3D196402A}" type="slidenum">
              <a:rPr lang="zh-CN" altLang="en-US" smtClean="0"/>
              <a:t>‹#›</a:t>
            </a:fld>
            <a:endParaRPr lang="zh-CN" altLang="en-US"/>
          </a:p>
        </p:txBody>
      </p:sp>
      <p:sp>
        <p:nvSpPr>
          <p:cNvPr id="11" name="TextBox 10"/>
          <p:cNvSpPr txBox="1"/>
          <p:nvPr userDrawn="1"/>
        </p:nvSpPr>
        <p:spPr>
          <a:xfrm>
            <a:off x="1907704" y="5560039"/>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p>
        </p:txBody>
      </p:sp>
    </p:spTree>
  </p:cSld>
  <p:clrMapOvr>
    <a:masterClrMapping/>
  </p:clrMapOvr>
  <p:transition spd="slow" advClick="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27E251B-BA4A-42E3-82E2-7F63D49BDEF8}"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21B436-16D9-4C5C-B15C-83D3D196402A}" type="slidenum">
              <a:rPr lang="zh-CN" altLang="en-US" smtClean="0"/>
              <a:t>‹#›</a:t>
            </a:fld>
            <a:endParaRPr lang="zh-CN" altLang="en-US"/>
          </a:p>
        </p:txBody>
      </p:sp>
    </p:spTree>
  </p:cSld>
  <p:clrMapOvr>
    <a:masterClrMapping/>
  </p:clrMapOvr>
  <p:transition spd="slow" advClick="0">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印品黑体" panose="00000500000000000000" pitchFamily="2" charset="-122"/>
                <a:ea typeface="印品黑体" panose="00000500000000000000" pitchFamily="2" charset="-122"/>
              </a:defRPr>
            </a:lvl1pPr>
          </a:lstStyle>
          <a:p>
            <a:fld id="{A27E251B-BA4A-42E3-82E2-7F63D49BDEF8}" type="datetimeFigureOut">
              <a:rPr lang="zh-CN" altLang="en-US" smtClean="0"/>
              <a:t>2020/12/1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印品黑体" panose="00000500000000000000" pitchFamily="2" charset="-122"/>
                <a:ea typeface="印品黑体"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印品黑体" panose="00000500000000000000" pitchFamily="2" charset="-122"/>
                <a:ea typeface="印品黑体" panose="00000500000000000000" pitchFamily="2" charset="-122"/>
              </a:defRPr>
            </a:lvl1pPr>
          </a:lstStyle>
          <a:p>
            <a:fld id="{5E21B436-16D9-4C5C-B15C-83D3D196402A}"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push dir="r"/>
  </p:transition>
  <p:txStyles>
    <p:titleStyle>
      <a:lvl1pPr algn="l" defTabSz="914400" rtl="0" eaLnBrk="1" latinLnBrk="0" hangingPunct="1">
        <a:lnSpc>
          <a:spcPct val="90000"/>
        </a:lnSpc>
        <a:spcBef>
          <a:spcPct val="0"/>
        </a:spcBef>
        <a:buNone/>
        <a:defRPr sz="4400" kern="1200">
          <a:solidFill>
            <a:schemeClr val="tx1"/>
          </a:solidFill>
          <a:latin typeface="印品黑体" panose="00000500000000000000" pitchFamily="2" charset="-122"/>
          <a:ea typeface="印品黑体"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印品黑体" panose="00000500000000000000" pitchFamily="2" charset="-122"/>
          <a:ea typeface="印品黑体"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印品黑体" panose="00000500000000000000" pitchFamily="2" charset="-122"/>
          <a:ea typeface="印品黑体"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印品黑体" panose="00000500000000000000" pitchFamily="2" charset="-122"/>
          <a:ea typeface="印品黑体"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印品黑体" panose="00000500000000000000" pitchFamily="2" charset="-122"/>
          <a:ea typeface="印品黑体"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印品黑体" panose="00000500000000000000" pitchFamily="2" charset="-122"/>
          <a:ea typeface="印品黑体"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spd="slow" advClick="0">
    <p:push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4888088" y="1941689"/>
            <a:ext cx="7303912" cy="3872089"/>
            <a:chOff x="4888088" y="1941689"/>
            <a:chExt cx="7303912" cy="3872089"/>
          </a:xfrm>
        </p:grpSpPr>
        <p:grpSp>
          <p:nvGrpSpPr>
            <p:cNvPr id="17" name="组合 16"/>
            <p:cNvGrpSpPr/>
            <p:nvPr/>
          </p:nvGrpSpPr>
          <p:grpSpPr>
            <a:xfrm>
              <a:off x="4888088" y="2350722"/>
              <a:ext cx="7303912" cy="2155516"/>
              <a:chOff x="4888088" y="2328586"/>
              <a:chExt cx="7303912" cy="2155516"/>
            </a:xfrm>
          </p:grpSpPr>
          <p:sp>
            <p:nvSpPr>
              <p:cNvPr id="13" name="文本框 12"/>
              <p:cNvSpPr txBox="1"/>
              <p:nvPr/>
            </p:nvSpPr>
            <p:spPr>
              <a:xfrm>
                <a:off x="5418666" y="2328586"/>
                <a:ext cx="2551289"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1" u="none" strike="noStrike" kern="1200" cap="none" spc="300" normalizeH="0" baseline="0" noProof="0" dirty="0">
                    <a:ln>
                      <a:noFill/>
                    </a:ln>
                    <a:solidFill>
                      <a:srgbClr val="4B7085"/>
                    </a:solidFill>
                    <a:effectLst/>
                    <a:uLnTx/>
                    <a:uFillTx/>
                    <a:latin typeface="方正正黑简体" panose="02000000000000000000" pitchFamily="2" charset="-122"/>
                    <a:ea typeface="方正正黑简体" panose="02000000000000000000" pitchFamily="2" charset="-122"/>
                  </a:rPr>
                  <a:t>2020</a:t>
                </a:r>
                <a:endParaRPr kumimoji="0" lang="zh-CN" altLang="en-US" sz="3600" b="0" i="1" u="none" strike="noStrike" kern="1200" cap="none" spc="300" normalizeH="0" baseline="0" noProof="0" dirty="0">
                  <a:ln>
                    <a:noFill/>
                  </a:ln>
                  <a:solidFill>
                    <a:srgbClr val="4B7085"/>
                  </a:solidFill>
                  <a:effectLst/>
                  <a:uLnTx/>
                  <a:uFillTx/>
                  <a:latin typeface="方正正黑简体" panose="02000000000000000000" pitchFamily="2" charset="-122"/>
                  <a:ea typeface="方正正黑简体" panose="02000000000000000000" pitchFamily="2" charset="-122"/>
                </a:endParaRPr>
              </a:p>
            </p:txBody>
          </p:sp>
          <p:sp>
            <p:nvSpPr>
              <p:cNvPr id="14" name="矩形 13"/>
              <p:cNvSpPr/>
              <p:nvPr/>
            </p:nvSpPr>
            <p:spPr>
              <a:xfrm>
                <a:off x="4888089" y="2889956"/>
                <a:ext cx="7303911"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1" fmla="*/ 790222 w 6716889"/>
                  <a:gd name="connsiteY0-2" fmla="*/ 11288 h 1557866"/>
                  <a:gd name="connsiteX1-3" fmla="*/ 6716889 w 6716889"/>
                  <a:gd name="connsiteY1-4" fmla="*/ 0 h 1557866"/>
                  <a:gd name="connsiteX2-5" fmla="*/ 6716889 w 6716889"/>
                  <a:gd name="connsiteY2-6" fmla="*/ 1557866 h 1557866"/>
                  <a:gd name="connsiteX3-7" fmla="*/ 0 w 6716889"/>
                  <a:gd name="connsiteY3-8" fmla="*/ 1557866 h 1557866"/>
                  <a:gd name="connsiteX4-9" fmla="*/ 790222 w 6716889"/>
                  <a:gd name="connsiteY4-10" fmla="*/ 11288 h 1557866"/>
                  <a:gd name="connsiteX0-11" fmla="*/ 925689 w 6716889"/>
                  <a:gd name="connsiteY0-12" fmla="*/ 11288 h 1557866"/>
                  <a:gd name="connsiteX1-13" fmla="*/ 6716889 w 6716889"/>
                  <a:gd name="connsiteY1-14" fmla="*/ 0 h 1557866"/>
                  <a:gd name="connsiteX2-15" fmla="*/ 6716889 w 6716889"/>
                  <a:gd name="connsiteY2-16" fmla="*/ 1557866 h 1557866"/>
                  <a:gd name="connsiteX3-17" fmla="*/ 0 w 6716889"/>
                  <a:gd name="connsiteY3-18" fmla="*/ 1557866 h 1557866"/>
                  <a:gd name="connsiteX4-19" fmla="*/ 925689 w 6716889"/>
                  <a:gd name="connsiteY4-20" fmla="*/ 11288 h 1557866"/>
                  <a:gd name="connsiteX0-21" fmla="*/ 790222 w 6716889"/>
                  <a:gd name="connsiteY0-22" fmla="*/ 11288 h 1557866"/>
                  <a:gd name="connsiteX1-23" fmla="*/ 6716889 w 6716889"/>
                  <a:gd name="connsiteY1-24" fmla="*/ 0 h 1557866"/>
                  <a:gd name="connsiteX2-25" fmla="*/ 6716889 w 6716889"/>
                  <a:gd name="connsiteY2-26" fmla="*/ 1557866 h 1557866"/>
                  <a:gd name="connsiteX3-27" fmla="*/ 0 w 6716889"/>
                  <a:gd name="connsiteY3-28" fmla="*/ 1557866 h 1557866"/>
                  <a:gd name="connsiteX4-29" fmla="*/ 790222 w 6716889"/>
                  <a:gd name="connsiteY4-30" fmla="*/ 11288 h 1557866"/>
                  <a:gd name="connsiteX0-31" fmla="*/ 711200 w 6716889"/>
                  <a:gd name="connsiteY0-32" fmla="*/ 22577 h 1557866"/>
                  <a:gd name="connsiteX1-33" fmla="*/ 6716889 w 6716889"/>
                  <a:gd name="connsiteY1-34" fmla="*/ 0 h 1557866"/>
                  <a:gd name="connsiteX2-35" fmla="*/ 6716889 w 6716889"/>
                  <a:gd name="connsiteY2-36" fmla="*/ 1557866 h 1557866"/>
                  <a:gd name="connsiteX3-37" fmla="*/ 0 w 6716889"/>
                  <a:gd name="connsiteY3-38" fmla="*/ 1557866 h 1557866"/>
                  <a:gd name="connsiteX4-39" fmla="*/ 711200 w 6716889"/>
                  <a:gd name="connsiteY4-40" fmla="*/ 22577 h 1557866"/>
                  <a:gd name="connsiteX0-41" fmla="*/ 575734 w 6716889"/>
                  <a:gd name="connsiteY0-42" fmla="*/ 22577 h 1557866"/>
                  <a:gd name="connsiteX1-43" fmla="*/ 6716889 w 6716889"/>
                  <a:gd name="connsiteY1-44" fmla="*/ 0 h 1557866"/>
                  <a:gd name="connsiteX2-45" fmla="*/ 6716889 w 6716889"/>
                  <a:gd name="connsiteY2-46" fmla="*/ 1557866 h 1557866"/>
                  <a:gd name="connsiteX3-47" fmla="*/ 0 w 6716889"/>
                  <a:gd name="connsiteY3-48" fmla="*/ 1557866 h 1557866"/>
                  <a:gd name="connsiteX4-49" fmla="*/ 575734 w 6716889"/>
                  <a:gd name="connsiteY4-50" fmla="*/ 22577 h 1557866"/>
                  <a:gd name="connsiteX0-51" fmla="*/ 541867 w 6716889"/>
                  <a:gd name="connsiteY0-52" fmla="*/ 22577 h 1557866"/>
                  <a:gd name="connsiteX1-53" fmla="*/ 6716889 w 6716889"/>
                  <a:gd name="connsiteY1-54" fmla="*/ 0 h 1557866"/>
                  <a:gd name="connsiteX2-55" fmla="*/ 6716889 w 6716889"/>
                  <a:gd name="connsiteY2-56" fmla="*/ 1557866 h 1557866"/>
                  <a:gd name="connsiteX3-57" fmla="*/ 0 w 6716889"/>
                  <a:gd name="connsiteY3-58" fmla="*/ 1557866 h 1557866"/>
                  <a:gd name="connsiteX4-59" fmla="*/ 541867 w 6716889"/>
                  <a:gd name="connsiteY4-60" fmla="*/ 22577 h 15578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16889" h="1557866">
                    <a:moveTo>
                      <a:pt x="541867" y="22577"/>
                    </a:moveTo>
                    <a:lnTo>
                      <a:pt x="6716889" y="0"/>
                    </a:lnTo>
                    <a:lnTo>
                      <a:pt x="6716889" y="1557866"/>
                    </a:lnTo>
                    <a:lnTo>
                      <a:pt x="0" y="1557866"/>
                    </a:lnTo>
                    <a:lnTo>
                      <a:pt x="541867" y="22577"/>
                    </a:lnTo>
                    <a:close/>
                  </a:path>
                </a:pathLst>
              </a:cu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sp>
            <p:nvSpPr>
              <p:cNvPr id="15" name="文本框 14"/>
              <p:cNvSpPr txBox="1"/>
              <p:nvPr/>
            </p:nvSpPr>
            <p:spPr>
              <a:xfrm>
                <a:off x="5418666" y="3059879"/>
                <a:ext cx="6129867"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EEF2F4"/>
                    </a:solidFill>
                    <a:effectLst/>
                    <a:uLnTx/>
                    <a:uFillTx/>
                    <a:latin typeface="方正正黑简体" panose="02000000000000000000" pitchFamily="2" charset="-122"/>
                    <a:ea typeface="方正正黑简体" panose="02000000000000000000" pitchFamily="2" charset="-122"/>
                  </a:rPr>
                  <a:t>门禁系统汇报</a:t>
                </a:r>
              </a:p>
            </p:txBody>
          </p:sp>
          <p:sp>
            <p:nvSpPr>
              <p:cNvPr id="16" name="文本框 15"/>
              <p:cNvSpPr txBox="1"/>
              <p:nvPr/>
            </p:nvSpPr>
            <p:spPr>
              <a:xfrm>
                <a:off x="4888088" y="4115811"/>
                <a:ext cx="7303911" cy="36829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1" u="none" strike="noStrike" kern="1200" cap="none" spc="1800" normalizeH="0" baseline="0" noProof="0" dirty="0">
                    <a:ln>
                      <a:noFill/>
                    </a:ln>
                    <a:solidFill>
                      <a:srgbClr val="4B7085"/>
                    </a:solidFill>
                    <a:effectLst/>
                    <a:uLnTx/>
                    <a:uFillTx/>
                    <a:latin typeface="印品黑体" panose="00000500000000000000" pitchFamily="2" charset="-122"/>
                    <a:ea typeface="印品黑体" panose="00000500000000000000" pitchFamily="2" charset="-122"/>
                    <a:cs typeface="+mn-cs"/>
                  </a:rPr>
                  <a:t>主讲人：谭自霖</a:t>
                </a:r>
              </a:p>
            </p:txBody>
          </p:sp>
        </p:grpSp>
        <p:sp useBgFill="1">
          <p:nvSpPr>
            <p:cNvPr id="2" name="矩形 1"/>
            <p:cNvSpPr/>
            <p:nvPr/>
          </p:nvSpPr>
          <p:spPr>
            <a:xfrm>
              <a:off x="11413067" y="1941689"/>
              <a:ext cx="327378" cy="38720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grpSp>
    </p:spTree>
  </p:cSld>
  <p:clrMapOvr>
    <a:masterClrMapping/>
  </p:clrMapOvr>
  <p:transition spd="slow" advClick="0">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a:srcRect r="27301"/>
          <a:stretch>
            <a:fillRect/>
          </a:stretch>
        </p:blipFill>
        <p:spPr>
          <a:xfrm rot="16200000">
            <a:off x="2667000" y="-2667002"/>
            <a:ext cx="6858001" cy="12192001"/>
          </a:xfrm>
          <a:prstGeom prst="rect">
            <a:avLst/>
          </a:prstGeom>
        </p:spPr>
      </p:pic>
      <p:sp>
        <p:nvSpPr>
          <p:cNvPr id="18" name="矩形 17"/>
          <p:cNvSpPr/>
          <p:nvPr/>
        </p:nvSpPr>
        <p:spPr>
          <a:xfrm>
            <a:off x="0" y="1"/>
            <a:ext cx="12192000" cy="6857999"/>
          </a:xfrm>
          <a:prstGeom prst="rect">
            <a:avLst/>
          </a:prstGeom>
          <a:solidFill>
            <a:srgbClr val="E6EEF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4" name="文本框 3"/>
          <p:cNvSpPr txBox="1"/>
          <p:nvPr/>
        </p:nvSpPr>
        <p:spPr>
          <a:xfrm>
            <a:off x="238533" y="151100"/>
            <a:ext cx="4452620" cy="583565"/>
          </a:xfrm>
          <a:prstGeom prst="rect">
            <a:avLst/>
          </a:prstGeom>
          <a:noFill/>
        </p:spPr>
        <p:txBody>
          <a:bodyPr wrap="square" rtlCol="0">
            <a:spAutoFit/>
          </a:bodyPr>
          <a:lstStyle/>
          <a:p>
            <a:r>
              <a:rPr lang="zh-CN" altLang="en-US" sz="3200"/>
              <a:t>业务流程</a:t>
            </a:r>
          </a:p>
        </p:txBody>
      </p:sp>
      <p:pic>
        <p:nvPicPr>
          <p:cNvPr id="13" name="图片 12"/>
          <p:cNvPicPr>
            <a:picLocks noChangeAspect="1"/>
          </p:cNvPicPr>
          <p:nvPr/>
        </p:nvPicPr>
        <p:blipFill>
          <a:blip r:embed="rId4"/>
          <a:stretch>
            <a:fillRect/>
          </a:stretch>
        </p:blipFill>
        <p:spPr>
          <a:xfrm>
            <a:off x="6071056" y="1339913"/>
            <a:ext cx="6120944" cy="3874883"/>
          </a:xfrm>
          <a:prstGeom prst="rect">
            <a:avLst/>
          </a:prstGeom>
        </p:spPr>
      </p:pic>
      <p:pic>
        <p:nvPicPr>
          <p:cNvPr id="15" name="图片 14"/>
          <p:cNvPicPr>
            <a:picLocks noChangeAspect="1"/>
          </p:cNvPicPr>
          <p:nvPr/>
        </p:nvPicPr>
        <p:blipFill>
          <a:blip r:embed="rId5"/>
          <a:stretch>
            <a:fillRect/>
          </a:stretch>
        </p:blipFill>
        <p:spPr>
          <a:xfrm>
            <a:off x="440238" y="2081718"/>
            <a:ext cx="4901133" cy="2694563"/>
          </a:xfrm>
          <a:prstGeom prst="rect">
            <a:avLst/>
          </a:prstGeom>
        </p:spPr>
      </p:pic>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609476" y="131536"/>
            <a:ext cx="4970972" cy="6590110"/>
            <a:chOff x="3609476" y="131536"/>
            <a:chExt cx="4970972" cy="6590110"/>
          </a:xfrm>
        </p:grpSpPr>
        <p:grpSp>
          <p:nvGrpSpPr>
            <p:cNvPr id="8" name="组合 7"/>
            <p:cNvGrpSpPr/>
            <p:nvPr/>
          </p:nvGrpSpPr>
          <p:grpSpPr>
            <a:xfrm>
              <a:off x="4137378" y="2825045"/>
              <a:ext cx="3917245" cy="1207911"/>
              <a:chOff x="4357510" y="2235200"/>
              <a:chExt cx="3917245" cy="1207911"/>
            </a:xfrm>
          </p:grpSpPr>
          <p:sp>
            <p:nvSpPr>
              <p:cNvPr id="6" name="平行四边形 5"/>
              <p:cNvSpPr/>
              <p:nvPr/>
            </p:nvSpPr>
            <p:spPr>
              <a:xfrm>
                <a:off x="4357510" y="2235200"/>
                <a:ext cx="3917245" cy="1207911"/>
              </a:xfrm>
              <a:prstGeom prst="parallelogram">
                <a:avLst/>
              </a:pr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7" name="文本框 6"/>
              <p:cNvSpPr txBox="1"/>
              <p:nvPr/>
            </p:nvSpPr>
            <p:spPr>
              <a:xfrm>
                <a:off x="4526843" y="2411357"/>
                <a:ext cx="3578578" cy="922020"/>
              </a:xfrm>
              <a:prstGeom prst="rect">
                <a:avLst/>
              </a:prstGeom>
              <a:noFill/>
            </p:spPr>
            <p:txBody>
              <a:bodyPr wrap="square" rtlCol="0">
                <a:spAutoFit/>
              </a:bodyPr>
              <a:lstStyle/>
              <a:p>
                <a:pPr algn="ctr"/>
                <a:r>
                  <a:rPr lang="zh-CN" altLang="en-US" sz="5400" dirty="0">
                    <a:solidFill>
                      <a:srgbClr val="EEF2F4"/>
                    </a:solidFill>
                    <a:latin typeface="印品黑体" panose="00000500000000000000" pitchFamily="2" charset="-122"/>
                    <a:ea typeface="印品黑体" panose="00000500000000000000" pitchFamily="2" charset="-122"/>
                  </a:rPr>
                  <a:t>功能演示</a:t>
                </a:r>
              </a:p>
            </p:txBody>
          </p:sp>
        </p:grpSp>
        <p:cxnSp>
          <p:nvCxnSpPr>
            <p:cNvPr id="16" name="直接连接符 15"/>
            <p:cNvCxnSpPr/>
            <p:nvPr/>
          </p:nvCxnSpPr>
          <p:spPr>
            <a:xfrm flipH="1">
              <a:off x="3609476" y="2935713"/>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633965" y="131536"/>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5216586" y="4209113"/>
            <a:ext cx="2177410" cy="707886"/>
          </a:xfrm>
          <a:prstGeom prst="rect">
            <a:avLst/>
          </a:prstGeom>
          <a:noFill/>
        </p:spPr>
        <p:txBody>
          <a:bodyPr wrap="square" rtlCol="0">
            <a:spAutoFit/>
          </a:bodyPr>
          <a:lstStyle/>
          <a:p>
            <a:r>
              <a:rPr lang="zh-CN" altLang="en-US" sz="4000"/>
              <a:t>客户端</a:t>
            </a:r>
          </a:p>
        </p:txBody>
      </p:sp>
    </p:spTree>
  </p:cSld>
  <p:clrMapOvr>
    <a:masterClrMapping/>
  </p:clrMapOvr>
  <p:transition spd="slow" advClick="0">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777605" y="0"/>
            <a:ext cx="1414395" cy="646232"/>
          </a:xfrm>
          <a:prstGeom prst="rect">
            <a:avLst/>
          </a:prstGeom>
        </p:spPr>
      </p:pic>
      <p:sp>
        <p:nvSpPr>
          <p:cNvPr id="34" name="文本框 33"/>
          <p:cNvSpPr txBox="1"/>
          <p:nvPr/>
        </p:nvSpPr>
        <p:spPr>
          <a:xfrm>
            <a:off x="916940" y="42877"/>
            <a:ext cx="1271270" cy="450215"/>
          </a:xfrm>
          <a:prstGeom prst="rect">
            <a:avLst/>
          </a:prstGeom>
          <a:noFill/>
        </p:spPr>
        <p:txBody>
          <a:bodyPr wrap="square" rtlCol="0">
            <a:spAutoFit/>
          </a:bodyPr>
          <a:lstStyle/>
          <a:p>
            <a:pPr algn="r">
              <a:lnSpc>
                <a:spcPts val="2800"/>
              </a:lnSpc>
            </a:pPr>
            <a:r>
              <a:rPr lang="zh-CN" altLang="en-US" dirty="0">
                <a:solidFill>
                  <a:schemeClr val="tx1">
                    <a:lumMod val="75000"/>
                    <a:lumOff val="25000"/>
                  </a:schemeClr>
                </a:solidFill>
                <a:latin typeface="印品黑体" panose="00000500000000000000" pitchFamily="2" charset="-122"/>
                <a:ea typeface="印品黑体" panose="00000500000000000000" pitchFamily="2" charset="-122"/>
              </a:rPr>
              <a:t>用户登录</a:t>
            </a:r>
          </a:p>
        </p:txBody>
      </p:sp>
      <p:sp>
        <p:nvSpPr>
          <p:cNvPr id="36" name="文本框 35"/>
          <p:cNvSpPr txBox="1"/>
          <p:nvPr/>
        </p:nvSpPr>
        <p:spPr>
          <a:xfrm>
            <a:off x="7204370" y="89138"/>
            <a:ext cx="2619255" cy="450215"/>
          </a:xfrm>
          <a:prstGeom prst="rect">
            <a:avLst/>
          </a:prstGeom>
          <a:noFill/>
        </p:spPr>
        <p:txBody>
          <a:bodyPr wrap="square" rtlCol="0">
            <a:spAutoFit/>
          </a:bodyPr>
          <a:lstStyle/>
          <a:p>
            <a:pPr>
              <a:lnSpc>
                <a:spcPts val="2800"/>
              </a:lnSpc>
            </a:pPr>
            <a:r>
              <a:rPr lang="zh-CN" altLang="en-US" dirty="0">
                <a:solidFill>
                  <a:schemeClr val="tx1">
                    <a:lumMod val="75000"/>
                    <a:lumOff val="25000"/>
                  </a:schemeClr>
                </a:solidFill>
                <a:latin typeface="印品黑体" panose="00000500000000000000" pitchFamily="2" charset="-122"/>
                <a:ea typeface="印品黑体" panose="00000500000000000000" pitchFamily="2" charset="-122"/>
              </a:rPr>
              <a:t>用户修改信息</a:t>
            </a:r>
          </a:p>
        </p:txBody>
      </p:sp>
      <p:pic>
        <p:nvPicPr>
          <p:cNvPr id="4" name="图片 3"/>
          <p:cNvPicPr>
            <a:picLocks noChangeAspect="1"/>
          </p:cNvPicPr>
          <p:nvPr/>
        </p:nvPicPr>
        <p:blipFill>
          <a:blip r:embed="rId4"/>
          <a:stretch>
            <a:fillRect/>
          </a:stretch>
        </p:blipFill>
        <p:spPr>
          <a:xfrm>
            <a:off x="0" y="502619"/>
            <a:ext cx="5265420" cy="3398520"/>
          </a:xfrm>
          <a:prstGeom prst="rect">
            <a:avLst/>
          </a:prstGeom>
        </p:spPr>
      </p:pic>
      <p:pic>
        <p:nvPicPr>
          <p:cNvPr id="5" name="图片 3"/>
          <p:cNvPicPr>
            <a:picLocks noChangeAspect="1"/>
          </p:cNvPicPr>
          <p:nvPr/>
        </p:nvPicPr>
        <p:blipFill>
          <a:blip r:embed="rId5"/>
          <a:stretch>
            <a:fillRect/>
          </a:stretch>
        </p:blipFill>
        <p:spPr>
          <a:xfrm>
            <a:off x="6335395" y="532454"/>
            <a:ext cx="5617210" cy="3398520"/>
          </a:xfrm>
          <a:prstGeom prst="rect">
            <a:avLst/>
          </a:prstGeom>
        </p:spPr>
      </p:pic>
      <p:pic>
        <p:nvPicPr>
          <p:cNvPr id="6" name="图片 5"/>
          <p:cNvPicPr>
            <a:picLocks noChangeAspect="1"/>
          </p:cNvPicPr>
          <p:nvPr/>
        </p:nvPicPr>
        <p:blipFill>
          <a:blip r:embed="rId6"/>
          <a:stretch>
            <a:fillRect/>
          </a:stretch>
        </p:blipFill>
        <p:spPr>
          <a:xfrm>
            <a:off x="6446512" y="4634342"/>
            <a:ext cx="5617210" cy="1997710"/>
          </a:xfrm>
          <a:prstGeom prst="rect">
            <a:avLst/>
          </a:prstGeom>
        </p:spPr>
      </p:pic>
      <p:sp>
        <p:nvSpPr>
          <p:cNvPr id="8" name="文本框 7"/>
          <p:cNvSpPr txBox="1"/>
          <p:nvPr/>
        </p:nvSpPr>
        <p:spPr>
          <a:xfrm>
            <a:off x="5379568" y="1632256"/>
            <a:ext cx="944880" cy="1014730"/>
          </a:xfrm>
          <a:prstGeom prst="rect">
            <a:avLst/>
          </a:prstGeom>
          <a:noFill/>
        </p:spPr>
        <p:txBody>
          <a:bodyPr wrap="none" rtlCol="0" anchor="t">
            <a:spAutoFit/>
          </a:bodyPr>
          <a:lstStyle/>
          <a:p>
            <a:r>
              <a:rPr lang="zh-CN" altLang="en-US" sz="6000">
                <a:latin typeface="Arial" panose="020B0604020202020204" pitchFamily="34" charset="0"/>
                <a:cs typeface="Arial" panose="020B0604020202020204" pitchFamily="34" charset="0"/>
              </a:rPr>
              <a:t>→</a:t>
            </a:r>
          </a:p>
        </p:txBody>
      </p:sp>
      <p:sp>
        <p:nvSpPr>
          <p:cNvPr id="9" name="文本框 8"/>
          <p:cNvSpPr txBox="1"/>
          <p:nvPr/>
        </p:nvSpPr>
        <p:spPr>
          <a:xfrm>
            <a:off x="8925560" y="3874712"/>
            <a:ext cx="436880" cy="706755"/>
          </a:xfrm>
          <a:prstGeom prst="rect">
            <a:avLst/>
          </a:prstGeom>
          <a:noFill/>
        </p:spPr>
        <p:txBody>
          <a:bodyPr wrap="none" rtlCol="0" anchor="t">
            <a:spAutoFit/>
          </a:bodyPr>
          <a:lstStyle/>
          <a:p>
            <a:r>
              <a:rPr lang="zh-CN" altLang="en-US" sz="4000">
                <a:latin typeface="Arial" panose="020B0604020202020204" pitchFamily="34" charset="0"/>
                <a:cs typeface="Arial" panose="020B0604020202020204" pitchFamily="34" charset="0"/>
              </a:rPr>
              <a:t>↓</a:t>
            </a:r>
          </a:p>
        </p:txBody>
      </p:sp>
      <p:sp>
        <p:nvSpPr>
          <p:cNvPr id="10" name="文本框 9"/>
          <p:cNvSpPr txBox="1"/>
          <p:nvPr/>
        </p:nvSpPr>
        <p:spPr>
          <a:xfrm>
            <a:off x="5170805" y="5020945"/>
            <a:ext cx="944880" cy="1014730"/>
          </a:xfrm>
          <a:prstGeom prst="rect">
            <a:avLst/>
          </a:prstGeom>
          <a:noFill/>
        </p:spPr>
        <p:txBody>
          <a:bodyPr wrap="none" rtlCol="0" anchor="t">
            <a:spAutoFit/>
          </a:bodyPr>
          <a:lstStyle/>
          <a:p>
            <a:r>
              <a:rPr lang="zh-CN" altLang="en-US" sz="6000">
                <a:latin typeface="Arial" panose="020B0604020202020204" pitchFamily="34" charset="0"/>
                <a:cs typeface="Arial" panose="020B0604020202020204" pitchFamily="34" charset="0"/>
              </a:rPr>
              <a:t>←</a:t>
            </a:r>
          </a:p>
        </p:txBody>
      </p:sp>
      <p:pic>
        <p:nvPicPr>
          <p:cNvPr id="24" name="图片 7"/>
          <p:cNvPicPr>
            <a:picLocks noChangeAspect="1"/>
          </p:cNvPicPr>
          <p:nvPr/>
        </p:nvPicPr>
        <p:blipFill>
          <a:blip r:embed="rId7"/>
          <a:stretch>
            <a:fillRect/>
          </a:stretch>
        </p:blipFill>
        <p:spPr>
          <a:xfrm>
            <a:off x="2057" y="4271145"/>
            <a:ext cx="5274310" cy="2571115"/>
          </a:xfrm>
          <a:prstGeom prst="rect">
            <a:avLst/>
          </a:prstGeom>
        </p:spPr>
      </p:pic>
      <p:sp>
        <p:nvSpPr>
          <p:cNvPr id="25" name="文本框 24"/>
          <p:cNvSpPr txBox="1"/>
          <p:nvPr/>
        </p:nvSpPr>
        <p:spPr>
          <a:xfrm>
            <a:off x="813587" y="3903162"/>
            <a:ext cx="2170430" cy="368300"/>
          </a:xfrm>
          <a:prstGeom prst="rect">
            <a:avLst/>
          </a:prstGeom>
          <a:noFill/>
        </p:spPr>
        <p:txBody>
          <a:bodyPr wrap="square" rtlCol="0">
            <a:spAutoFit/>
          </a:bodyPr>
          <a:lstStyle/>
          <a:p>
            <a:r>
              <a:rPr lang="zh-CN" altLang="en-US">
                <a:solidFill>
                  <a:srgbClr val="002060"/>
                </a:solidFill>
              </a:rPr>
              <a:t>出勤信息查看</a:t>
            </a:r>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8" grpId="0"/>
      <p:bldP spid="9" grpId="0"/>
      <p:bldP spid="10"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10777605" y="0"/>
            <a:ext cx="1414395" cy="646232"/>
          </a:xfrm>
          <a:prstGeom prst="rect">
            <a:avLst/>
          </a:prstGeom>
        </p:spPr>
      </p:pic>
      <p:pic>
        <p:nvPicPr>
          <p:cNvPr id="16" name="图片 16"/>
          <p:cNvPicPr>
            <a:picLocks noChangeAspect="1"/>
          </p:cNvPicPr>
          <p:nvPr/>
        </p:nvPicPr>
        <p:blipFill>
          <a:blip r:embed="rId5"/>
          <a:stretch>
            <a:fillRect/>
          </a:stretch>
        </p:blipFill>
        <p:spPr>
          <a:xfrm>
            <a:off x="407035" y="323116"/>
            <a:ext cx="5021580" cy="3190875"/>
          </a:xfrm>
          <a:prstGeom prst="rect">
            <a:avLst/>
          </a:prstGeom>
        </p:spPr>
      </p:pic>
      <p:sp>
        <p:nvSpPr>
          <p:cNvPr id="4" name="文本框 3"/>
          <p:cNvSpPr txBox="1"/>
          <p:nvPr/>
        </p:nvSpPr>
        <p:spPr>
          <a:xfrm>
            <a:off x="461010" y="-45184"/>
            <a:ext cx="1414395" cy="368300"/>
          </a:xfrm>
          <a:prstGeom prst="rect">
            <a:avLst/>
          </a:prstGeom>
          <a:noFill/>
        </p:spPr>
        <p:txBody>
          <a:bodyPr wrap="square" rtlCol="0">
            <a:spAutoFit/>
          </a:bodyPr>
          <a:lstStyle/>
          <a:p>
            <a:r>
              <a:rPr lang="zh-CN" altLang="en-US"/>
              <a:t>管理员登录</a:t>
            </a:r>
          </a:p>
        </p:txBody>
      </p:sp>
      <p:pic>
        <p:nvPicPr>
          <p:cNvPr id="14" name="图片 14"/>
          <p:cNvPicPr>
            <a:picLocks noChangeAspect="1"/>
          </p:cNvPicPr>
          <p:nvPr/>
        </p:nvPicPr>
        <p:blipFill>
          <a:blip r:embed="rId6"/>
          <a:stretch>
            <a:fillRect/>
          </a:stretch>
        </p:blipFill>
        <p:spPr>
          <a:xfrm>
            <a:off x="407035" y="4349214"/>
            <a:ext cx="4933950" cy="2492375"/>
          </a:xfrm>
          <a:prstGeom prst="rect">
            <a:avLst/>
          </a:prstGeom>
        </p:spPr>
      </p:pic>
      <p:sp>
        <p:nvSpPr>
          <p:cNvPr id="6" name="文本框 5"/>
          <p:cNvSpPr txBox="1"/>
          <p:nvPr/>
        </p:nvSpPr>
        <p:spPr>
          <a:xfrm rot="10800000">
            <a:off x="5750560" y="5088671"/>
            <a:ext cx="690880" cy="706755"/>
          </a:xfrm>
          <a:prstGeom prst="rect">
            <a:avLst/>
          </a:prstGeom>
          <a:noFill/>
        </p:spPr>
        <p:txBody>
          <a:bodyPr wrap="none" rtlCol="0" anchor="t">
            <a:spAutoFit/>
          </a:bodyPr>
          <a:lstStyle/>
          <a:p>
            <a:r>
              <a:rPr lang="zh-CN" altLang="en-US" sz="4000">
                <a:latin typeface="Arial" panose="020B0604020202020204" pitchFamily="34" charset="0"/>
                <a:cs typeface="Arial" panose="020B0604020202020204" pitchFamily="34" charset="0"/>
              </a:rPr>
              <a:t>→</a:t>
            </a:r>
          </a:p>
        </p:txBody>
      </p:sp>
      <p:pic>
        <p:nvPicPr>
          <p:cNvPr id="11" name="图片 8"/>
          <p:cNvPicPr>
            <a:picLocks noChangeAspect="1"/>
          </p:cNvPicPr>
          <p:nvPr/>
        </p:nvPicPr>
        <p:blipFill>
          <a:blip r:embed="rId7"/>
          <a:stretch>
            <a:fillRect/>
          </a:stretch>
        </p:blipFill>
        <p:spPr>
          <a:xfrm>
            <a:off x="6584950" y="662206"/>
            <a:ext cx="5046980" cy="2461260"/>
          </a:xfrm>
          <a:prstGeom prst="rect">
            <a:avLst/>
          </a:prstGeom>
        </p:spPr>
      </p:pic>
      <p:sp>
        <p:nvSpPr>
          <p:cNvPr id="12" name="文本框 11"/>
          <p:cNvSpPr txBox="1"/>
          <p:nvPr/>
        </p:nvSpPr>
        <p:spPr>
          <a:xfrm>
            <a:off x="6501197" y="258148"/>
            <a:ext cx="2252345" cy="368300"/>
          </a:xfrm>
          <a:prstGeom prst="rect">
            <a:avLst/>
          </a:prstGeom>
          <a:noFill/>
        </p:spPr>
        <p:txBody>
          <a:bodyPr wrap="square" rtlCol="0">
            <a:spAutoFit/>
          </a:bodyPr>
          <a:lstStyle/>
          <a:p>
            <a:r>
              <a:rPr lang="zh-CN" altLang="en-US"/>
              <a:t>管理员查看用户信息</a:t>
            </a:r>
          </a:p>
        </p:txBody>
      </p:sp>
      <p:pic>
        <p:nvPicPr>
          <p:cNvPr id="13" name="图片 15"/>
          <p:cNvPicPr>
            <a:picLocks noChangeAspect="1"/>
          </p:cNvPicPr>
          <p:nvPr/>
        </p:nvPicPr>
        <p:blipFill>
          <a:blip r:embed="rId8"/>
          <a:stretch>
            <a:fillRect/>
          </a:stretch>
        </p:blipFill>
        <p:spPr>
          <a:xfrm>
            <a:off x="6763387" y="4042509"/>
            <a:ext cx="5274310" cy="2799080"/>
          </a:xfrm>
          <a:prstGeom prst="rect">
            <a:avLst/>
          </a:prstGeom>
        </p:spPr>
      </p:pic>
      <p:sp>
        <p:nvSpPr>
          <p:cNvPr id="17" name="文本框 16"/>
          <p:cNvSpPr txBox="1"/>
          <p:nvPr/>
        </p:nvSpPr>
        <p:spPr>
          <a:xfrm>
            <a:off x="6758306" y="3593564"/>
            <a:ext cx="1866265" cy="368300"/>
          </a:xfrm>
          <a:prstGeom prst="rect">
            <a:avLst/>
          </a:prstGeom>
          <a:noFill/>
        </p:spPr>
        <p:txBody>
          <a:bodyPr wrap="square" rtlCol="0">
            <a:spAutoFit/>
          </a:bodyPr>
          <a:lstStyle/>
          <a:p>
            <a:r>
              <a:rPr lang="zh-CN" altLang="en-US"/>
              <a:t>管理员信息录入</a:t>
            </a:r>
          </a:p>
        </p:txBody>
      </p:sp>
      <p:sp>
        <p:nvSpPr>
          <p:cNvPr id="18" name="文本框 17"/>
          <p:cNvSpPr txBox="1"/>
          <p:nvPr/>
        </p:nvSpPr>
        <p:spPr>
          <a:xfrm>
            <a:off x="328931" y="3937198"/>
            <a:ext cx="1866265" cy="369332"/>
          </a:xfrm>
          <a:prstGeom prst="rect">
            <a:avLst/>
          </a:prstGeom>
          <a:noFill/>
        </p:spPr>
        <p:txBody>
          <a:bodyPr wrap="square" rtlCol="0">
            <a:spAutoFit/>
          </a:bodyPr>
          <a:lstStyle/>
          <a:p>
            <a:r>
              <a:rPr lang="zh-CN" altLang="en-US"/>
              <a:t>信息录入成功</a:t>
            </a:r>
          </a:p>
        </p:txBody>
      </p:sp>
      <p:sp>
        <p:nvSpPr>
          <p:cNvPr id="19" name="文本框 18"/>
          <p:cNvSpPr txBox="1"/>
          <p:nvPr/>
        </p:nvSpPr>
        <p:spPr>
          <a:xfrm rot="5400000">
            <a:off x="9116377" y="3169483"/>
            <a:ext cx="690880" cy="706755"/>
          </a:xfrm>
          <a:prstGeom prst="rect">
            <a:avLst/>
          </a:prstGeom>
          <a:noFill/>
        </p:spPr>
        <p:txBody>
          <a:bodyPr wrap="none" rtlCol="0" anchor="t">
            <a:spAutoFit/>
          </a:bodyPr>
          <a:lstStyle/>
          <a:p>
            <a:r>
              <a:rPr lang="zh-CN" altLang="en-US" sz="4000">
                <a:latin typeface="Arial" panose="020B0604020202020204" pitchFamily="34" charset="0"/>
                <a:cs typeface="Arial" panose="020B0604020202020204" pitchFamily="34" charset="0"/>
              </a:rPr>
              <a:t>→</a:t>
            </a:r>
          </a:p>
        </p:txBody>
      </p:sp>
      <p:sp>
        <p:nvSpPr>
          <p:cNvPr id="20" name="文本框 19"/>
          <p:cNvSpPr txBox="1"/>
          <p:nvPr/>
        </p:nvSpPr>
        <p:spPr>
          <a:xfrm>
            <a:off x="5701982" y="1539458"/>
            <a:ext cx="690880" cy="706755"/>
          </a:xfrm>
          <a:prstGeom prst="rect">
            <a:avLst/>
          </a:prstGeom>
          <a:noFill/>
        </p:spPr>
        <p:txBody>
          <a:bodyPr wrap="none" rtlCol="0" anchor="t">
            <a:spAutoFit/>
          </a:bodyPr>
          <a:lstStyle/>
          <a:p>
            <a:r>
              <a:rPr lang="zh-CN" altLang="en-US" sz="4000">
                <a:latin typeface="Arial" panose="020B0604020202020204" pitchFamily="34" charset="0"/>
                <a:cs typeface="Arial" panose="020B0604020202020204" pitchFamily="34" charset="0"/>
              </a:rPr>
              <a:t>→</a:t>
            </a:r>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7" grpId="0"/>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414395" cy="646232"/>
          </a:xfrm>
          <a:prstGeom prst="rect">
            <a:avLst/>
          </a:prstGeom>
        </p:spPr>
      </p:pic>
      <p:pic>
        <p:nvPicPr>
          <p:cNvPr id="10" name="图片 10"/>
          <p:cNvPicPr>
            <a:picLocks noChangeAspect="1"/>
          </p:cNvPicPr>
          <p:nvPr/>
        </p:nvPicPr>
        <p:blipFill>
          <a:blip r:embed="rId4"/>
          <a:stretch>
            <a:fillRect/>
          </a:stretch>
        </p:blipFill>
        <p:spPr>
          <a:xfrm>
            <a:off x="1599565" y="513199"/>
            <a:ext cx="4658360" cy="3056255"/>
          </a:xfrm>
          <a:prstGeom prst="rect">
            <a:avLst/>
          </a:prstGeom>
        </p:spPr>
      </p:pic>
      <p:pic>
        <p:nvPicPr>
          <p:cNvPr id="11" name="图片 11"/>
          <p:cNvPicPr>
            <a:picLocks noChangeAspect="1"/>
          </p:cNvPicPr>
          <p:nvPr/>
        </p:nvPicPr>
        <p:blipFill>
          <a:blip r:embed="rId5"/>
          <a:stretch>
            <a:fillRect/>
          </a:stretch>
        </p:blipFill>
        <p:spPr>
          <a:xfrm>
            <a:off x="6917690" y="646232"/>
            <a:ext cx="5274310" cy="2557145"/>
          </a:xfrm>
          <a:prstGeom prst="rect">
            <a:avLst/>
          </a:prstGeom>
        </p:spPr>
      </p:pic>
      <p:pic>
        <p:nvPicPr>
          <p:cNvPr id="13" name="图片 13"/>
          <p:cNvPicPr>
            <a:picLocks noChangeAspect="1"/>
          </p:cNvPicPr>
          <p:nvPr/>
        </p:nvPicPr>
        <p:blipFill>
          <a:blip r:embed="rId6"/>
          <a:stretch>
            <a:fillRect/>
          </a:stretch>
        </p:blipFill>
        <p:spPr>
          <a:xfrm>
            <a:off x="6917690" y="4261604"/>
            <a:ext cx="5274310" cy="2500630"/>
          </a:xfrm>
          <a:prstGeom prst="rect">
            <a:avLst/>
          </a:prstGeom>
        </p:spPr>
      </p:pic>
      <p:sp>
        <p:nvSpPr>
          <p:cNvPr id="6" name="文本框 5"/>
          <p:cNvSpPr txBox="1"/>
          <p:nvPr/>
        </p:nvSpPr>
        <p:spPr>
          <a:xfrm>
            <a:off x="1892300" y="144899"/>
            <a:ext cx="2708275" cy="368300"/>
          </a:xfrm>
          <a:prstGeom prst="rect">
            <a:avLst/>
          </a:prstGeom>
          <a:noFill/>
        </p:spPr>
        <p:txBody>
          <a:bodyPr wrap="square" rtlCol="0">
            <a:spAutoFit/>
          </a:bodyPr>
          <a:lstStyle/>
          <a:p>
            <a:r>
              <a:rPr lang="zh-CN" altLang="en-US"/>
              <a:t>管理员修改用户信息</a:t>
            </a:r>
          </a:p>
        </p:txBody>
      </p:sp>
      <p:sp>
        <p:nvSpPr>
          <p:cNvPr id="7" name="文本框 6"/>
          <p:cNvSpPr txBox="1"/>
          <p:nvPr/>
        </p:nvSpPr>
        <p:spPr>
          <a:xfrm>
            <a:off x="7115810" y="172323"/>
            <a:ext cx="2252345" cy="368300"/>
          </a:xfrm>
          <a:prstGeom prst="rect">
            <a:avLst/>
          </a:prstGeom>
          <a:noFill/>
        </p:spPr>
        <p:txBody>
          <a:bodyPr wrap="square" rtlCol="0">
            <a:spAutoFit/>
          </a:bodyPr>
          <a:lstStyle/>
          <a:p>
            <a:r>
              <a:rPr lang="zh-CN" altLang="en-US"/>
              <a:t>管理员删除用户信息</a:t>
            </a:r>
          </a:p>
        </p:txBody>
      </p:sp>
      <p:sp>
        <p:nvSpPr>
          <p:cNvPr id="9" name="文本框 8"/>
          <p:cNvSpPr txBox="1"/>
          <p:nvPr/>
        </p:nvSpPr>
        <p:spPr>
          <a:xfrm>
            <a:off x="6243320" y="1571426"/>
            <a:ext cx="690880" cy="706755"/>
          </a:xfrm>
          <a:prstGeom prst="rect">
            <a:avLst/>
          </a:prstGeom>
          <a:noFill/>
        </p:spPr>
        <p:txBody>
          <a:bodyPr wrap="none" rtlCol="0" anchor="t">
            <a:spAutoFit/>
          </a:bodyPr>
          <a:lstStyle/>
          <a:p>
            <a:r>
              <a:rPr lang="zh-CN" altLang="en-US" sz="4000">
                <a:latin typeface="Arial" panose="020B0604020202020204" pitchFamily="34" charset="0"/>
                <a:cs typeface="Arial" panose="020B0604020202020204" pitchFamily="34" charset="0"/>
              </a:rPr>
              <a:t>→</a:t>
            </a:r>
          </a:p>
        </p:txBody>
      </p:sp>
      <p:sp>
        <p:nvSpPr>
          <p:cNvPr id="26" name="文本框 25"/>
          <p:cNvSpPr txBox="1"/>
          <p:nvPr/>
        </p:nvSpPr>
        <p:spPr>
          <a:xfrm>
            <a:off x="6851015" y="3825478"/>
            <a:ext cx="2252345" cy="368300"/>
          </a:xfrm>
          <a:prstGeom prst="rect">
            <a:avLst/>
          </a:prstGeom>
          <a:noFill/>
        </p:spPr>
        <p:txBody>
          <a:bodyPr wrap="square" rtlCol="0">
            <a:spAutoFit/>
          </a:bodyPr>
          <a:lstStyle/>
          <a:p>
            <a:r>
              <a:rPr lang="zh-CN" altLang="en-US"/>
              <a:t>删除成功</a:t>
            </a:r>
          </a:p>
        </p:txBody>
      </p:sp>
      <p:sp>
        <p:nvSpPr>
          <p:cNvPr id="29" name="文本框 28"/>
          <p:cNvSpPr txBox="1"/>
          <p:nvPr/>
        </p:nvSpPr>
        <p:spPr>
          <a:xfrm rot="5400000">
            <a:off x="9022715" y="3379113"/>
            <a:ext cx="690880" cy="706755"/>
          </a:xfrm>
          <a:prstGeom prst="rect">
            <a:avLst/>
          </a:prstGeom>
          <a:noFill/>
        </p:spPr>
        <p:txBody>
          <a:bodyPr wrap="none" rtlCol="0" anchor="t">
            <a:spAutoFit/>
          </a:bodyPr>
          <a:lstStyle/>
          <a:p>
            <a:r>
              <a:rPr lang="zh-CN" altLang="en-US" sz="4000">
                <a:latin typeface="Arial" panose="020B0604020202020204" pitchFamily="34" charset="0"/>
                <a:cs typeface="Arial" panose="020B0604020202020204" pitchFamily="34" charset="0"/>
              </a:rPr>
              <a:t>→</a:t>
            </a:r>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a:srcRect r="27301"/>
          <a:stretch>
            <a:fillRect/>
          </a:stretch>
        </p:blipFill>
        <p:spPr>
          <a:xfrm rot="16200000">
            <a:off x="2667000" y="-2667002"/>
            <a:ext cx="6858001" cy="12192001"/>
          </a:xfrm>
          <a:prstGeom prst="rect">
            <a:avLst/>
          </a:prstGeom>
        </p:spPr>
      </p:pic>
      <p:sp>
        <p:nvSpPr>
          <p:cNvPr id="18" name="矩形 17"/>
          <p:cNvSpPr/>
          <p:nvPr/>
        </p:nvSpPr>
        <p:spPr>
          <a:xfrm>
            <a:off x="0" y="1"/>
            <a:ext cx="12192000" cy="6857999"/>
          </a:xfrm>
          <a:prstGeom prst="rect">
            <a:avLst/>
          </a:prstGeom>
          <a:solidFill>
            <a:srgbClr val="E6EEF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pic>
        <p:nvPicPr>
          <p:cNvPr id="2" name="图片 1"/>
          <p:cNvPicPr>
            <a:picLocks noChangeAspect="1"/>
          </p:cNvPicPr>
          <p:nvPr/>
        </p:nvPicPr>
        <p:blipFill>
          <a:blip r:embed="rId4"/>
          <a:stretch>
            <a:fillRect/>
          </a:stretch>
        </p:blipFill>
        <p:spPr>
          <a:xfrm>
            <a:off x="10777605" y="0"/>
            <a:ext cx="1414395" cy="646232"/>
          </a:xfrm>
          <a:prstGeom prst="rect">
            <a:avLst/>
          </a:prstGeom>
        </p:spPr>
      </p:pic>
      <p:pic>
        <p:nvPicPr>
          <p:cNvPr id="12" name="图片 12"/>
          <p:cNvPicPr>
            <a:picLocks noChangeAspect="1"/>
          </p:cNvPicPr>
          <p:nvPr/>
        </p:nvPicPr>
        <p:blipFill>
          <a:blip r:embed="rId5"/>
          <a:stretch>
            <a:fillRect/>
          </a:stretch>
        </p:blipFill>
        <p:spPr>
          <a:xfrm>
            <a:off x="487680" y="997585"/>
            <a:ext cx="10864215" cy="5436870"/>
          </a:xfrm>
          <a:prstGeom prst="rect">
            <a:avLst/>
          </a:prstGeom>
        </p:spPr>
      </p:pic>
      <p:sp>
        <p:nvSpPr>
          <p:cNvPr id="3" name="文本框 2"/>
          <p:cNvSpPr txBox="1"/>
          <p:nvPr/>
        </p:nvSpPr>
        <p:spPr>
          <a:xfrm>
            <a:off x="487680" y="574041"/>
            <a:ext cx="1591377" cy="368300"/>
          </a:xfrm>
          <a:prstGeom prst="rect">
            <a:avLst/>
          </a:prstGeom>
          <a:noFill/>
        </p:spPr>
        <p:txBody>
          <a:bodyPr wrap="square" rtlCol="0">
            <a:spAutoFit/>
          </a:bodyPr>
          <a:lstStyle/>
          <a:p>
            <a:r>
              <a:rPr lang="zh-CN" altLang="en-US"/>
              <a:t>查看管理日志</a:t>
            </a:r>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609476" y="131536"/>
            <a:ext cx="4970972" cy="6590110"/>
            <a:chOff x="3609476" y="131536"/>
            <a:chExt cx="4970972" cy="6590110"/>
          </a:xfrm>
        </p:grpSpPr>
        <p:grpSp>
          <p:nvGrpSpPr>
            <p:cNvPr id="8" name="组合 7"/>
            <p:cNvGrpSpPr/>
            <p:nvPr/>
          </p:nvGrpSpPr>
          <p:grpSpPr>
            <a:xfrm>
              <a:off x="4137378" y="2825045"/>
              <a:ext cx="3917245" cy="1207911"/>
              <a:chOff x="4357510" y="2235200"/>
              <a:chExt cx="3917245" cy="1207911"/>
            </a:xfrm>
          </p:grpSpPr>
          <p:sp>
            <p:nvSpPr>
              <p:cNvPr id="6" name="平行四边形 5"/>
              <p:cNvSpPr/>
              <p:nvPr/>
            </p:nvSpPr>
            <p:spPr>
              <a:xfrm>
                <a:off x="4357510" y="2235200"/>
                <a:ext cx="3917245" cy="1207911"/>
              </a:xfrm>
              <a:prstGeom prst="parallelogram">
                <a:avLst/>
              </a:pr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7" name="文本框 6"/>
              <p:cNvSpPr txBox="1"/>
              <p:nvPr/>
            </p:nvSpPr>
            <p:spPr>
              <a:xfrm>
                <a:off x="4526843" y="2411357"/>
                <a:ext cx="3578578" cy="922020"/>
              </a:xfrm>
              <a:prstGeom prst="rect">
                <a:avLst/>
              </a:prstGeom>
              <a:noFill/>
            </p:spPr>
            <p:txBody>
              <a:bodyPr wrap="square" rtlCol="0">
                <a:spAutoFit/>
              </a:bodyPr>
              <a:lstStyle/>
              <a:p>
                <a:pPr algn="ctr"/>
                <a:r>
                  <a:rPr lang="zh-CN" altLang="en-US" sz="5400" dirty="0">
                    <a:solidFill>
                      <a:srgbClr val="EEF2F4"/>
                    </a:solidFill>
                    <a:latin typeface="印品黑体" panose="00000500000000000000" pitchFamily="2" charset="-122"/>
                    <a:ea typeface="印品黑体" panose="00000500000000000000" pitchFamily="2" charset="-122"/>
                  </a:rPr>
                  <a:t>功能演示</a:t>
                </a:r>
              </a:p>
            </p:txBody>
          </p:sp>
        </p:grpSp>
        <p:cxnSp>
          <p:nvCxnSpPr>
            <p:cNvPr id="16" name="直接连接符 15"/>
            <p:cNvCxnSpPr/>
            <p:nvPr/>
          </p:nvCxnSpPr>
          <p:spPr>
            <a:xfrm flipH="1">
              <a:off x="3609476" y="2935713"/>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633965" y="131536"/>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202147" y="4315472"/>
            <a:ext cx="3917245" cy="707886"/>
          </a:xfrm>
          <a:prstGeom prst="rect">
            <a:avLst/>
          </a:prstGeom>
          <a:noFill/>
        </p:spPr>
        <p:txBody>
          <a:bodyPr wrap="square" rtlCol="0">
            <a:spAutoFit/>
          </a:bodyPr>
          <a:lstStyle/>
          <a:p>
            <a:r>
              <a:rPr lang="zh-CN" altLang="en-US" sz="4000"/>
              <a:t>本地分布式后台</a:t>
            </a:r>
          </a:p>
        </p:txBody>
      </p:sp>
    </p:spTree>
  </p:cSld>
  <p:clrMapOvr>
    <a:masterClrMapping/>
  </p:clrMapOvr>
  <p:transition spd="slow" advClick="0">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0"/>
            <a:ext cx="1420491" cy="646232"/>
          </a:xfrm>
          <a:prstGeom prst="rect">
            <a:avLst/>
          </a:prstGeom>
        </p:spPr>
      </p:pic>
      <p:sp>
        <p:nvSpPr>
          <p:cNvPr id="47" name="文本框 46"/>
          <p:cNvSpPr txBox="1"/>
          <p:nvPr/>
        </p:nvSpPr>
        <p:spPr>
          <a:xfrm>
            <a:off x="163644" y="944575"/>
            <a:ext cx="5266055" cy="423321"/>
          </a:xfrm>
          <a:prstGeom prst="rect">
            <a:avLst/>
          </a:prstGeom>
          <a:noFill/>
        </p:spPr>
        <p:txBody>
          <a:bodyPr wrap="square" rtlCol="0">
            <a:spAutoFit/>
          </a:bodyPr>
          <a:lstStyle/>
          <a:p>
            <a:pPr>
              <a:lnSpc>
                <a:spcPts val="2800"/>
              </a:lnSpc>
            </a:pPr>
            <a:r>
              <a:rPr lang="zh-CN" altLang="en-US" dirty="0"/>
              <a:t>初始化时本地</a:t>
            </a:r>
            <a:r>
              <a:rPr lang="zh-CN" altLang="en-US"/>
              <a:t>数据库为空</a:t>
            </a:r>
            <a:r>
              <a:rPr lang="zh-CN" altLang="en-US" dirty="0"/>
              <a:t>，向服务器请求失效卡id</a:t>
            </a:r>
          </a:p>
        </p:txBody>
      </p:sp>
      <p:pic>
        <p:nvPicPr>
          <p:cNvPr id="17" name="图片 2"/>
          <p:cNvPicPr>
            <a:picLocks noChangeAspect="1"/>
          </p:cNvPicPr>
          <p:nvPr/>
        </p:nvPicPr>
        <p:blipFill>
          <a:blip r:embed="rId4"/>
          <a:stretch>
            <a:fillRect/>
          </a:stretch>
        </p:blipFill>
        <p:spPr>
          <a:xfrm>
            <a:off x="163644" y="1666240"/>
            <a:ext cx="11864711" cy="4545330"/>
          </a:xfrm>
          <a:prstGeom prst="rect">
            <a:avLst/>
          </a:prstGeom>
        </p:spPr>
      </p:pic>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0"/>
            <a:ext cx="1420491" cy="646232"/>
          </a:xfrm>
          <a:prstGeom prst="rect">
            <a:avLst/>
          </a:prstGeom>
        </p:spPr>
      </p:pic>
      <p:sp>
        <p:nvSpPr>
          <p:cNvPr id="49" name="文本框 48"/>
          <p:cNvSpPr txBox="1"/>
          <p:nvPr/>
        </p:nvSpPr>
        <p:spPr>
          <a:xfrm>
            <a:off x="581025" y="646232"/>
            <a:ext cx="11108690" cy="782394"/>
          </a:xfrm>
          <a:prstGeom prst="rect">
            <a:avLst/>
          </a:prstGeom>
          <a:noFill/>
        </p:spPr>
        <p:txBody>
          <a:bodyPr wrap="square" rtlCol="0">
            <a:spAutoFit/>
          </a:bodyPr>
          <a:lstStyle/>
          <a:p>
            <a:pPr>
              <a:lnSpc>
                <a:spcPts val="2800"/>
              </a:lnSpc>
            </a:pPr>
            <a:r>
              <a:rPr lang="en-US" altLang="zh-CN" dirty="0"/>
              <a:t>读取卡号，先从本地检索，未在本地找到向总服务器发送请求查询是否存在，若该卡id在总后台存在且有权限开此门，则打开门禁，并将卡id保存至本地</a:t>
            </a:r>
          </a:p>
        </p:txBody>
      </p:sp>
      <p:pic>
        <p:nvPicPr>
          <p:cNvPr id="19" name="图片 9"/>
          <p:cNvPicPr>
            <a:picLocks noChangeAspect="1"/>
          </p:cNvPicPr>
          <p:nvPr/>
        </p:nvPicPr>
        <p:blipFill>
          <a:blip r:embed="rId4"/>
          <a:stretch>
            <a:fillRect/>
          </a:stretch>
        </p:blipFill>
        <p:spPr>
          <a:xfrm>
            <a:off x="581025" y="1601469"/>
            <a:ext cx="11028045" cy="5310881"/>
          </a:xfrm>
          <a:prstGeom prst="rect">
            <a:avLst/>
          </a:prstGeom>
        </p:spPr>
      </p:pic>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0"/>
            <a:ext cx="1420491" cy="646232"/>
          </a:xfrm>
          <a:prstGeom prst="rect">
            <a:avLst/>
          </a:prstGeom>
        </p:spPr>
      </p:pic>
      <p:pic>
        <p:nvPicPr>
          <p:cNvPr id="20" name="图片 18"/>
          <p:cNvPicPr>
            <a:picLocks noChangeAspect="1"/>
          </p:cNvPicPr>
          <p:nvPr/>
        </p:nvPicPr>
        <p:blipFill>
          <a:blip r:embed="rId4"/>
          <a:stretch>
            <a:fillRect/>
          </a:stretch>
        </p:blipFill>
        <p:spPr>
          <a:xfrm>
            <a:off x="69658" y="1210312"/>
            <a:ext cx="11979467" cy="5505132"/>
          </a:xfrm>
          <a:prstGeom prst="rect">
            <a:avLst/>
          </a:prstGeom>
        </p:spPr>
      </p:pic>
      <p:sp>
        <p:nvSpPr>
          <p:cNvPr id="21" name="文本框 20"/>
          <p:cNvSpPr txBox="1"/>
          <p:nvPr/>
        </p:nvSpPr>
        <p:spPr>
          <a:xfrm>
            <a:off x="69658" y="535505"/>
            <a:ext cx="8674100" cy="646331"/>
          </a:xfrm>
          <a:prstGeom prst="rect">
            <a:avLst/>
          </a:prstGeom>
          <a:noFill/>
        </p:spPr>
        <p:txBody>
          <a:bodyPr wrap="square" rtlCol="0">
            <a:spAutoFit/>
          </a:bodyPr>
          <a:lstStyle/>
          <a:p>
            <a:r>
              <a:rPr lang="zh-CN" altLang="en-US"/>
              <a:t>之后再次读入同一张卡，由于本地已存储此卡，不用再向总服务器查询便可直接开门，开门后向总服务器发送卡id与门id，记录出入信息。</a:t>
            </a:r>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2" name="组合 11"/>
          <p:cNvGrpSpPr/>
          <p:nvPr/>
        </p:nvGrpSpPr>
        <p:grpSpPr>
          <a:xfrm>
            <a:off x="-344311" y="780682"/>
            <a:ext cx="3516489" cy="3872089"/>
            <a:chOff x="-344311" y="780682"/>
            <a:chExt cx="3516489" cy="3872089"/>
          </a:xfrm>
        </p:grpSpPr>
        <p:sp>
          <p:nvSpPr>
            <p:cNvPr id="8" name="矩形 13"/>
            <p:cNvSpPr/>
            <p:nvPr/>
          </p:nvSpPr>
          <p:spPr>
            <a:xfrm flipH="1" flipV="1">
              <a:off x="-1" y="1502161"/>
              <a:ext cx="3172179"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1" fmla="*/ 790222 w 6716889"/>
                <a:gd name="connsiteY0-2" fmla="*/ 11288 h 1557866"/>
                <a:gd name="connsiteX1-3" fmla="*/ 6716889 w 6716889"/>
                <a:gd name="connsiteY1-4" fmla="*/ 0 h 1557866"/>
                <a:gd name="connsiteX2-5" fmla="*/ 6716889 w 6716889"/>
                <a:gd name="connsiteY2-6" fmla="*/ 1557866 h 1557866"/>
                <a:gd name="connsiteX3-7" fmla="*/ 0 w 6716889"/>
                <a:gd name="connsiteY3-8" fmla="*/ 1557866 h 1557866"/>
                <a:gd name="connsiteX4-9" fmla="*/ 790222 w 6716889"/>
                <a:gd name="connsiteY4-10" fmla="*/ 11288 h 1557866"/>
                <a:gd name="connsiteX0-11" fmla="*/ 925689 w 6716889"/>
                <a:gd name="connsiteY0-12" fmla="*/ 11288 h 1557866"/>
                <a:gd name="connsiteX1-13" fmla="*/ 6716889 w 6716889"/>
                <a:gd name="connsiteY1-14" fmla="*/ 0 h 1557866"/>
                <a:gd name="connsiteX2-15" fmla="*/ 6716889 w 6716889"/>
                <a:gd name="connsiteY2-16" fmla="*/ 1557866 h 1557866"/>
                <a:gd name="connsiteX3-17" fmla="*/ 0 w 6716889"/>
                <a:gd name="connsiteY3-18" fmla="*/ 1557866 h 1557866"/>
                <a:gd name="connsiteX4-19" fmla="*/ 925689 w 6716889"/>
                <a:gd name="connsiteY4-20" fmla="*/ 11288 h 1557866"/>
                <a:gd name="connsiteX0-21" fmla="*/ 790222 w 6716889"/>
                <a:gd name="connsiteY0-22" fmla="*/ 11288 h 1557866"/>
                <a:gd name="connsiteX1-23" fmla="*/ 6716889 w 6716889"/>
                <a:gd name="connsiteY1-24" fmla="*/ 0 h 1557866"/>
                <a:gd name="connsiteX2-25" fmla="*/ 6716889 w 6716889"/>
                <a:gd name="connsiteY2-26" fmla="*/ 1557866 h 1557866"/>
                <a:gd name="connsiteX3-27" fmla="*/ 0 w 6716889"/>
                <a:gd name="connsiteY3-28" fmla="*/ 1557866 h 1557866"/>
                <a:gd name="connsiteX4-29" fmla="*/ 790222 w 6716889"/>
                <a:gd name="connsiteY4-30" fmla="*/ 11288 h 1557866"/>
                <a:gd name="connsiteX0-31" fmla="*/ 711200 w 6716889"/>
                <a:gd name="connsiteY0-32" fmla="*/ 22577 h 1557866"/>
                <a:gd name="connsiteX1-33" fmla="*/ 6716889 w 6716889"/>
                <a:gd name="connsiteY1-34" fmla="*/ 0 h 1557866"/>
                <a:gd name="connsiteX2-35" fmla="*/ 6716889 w 6716889"/>
                <a:gd name="connsiteY2-36" fmla="*/ 1557866 h 1557866"/>
                <a:gd name="connsiteX3-37" fmla="*/ 0 w 6716889"/>
                <a:gd name="connsiteY3-38" fmla="*/ 1557866 h 1557866"/>
                <a:gd name="connsiteX4-39" fmla="*/ 711200 w 6716889"/>
                <a:gd name="connsiteY4-40" fmla="*/ 22577 h 1557866"/>
                <a:gd name="connsiteX0-41" fmla="*/ 575734 w 6716889"/>
                <a:gd name="connsiteY0-42" fmla="*/ 22577 h 1557866"/>
                <a:gd name="connsiteX1-43" fmla="*/ 6716889 w 6716889"/>
                <a:gd name="connsiteY1-44" fmla="*/ 0 h 1557866"/>
                <a:gd name="connsiteX2-45" fmla="*/ 6716889 w 6716889"/>
                <a:gd name="connsiteY2-46" fmla="*/ 1557866 h 1557866"/>
                <a:gd name="connsiteX3-47" fmla="*/ 0 w 6716889"/>
                <a:gd name="connsiteY3-48" fmla="*/ 1557866 h 1557866"/>
                <a:gd name="connsiteX4-49" fmla="*/ 575734 w 6716889"/>
                <a:gd name="connsiteY4-50" fmla="*/ 22577 h 1557866"/>
                <a:gd name="connsiteX0-51" fmla="*/ 541867 w 6716889"/>
                <a:gd name="connsiteY0-52" fmla="*/ 22577 h 1557866"/>
                <a:gd name="connsiteX1-53" fmla="*/ 6716889 w 6716889"/>
                <a:gd name="connsiteY1-54" fmla="*/ 0 h 1557866"/>
                <a:gd name="connsiteX2-55" fmla="*/ 6716889 w 6716889"/>
                <a:gd name="connsiteY2-56" fmla="*/ 1557866 h 1557866"/>
                <a:gd name="connsiteX3-57" fmla="*/ 0 w 6716889"/>
                <a:gd name="connsiteY3-58" fmla="*/ 1557866 h 1557866"/>
                <a:gd name="connsiteX4-59" fmla="*/ 541867 w 6716889"/>
                <a:gd name="connsiteY4-60" fmla="*/ 22577 h 1557866"/>
                <a:gd name="connsiteX0-61" fmla="*/ 841506 w 7016528"/>
                <a:gd name="connsiteY0-62" fmla="*/ 22577 h 1557866"/>
                <a:gd name="connsiteX1-63" fmla="*/ 7016528 w 7016528"/>
                <a:gd name="connsiteY1-64" fmla="*/ 0 h 1557866"/>
                <a:gd name="connsiteX2-65" fmla="*/ 7016528 w 7016528"/>
                <a:gd name="connsiteY2-66" fmla="*/ 1557866 h 1557866"/>
                <a:gd name="connsiteX3-67" fmla="*/ 0 w 7016528"/>
                <a:gd name="connsiteY3-68" fmla="*/ 1543690 h 1557866"/>
                <a:gd name="connsiteX4-69" fmla="*/ 841506 w 7016528"/>
                <a:gd name="connsiteY4-70" fmla="*/ 22577 h 15578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16528" h="1557866">
                  <a:moveTo>
                    <a:pt x="841506" y="22577"/>
                  </a:moveTo>
                  <a:lnTo>
                    <a:pt x="7016528" y="0"/>
                  </a:lnTo>
                  <a:lnTo>
                    <a:pt x="7016528" y="1557866"/>
                  </a:lnTo>
                  <a:lnTo>
                    <a:pt x="0" y="1543690"/>
                  </a:lnTo>
                  <a:lnTo>
                    <a:pt x="841506" y="22577"/>
                  </a:lnTo>
                  <a:close/>
                </a:path>
              </a:pathLst>
            </a:cu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9" name="文本框 8"/>
            <p:cNvSpPr txBox="1"/>
            <p:nvPr/>
          </p:nvSpPr>
          <p:spPr>
            <a:xfrm>
              <a:off x="259644" y="1683373"/>
              <a:ext cx="2404532" cy="923330"/>
            </a:xfrm>
            <a:prstGeom prst="rect">
              <a:avLst/>
            </a:prstGeom>
            <a:noFill/>
          </p:spPr>
          <p:txBody>
            <a:bodyPr wrap="square" rtlCol="0">
              <a:spAutoFit/>
            </a:bodyPr>
            <a:lstStyle/>
            <a:p>
              <a:pPr algn="r"/>
              <a:r>
                <a:rPr lang="zh-CN" altLang="en-US" sz="5400" dirty="0">
                  <a:solidFill>
                    <a:srgbClr val="EEF2F4"/>
                  </a:solidFill>
                  <a:latin typeface="印品黑体" panose="00000500000000000000" pitchFamily="2" charset="-122"/>
                  <a:ea typeface="印品黑体" panose="00000500000000000000" pitchFamily="2" charset="-122"/>
                </a:rPr>
                <a:t>目  录</a:t>
              </a:r>
            </a:p>
          </p:txBody>
        </p:sp>
        <p:sp>
          <p:nvSpPr>
            <p:cNvPr id="10" name="文本框 9"/>
            <p:cNvSpPr txBox="1"/>
            <p:nvPr/>
          </p:nvSpPr>
          <p:spPr>
            <a:xfrm>
              <a:off x="-344311" y="2716727"/>
              <a:ext cx="3211688" cy="338554"/>
            </a:xfrm>
            <a:prstGeom prst="rect">
              <a:avLst/>
            </a:prstGeom>
            <a:noFill/>
          </p:spPr>
          <p:txBody>
            <a:bodyPr wrap="square" rtlCol="0">
              <a:spAutoFit/>
            </a:bodyPr>
            <a:lstStyle/>
            <a:p>
              <a:pPr algn="r"/>
              <a:r>
                <a:rPr lang="en-US" altLang="zh-CN" sz="1600" i="1" spc="1400" dirty="0">
                  <a:solidFill>
                    <a:srgbClr val="4B7085"/>
                  </a:solidFill>
                  <a:latin typeface="印品黑体" panose="00000500000000000000" pitchFamily="2" charset="-122"/>
                  <a:ea typeface="印品黑体" panose="00000500000000000000" pitchFamily="2" charset="-122"/>
                </a:rPr>
                <a:t>CONTENTS</a:t>
              </a:r>
              <a:endParaRPr lang="zh-CN" altLang="en-US" sz="1600" i="1" spc="1400" dirty="0">
                <a:solidFill>
                  <a:srgbClr val="4B7085"/>
                </a:solidFill>
                <a:latin typeface="印品黑体" panose="00000500000000000000" pitchFamily="2" charset="-122"/>
                <a:ea typeface="印品黑体" panose="00000500000000000000" pitchFamily="2" charset="-122"/>
              </a:endParaRPr>
            </a:p>
          </p:txBody>
        </p:sp>
        <p:sp useBgFill="1">
          <p:nvSpPr>
            <p:cNvPr id="11" name="矩形 10"/>
            <p:cNvSpPr/>
            <p:nvPr/>
          </p:nvSpPr>
          <p:spPr>
            <a:xfrm>
              <a:off x="146757" y="780682"/>
              <a:ext cx="191910" cy="38720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grpSp>
      <p:cxnSp>
        <p:nvCxnSpPr>
          <p:cNvPr id="14" name="直接连接符 13"/>
          <p:cNvCxnSpPr/>
          <p:nvPr/>
        </p:nvCxnSpPr>
        <p:spPr>
          <a:xfrm>
            <a:off x="-11430" y="3556000"/>
            <a:ext cx="4077335" cy="14605"/>
          </a:xfrm>
          <a:prstGeom prst="line">
            <a:avLst/>
          </a:prstGeom>
          <a:ln w="25400">
            <a:solidFill>
              <a:srgbClr val="4B7085"/>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72534" y="3544708"/>
            <a:ext cx="1416756" cy="1096774"/>
            <a:chOff x="338667" y="3555997"/>
            <a:chExt cx="1416756" cy="1096774"/>
          </a:xfrm>
        </p:grpSpPr>
        <p:cxnSp>
          <p:nvCxnSpPr>
            <p:cNvPr id="16" name="直接连接符 15"/>
            <p:cNvCxnSpPr/>
            <p:nvPr/>
          </p:nvCxnSpPr>
          <p:spPr>
            <a:xfrm flipH="1">
              <a:off x="1047043" y="3555997"/>
              <a:ext cx="152401" cy="499220"/>
            </a:xfrm>
            <a:prstGeom prst="line">
              <a:avLst/>
            </a:prstGeom>
            <a:ln w="25400">
              <a:solidFill>
                <a:srgbClr val="4B7085"/>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38667" y="4084395"/>
              <a:ext cx="1416756" cy="568376"/>
              <a:chOff x="1450621" y="4266912"/>
              <a:chExt cx="1416756" cy="568376"/>
            </a:xfrm>
          </p:grpSpPr>
          <p:sp>
            <p:nvSpPr>
              <p:cNvPr id="19" name="文本框 18"/>
              <p:cNvSpPr txBox="1"/>
              <p:nvPr/>
            </p:nvSpPr>
            <p:spPr>
              <a:xfrm>
                <a:off x="1461910" y="4266912"/>
                <a:ext cx="1405467" cy="398780"/>
              </a:xfrm>
              <a:prstGeom prst="rect">
                <a:avLst/>
              </a:prstGeom>
              <a:noFill/>
            </p:spPr>
            <p:txBody>
              <a:bodyPr wrap="square" rtlCol="0">
                <a:spAutoFit/>
              </a:bodyPr>
              <a:lstStyle/>
              <a:p>
                <a:pPr algn="ctr"/>
                <a:r>
                  <a:rPr lang="zh-CN" altLang="en-US" sz="2000" i="1" dirty="0">
                    <a:solidFill>
                      <a:schemeClr val="tx1">
                        <a:lumMod val="75000"/>
                        <a:lumOff val="25000"/>
                      </a:schemeClr>
                    </a:solidFill>
                    <a:latin typeface="印品黑体" panose="00000500000000000000" pitchFamily="2" charset="-122"/>
                    <a:ea typeface="印品黑体" panose="00000500000000000000" pitchFamily="2" charset="-122"/>
                  </a:rPr>
                  <a:t>需求分析</a:t>
                </a:r>
              </a:p>
            </p:txBody>
          </p:sp>
          <p:sp>
            <p:nvSpPr>
              <p:cNvPr id="20" name="文本框 19"/>
              <p:cNvSpPr txBox="1"/>
              <p:nvPr/>
            </p:nvSpPr>
            <p:spPr>
              <a:xfrm>
                <a:off x="1450621" y="4558289"/>
                <a:ext cx="1382888" cy="276999"/>
              </a:xfrm>
              <a:prstGeom prst="rect">
                <a:avLst/>
              </a:prstGeom>
              <a:noFill/>
            </p:spPr>
            <p:txBody>
              <a:bodyPr wrap="square" rtlCol="0">
                <a:spAutoFit/>
              </a:bodyPr>
              <a:lstStyle/>
              <a:p>
                <a:pPr algn="ctr"/>
                <a:r>
                  <a:rPr lang="en-US" altLang="zh-CN" sz="1200" i="1" spc="300" dirty="0">
                    <a:solidFill>
                      <a:srgbClr val="4B7085"/>
                    </a:solidFill>
                    <a:latin typeface="印品黑体" panose="00000500000000000000" pitchFamily="2" charset="-122"/>
                    <a:ea typeface="印品黑体" panose="00000500000000000000" pitchFamily="2" charset="-122"/>
                  </a:rPr>
                  <a:t>PART ONE</a:t>
                </a:r>
                <a:endParaRPr lang="zh-CN" altLang="en-US" sz="1200" i="1" spc="300" dirty="0">
                  <a:solidFill>
                    <a:srgbClr val="4B7085"/>
                  </a:solidFill>
                  <a:latin typeface="印品黑体" panose="00000500000000000000" pitchFamily="2" charset="-122"/>
                  <a:ea typeface="印品黑体" panose="00000500000000000000" pitchFamily="2" charset="-122"/>
                </a:endParaRPr>
              </a:p>
            </p:txBody>
          </p:sp>
        </p:grpSp>
      </p:grpSp>
      <p:grpSp>
        <p:nvGrpSpPr>
          <p:cNvPr id="23" name="组合 22"/>
          <p:cNvGrpSpPr/>
          <p:nvPr/>
        </p:nvGrpSpPr>
        <p:grpSpPr>
          <a:xfrm>
            <a:off x="1755728" y="3544708"/>
            <a:ext cx="1416756" cy="1096774"/>
            <a:chOff x="338667" y="3555997"/>
            <a:chExt cx="1416756" cy="1096774"/>
          </a:xfrm>
        </p:grpSpPr>
        <p:cxnSp>
          <p:nvCxnSpPr>
            <p:cNvPr id="24" name="直接连接符 23"/>
            <p:cNvCxnSpPr/>
            <p:nvPr/>
          </p:nvCxnSpPr>
          <p:spPr>
            <a:xfrm flipH="1">
              <a:off x="1047043" y="3555997"/>
              <a:ext cx="152401" cy="499220"/>
            </a:xfrm>
            <a:prstGeom prst="line">
              <a:avLst/>
            </a:prstGeom>
            <a:ln w="25400">
              <a:solidFill>
                <a:srgbClr val="4B7085"/>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338667" y="4084395"/>
              <a:ext cx="1416756" cy="568376"/>
              <a:chOff x="1450621" y="4266912"/>
              <a:chExt cx="1416756" cy="568376"/>
            </a:xfrm>
          </p:grpSpPr>
          <p:sp>
            <p:nvSpPr>
              <p:cNvPr id="26" name="文本框 25"/>
              <p:cNvSpPr txBox="1"/>
              <p:nvPr/>
            </p:nvSpPr>
            <p:spPr>
              <a:xfrm>
                <a:off x="1461910" y="4266912"/>
                <a:ext cx="1405467" cy="398780"/>
              </a:xfrm>
              <a:prstGeom prst="rect">
                <a:avLst/>
              </a:prstGeom>
              <a:noFill/>
            </p:spPr>
            <p:txBody>
              <a:bodyPr wrap="square" rtlCol="0">
                <a:spAutoFit/>
              </a:bodyPr>
              <a:lstStyle/>
              <a:p>
                <a:pPr algn="ctr"/>
                <a:r>
                  <a:rPr lang="zh-CN" altLang="en-US" sz="2000" i="1" dirty="0">
                    <a:solidFill>
                      <a:schemeClr val="tx1">
                        <a:lumMod val="75000"/>
                        <a:lumOff val="25000"/>
                      </a:schemeClr>
                    </a:solidFill>
                    <a:latin typeface="印品黑体" panose="00000500000000000000" pitchFamily="2" charset="-122"/>
                    <a:ea typeface="印品黑体" panose="00000500000000000000" pitchFamily="2" charset="-122"/>
                  </a:rPr>
                  <a:t>系统设计</a:t>
                </a:r>
              </a:p>
            </p:txBody>
          </p:sp>
          <p:sp>
            <p:nvSpPr>
              <p:cNvPr id="27" name="文本框 26"/>
              <p:cNvSpPr txBox="1"/>
              <p:nvPr/>
            </p:nvSpPr>
            <p:spPr>
              <a:xfrm>
                <a:off x="1450621" y="4558289"/>
                <a:ext cx="1382888" cy="276999"/>
              </a:xfrm>
              <a:prstGeom prst="rect">
                <a:avLst/>
              </a:prstGeom>
              <a:noFill/>
            </p:spPr>
            <p:txBody>
              <a:bodyPr wrap="square" rtlCol="0">
                <a:spAutoFit/>
              </a:bodyPr>
              <a:lstStyle/>
              <a:p>
                <a:pPr algn="ctr"/>
                <a:r>
                  <a:rPr lang="en-US" altLang="zh-CN" sz="1200" i="1" spc="300" dirty="0">
                    <a:solidFill>
                      <a:srgbClr val="4B7085"/>
                    </a:solidFill>
                    <a:latin typeface="印品黑体" panose="00000500000000000000" pitchFamily="2" charset="-122"/>
                    <a:ea typeface="印品黑体" panose="00000500000000000000" pitchFamily="2" charset="-122"/>
                  </a:rPr>
                  <a:t>PART TWO</a:t>
                </a:r>
                <a:endParaRPr lang="zh-CN" altLang="en-US" sz="1200" i="1" spc="300" dirty="0">
                  <a:solidFill>
                    <a:srgbClr val="4B7085"/>
                  </a:solidFill>
                  <a:latin typeface="印品黑体" panose="00000500000000000000" pitchFamily="2" charset="-122"/>
                  <a:ea typeface="印品黑体" panose="00000500000000000000" pitchFamily="2" charset="-122"/>
                </a:endParaRPr>
              </a:p>
            </p:txBody>
          </p:sp>
        </p:grpSp>
      </p:grpSp>
      <p:grpSp>
        <p:nvGrpSpPr>
          <p:cNvPr id="28" name="组合 27"/>
          <p:cNvGrpSpPr/>
          <p:nvPr/>
        </p:nvGrpSpPr>
        <p:grpSpPr>
          <a:xfrm>
            <a:off x="3165592" y="3544708"/>
            <a:ext cx="1416756" cy="1280150"/>
            <a:chOff x="338667" y="3555997"/>
            <a:chExt cx="1416756" cy="1280150"/>
          </a:xfrm>
        </p:grpSpPr>
        <p:cxnSp>
          <p:nvCxnSpPr>
            <p:cNvPr id="29" name="直接连接符 28"/>
            <p:cNvCxnSpPr/>
            <p:nvPr/>
          </p:nvCxnSpPr>
          <p:spPr>
            <a:xfrm flipH="1">
              <a:off x="1047043" y="3555997"/>
              <a:ext cx="152401" cy="499220"/>
            </a:xfrm>
            <a:prstGeom prst="line">
              <a:avLst/>
            </a:prstGeom>
            <a:ln w="25400">
              <a:solidFill>
                <a:srgbClr val="4B7085"/>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338667" y="4084395"/>
              <a:ext cx="1416756" cy="751752"/>
              <a:chOff x="1450621" y="4266912"/>
              <a:chExt cx="1416756" cy="751752"/>
            </a:xfrm>
          </p:grpSpPr>
          <p:sp>
            <p:nvSpPr>
              <p:cNvPr id="31" name="文本框 30"/>
              <p:cNvSpPr txBox="1"/>
              <p:nvPr/>
            </p:nvSpPr>
            <p:spPr>
              <a:xfrm>
                <a:off x="1461910" y="4266912"/>
                <a:ext cx="1405467" cy="398780"/>
              </a:xfrm>
              <a:prstGeom prst="rect">
                <a:avLst/>
              </a:prstGeom>
              <a:noFill/>
            </p:spPr>
            <p:txBody>
              <a:bodyPr wrap="square" rtlCol="0">
                <a:spAutoFit/>
              </a:bodyPr>
              <a:lstStyle/>
              <a:p>
                <a:pPr algn="ctr"/>
                <a:r>
                  <a:rPr lang="zh-CN" altLang="en-US" sz="2000" i="1" dirty="0">
                    <a:solidFill>
                      <a:schemeClr val="tx1">
                        <a:lumMod val="75000"/>
                        <a:lumOff val="25000"/>
                      </a:schemeClr>
                    </a:solidFill>
                    <a:latin typeface="印品黑体" panose="00000500000000000000" pitchFamily="2" charset="-122"/>
                    <a:ea typeface="印品黑体" panose="00000500000000000000" pitchFamily="2" charset="-122"/>
                  </a:rPr>
                  <a:t>功能演示</a:t>
                </a:r>
              </a:p>
            </p:txBody>
          </p:sp>
          <p:sp>
            <p:nvSpPr>
              <p:cNvPr id="32" name="文本框 31"/>
              <p:cNvSpPr txBox="1"/>
              <p:nvPr/>
            </p:nvSpPr>
            <p:spPr>
              <a:xfrm>
                <a:off x="1450621" y="4558289"/>
                <a:ext cx="1382888" cy="460375"/>
              </a:xfrm>
              <a:prstGeom prst="rect">
                <a:avLst/>
              </a:prstGeom>
              <a:noFill/>
            </p:spPr>
            <p:txBody>
              <a:bodyPr wrap="square" rtlCol="0">
                <a:spAutoFit/>
              </a:bodyPr>
              <a:lstStyle/>
              <a:p>
                <a:pPr algn="ctr"/>
                <a:r>
                  <a:rPr lang="en-US" altLang="zh-CN" sz="1200" i="1" spc="300" dirty="0">
                    <a:solidFill>
                      <a:srgbClr val="4B7085"/>
                    </a:solidFill>
                    <a:latin typeface="印品黑体" panose="00000500000000000000" pitchFamily="2" charset="-122"/>
                    <a:ea typeface="印品黑体" panose="00000500000000000000" pitchFamily="2" charset="-122"/>
                  </a:rPr>
                  <a:t>PART THREE</a:t>
                </a:r>
              </a:p>
              <a:p>
                <a:pPr algn="ctr"/>
                <a:r>
                  <a:rPr lang="en-US" altLang="zh-CN" sz="1200" i="1" spc="300" dirty="0">
                    <a:solidFill>
                      <a:srgbClr val="4B7085"/>
                    </a:solidFill>
                    <a:latin typeface="印品黑体" panose="00000500000000000000" pitchFamily="2" charset="-122"/>
                    <a:ea typeface="印品黑体" panose="00000500000000000000" pitchFamily="2" charset="-122"/>
                  </a:rPr>
                  <a:t>&amp;FOUR</a:t>
                </a:r>
              </a:p>
            </p:txBody>
          </p:sp>
        </p:grpSp>
      </p:gr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22" presetClass="entr" presetSubtype="8" fill="hold" nodeType="withEffect">
                                  <p:stCondLst>
                                    <p:cond delay="75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2000"/>
                                        <p:tgtEl>
                                          <p:spTgt spid="14"/>
                                        </p:tgtEl>
                                      </p:cBhvr>
                                    </p:animEffect>
                                  </p:childTnLst>
                                </p:cTn>
                              </p:par>
                              <p:par>
                                <p:cTn id="11" presetID="22" presetClass="entr" presetSubtype="1"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750"/>
                                        <p:tgtEl>
                                          <p:spTgt spid="22"/>
                                        </p:tgtEl>
                                      </p:cBhvr>
                                    </p:animEffect>
                                  </p:childTnLst>
                                </p:cTn>
                              </p:par>
                              <p:par>
                                <p:cTn id="14" presetID="22" presetClass="entr" presetSubtype="1" fill="hold" nodeType="withEffect">
                                  <p:stCondLst>
                                    <p:cond delay="125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750"/>
                                        <p:tgtEl>
                                          <p:spTgt spid="23"/>
                                        </p:tgtEl>
                                      </p:cBhvr>
                                    </p:animEffect>
                                  </p:childTnLst>
                                </p:cTn>
                              </p:par>
                              <p:par>
                                <p:cTn id="17" presetID="22" presetClass="entr" presetSubtype="1" fill="hold" nodeType="withEffect">
                                  <p:stCondLst>
                                    <p:cond delay="175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0" y="0"/>
            <a:ext cx="1420491" cy="646232"/>
          </a:xfrm>
          <a:prstGeom prst="rect">
            <a:avLst/>
          </a:prstGeom>
        </p:spPr>
      </p:pic>
      <p:pic>
        <p:nvPicPr>
          <p:cNvPr id="3" name="图片 19"/>
          <p:cNvPicPr>
            <a:picLocks noChangeAspect="1"/>
          </p:cNvPicPr>
          <p:nvPr/>
        </p:nvPicPr>
        <p:blipFill>
          <a:blip r:embed="rId4"/>
          <a:stretch>
            <a:fillRect/>
          </a:stretch>
        </p:blipFill>
        <p:spPr>
          <a:xfrm>
            <a:off x="840422" y="1078510"/>
            <a:ext cx="10511155" cy="5779490"/>
          </a:xfrm>
          <a:prstGeom prst="rect">
            <a:avLst/>
          </a:prstGeom>
        </p:spPr>
      </p:pic>
      <p:sp>
        <p:nvSpPr>
          <p:cNvPr id="4" name="文本框 3"/>
          <p:cNvSpPr txBox="1"/>
          <p:nvPr/>
        </p:nvSpPr>
        <p:spPr>
          <a:xfrm>
            <a:off x="840422" y="646232"/>
            <a:ext cx="8884924" cy="369332"/>
          </a:xfrm>
          <a:prstGeom prst="rect">
            <a:avLst/>
          </a:prstGeom>
          <a:noFill/>
        </p:spPr>
        <p:txBody>
          <a:bodyPr wrap="square" rtlCol="0">
            <a:spAutoFit/>
          </a:bodyPr>
          <a:lstStyle/>
          <a:p>
            <a:r>
              <a:rPr lang="zh-CN" altLang="en-US"/>
              <a:t>定期向总服务器同步已失效卡id，更新本地数据库</a:t>
            </a:r>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0" y="0"/>
            <a:ext cx="1420491" cy="646232"/>
          </a:xfrm>
          <a:prstGeom prst="rect">
            <a:avLst/>
          </a:prstGeom>
        </p:spPr>
      </p:pic>
      <p:pic>
        <p:nvPicPr>
          <p:cNvPr id="20" name="图片 20"/>
          <p:cNvPicPr>
            <a:picLocks noChangeAspect="1"/>
          </p:cNvPicPr>
          <p:nvPr/>
        </p:nvPicPr>
        <p:blipFill>
          <a:blip r:embed="rId4"/>
          <a:stretch>
            <a:fillRect/>
          </a:stretch>
        </p:blipFill>
        <p:spPr>
          <a:xfrm>
            <a:off x="0" y="1522095"/>
            <a:ext cx="12102948" cy="3545205"/>
          </a:xfrm>
          <a:prstGeom prst="rect">
            <a:avLst/>
          </a:prstGeom>
        </p:spPr>
      </p:pic>
      <p:sp>
        <p:nvSpPr>
          <p:cNvPr id="5" name="文本框 4"/>
          <p:cNvSpPr txBox="1"/>
          <p:nvPr/>
        </p:nvSpPr>
        <p:spPr>
          <a:xfrm>
            <a:off x="344166" y="1000760"/>
            <a:ext cx="2218059" cy="368300"/>
          </a:xfrm>
          <a:prstGeom prst="rect">
            <a:avLst/>
          </a:prstGeom>
          <a:noFill/>
        </p:spPr>
        <p:txBody>
          <a:bodyPr wrap="square" rtlCol="0">
            <a:spAutoFit/>
          </a:bodyPr>
          <a:lstStyle/>
          <a:p>
            <a:r>
              <a:rPr lang="zh-CN" altLang="en-US"/>
              <a:t>已失效id便无法开门</a:t>
            </a:r>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4"/>
          <a:stretch>
            <a:fillRect/>
          </a:stretch>
        </p:blipFill>
        <p:spPr>
          <a:xfrm>
            <a:off x="0" y="0"/>
            <a:ext cx="1420491" cy="646232"/>
          </a:xfrm>
          <a:prstGeom prst="rect">
            <a:avLst/>
          </a:prstGeom>
        </p:spPr>
      </p:pic>
      <p:sp>
        <p:nvSpPr>
          <p:cNvPr id="6" name="文本框 5"/>
          <p:cNvSpPr txBox="1"/>
          <p:nvPr/>
        </p:nvSpPr>
        <p:spPr>
          <a:xfrm>
            <a:off x="301625" y="861060"/>
            <a:ext cx="8870950" cy="3108543"/>
          </a:xfrm>
          <a:prstGeom prst="rect">
            <a:avLst/>
          </a:prstGeom>
          <a:noFill/>
          <a:ln w="9525">
            <a:noFill/>
          </a:ln>
        </p:spPr>
        <p:txBody>
          <a:bodyPr wrap="square">
            <a:spAutoFit/>
          </a:bodyPr>
          <a:lstStyle/>
          <a:p>
            <a:pPr indent="0"/>
            <a:r>
              <a:rPr lang="zh-CN" sz="2800" b="0">
                <a:latin typeface="Calibri" panose="020F0502020204030204" charset="0"/>
                <a:ea typeface="宋体" panose="02010600030101010101" pitchFamily="2" charset="-122"/>
              </a:rPr>
              <a:t>双层架构：</a:t>
            </a:r>
          </a:p>
          <a:p>
            <a:pPr indent="0"/>
            <a:r>
              <a:rPr lang="zh-CN" sz="2800" b="0">
                <a:latin typeface="Calibri" panose="020F0502020204030204" charset="0"/>
                <a:ea typeface="宋体" panose="02010600030101010101" pitchFamily="2" charset="-122"/>
              </a:rPr>
              <a:t>分布式本地服务器只记录与该门</a:t>
            </a:r>
            <a:r>
              <a:rPr lang="en-US" sz="2800" b="0">
                <a:latin typeface="Calibri" panose="020F0502020204030204" charset="0"/>
                <a:ea typeface="宋体" panose="02010600030101010101" pitchFamily="2" charset="-122"/>
                <a:cs typeface="Times New Roman" panose="02020603050405020304" charset="0"/>
              </a:rPr>
              <a:t>id</a:t>
            </a:r>
            <a:r>
              <a:rPr lang="zh-CN" sz="2800" b="0">
                <a:latin typeface="Calibri" panose="020F0502020204030204" charset="0"/>
                <a:ea typeface="宋体" panose="02010600030101010101" pitchFamily="2" charset="-122"/>
              </a:rPr>
              <a:t>绑定的有效卡</a:t>
            </a:r>
            <a:r>
              <a:rPr lang="en-US" sz="2800" b="0">
                <a:latin typeface="Calibri" panose="020F0502020204030204" charset="0"/>
                <a:ea typeface="宋体" panose="02010600030101010101" pitchFamily="2" charset="-122"/>
              </a:rPr>
              <a:t>id</a:t>
            </a:r>
            <a:r>
              <a:rPr lang="zh-CN" sz="2800" b="0">
                <a:latin typeface="Calibri" panose="020F0502020204030204" charset="0"/>
                <a:ea typeface="宋体" panose="02010600030101010101" pitchFamily="2" charset="-122"/>
              </a:rPr>
              <a:t>，读卡时若本地存在，先开门再向总服务器发送出入信息，检索十分迅速，效率更高，也可以分担总后台服务器压力。并且通过分布式本地服务器与总服务器分离的架构设计可以使系统运行更稳定，即使与总服务器连接断开，分布式本地服务器仍能够维持正常的开关门。</a:t>
            </a:r>
            <a:endParaRPr lang="zh-CN" altLang="en-US" sz="2800"/>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4888088" y="1941689"/>
            <a:ext cx="7545022" cy="3872089"/>
            <a:chOff x="4888088" y="1941689"/>
            <a:chExt cx="7545022" cy="3872089"/>
          </a:xfrm>
        </p:grpSpPr>
        <p:grpSp>
          <p:nvGrpSpPr>
            <p:cNvPr id="17" name="组合 16"/>
            <p:cNvGrpSpPr/>
            <p:nvPr/>
          </p:nvGrpSpPr>
          <p:grpSpPr>
            <a:xfrm>
              <a:off x="4888088" y="2350722"/>
              <a:ext cx="7545022" cy="2156557"/>
              <a:chOff x="4888088" y="2328586"/>
              <a:chExt cx="7545022" cy="2156557"/>
            </a:xfrm>
          </p:grpSpPr>
          <p:sp>
            <p:nvSpPr>
              <p:cNvPr id="13" name="文本框 12"/>
              <p:cNvSpPr txBox="1"/>
              <p:nvPr/>
            </p:nvSpPr>
            <p:spPr>
              <a:xfrm>
                <a:off x="5418666" y="2328586"/>
                <a:ext cx="2551289" cy="645160"/>
              </a:xfrm>
              <a:prstGeom prst="rect">
                <a:avLst/>
              </a:prstGeom>
              <a:noFill/>
            </p:spPr>
            <p:txBody>
              <a:bodyPr wrap="square" rtlCol="0">
                <a:spAutoFit/>
              </a:bodyPr>
              <a:lstStyle/>
              <a:p>
                <a:r>
                  <a:rPr lang="en-US" altLang="zh-CN" sz="3600" i="1" spc="300" dirty="0">
                    <a:solidFill>
                      <a:srgbClr val="4B7085"/>
                    </a:solidFill>
                    <a:latin typeface="方正正黑简体" panose="02000000000000000000" pitchFamily="2" charset="-122"/>
                    <a:ea typeface="方正正黑简体" panose="02000000000000000000" pitchFamily="2" charset="-122"/>
                  </a:rPr>
                  <a:t>2020</a:t>
                </a:r>
                <a:endParaRPr lang="zh-CN" altLang="en-US" sz="3600" i="1" spc="300" dirty="0">
                  <a:solidFill>
                    <a:srgbClr val="4B7085"/>
                  </a:solidFill>
                  <a:latin typeface="方正正黑简体" panose="02000000000000000000" pitchFamily="2" charset="-122"/>
                  <a:ea typeface="方正正黑简体" panose="02000000000000000000" pitchFamily="2" charset="-122"/>
                </a:endParaRPr>
              </a:p>
            </p:txBody>
          </p:sp>
          <p:sp>
            <p:nvSpPr>
              <p:cNvPr id="14" name="矩形 13"/>
              <p:cNvSpPr/>
              <p:nvPr/>
            </p:nvSpPr>
            <p:spPr>
              <a:xfrm>
                <a:off x="4888089" y="2889956"/>
                <a:ext cx="7303911"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1" fmla="*/ 790222 w 6716889"/>
                  <a:gd name="connsiteY0-2" fmla="*/ 11288 h 1557866"/>
                  <a:gd name="connsiteX1-3" fmla="*/ 6716889 w 6716889"/>
                  <a:gd name="connsiteY1-4" fmla="*/ 0 h 1557866"/>
                  <a:gd name="connsiteX2-5" fmla="*/ 6716889 w 6716889"/>
                  <a:gd name="connsiteY2-6" fmla="*/ 1557866 h 1557866"/>
                  <a:gd name="connsiteX3-7" fmla="*/ 0 w 6716889"/>
                  <a:gd name="connsiteY3-8" fmla="*/ 1557866 h 1557866"/>
                  <a:gd name="connsiteX4-9" fmla="*/ 790222 w 6716889"/>
                  <a:gd name="connsiteY4-10" fmla="*/ 11288 h 1557866"/>
                  <a:gd name="connsiteX0-11" fmla="*/ 925689 w 6716889"/>
                  <a:gd name="connsiteY0-12" fmla="*/ 11288 h 1557866"/>
                  <a:gd name="connsiteX1-13" fmla="*/ 6716889 w 6716889"/>
                  <a:gd name="connsiteY1-14" fmla="*/ 0 h 1557866"/>
                  <a:gd name="connsiteX2-15" fmla="*/ 6716889 w 6716889"/>
                  <a:gd name="connsiteY2-16" fmla="*/ 1557866 h 1557866"/>
                  <a:gd name="connsiteX3-17" fmla="*/ 0 w 6716889"/>
                  <a:gd name="connsiteY3-18" fmla="*/ 1557866 h 1557866"/>
                  <a:gd name="connsiteX4-19" fmla="*/ 925689 w 6716889"/>
                  <a:gd name="connsiteY4-20" fmla="*/ 11288 h 1557866"/>
                  <a:gd name="connsiteX0-21" fmla="*/ 790222 w 6716889"/>
                  <a:gd name="connsiteY0-22" fmla="*/ 11288 h 1557866"/>
                  <a:gd name="connsiteX1-23" fmla="*/ 6716889 w 6716889"/>
                  <a:gd name="connsiteY1-24" fmla="*/ 0 h 1557866"/>
                  <a:gd name="connsiteX2-25" fmla="*/ 6716889 w 6716889"/>
                  <a:gd name="connsiteY2-26" fmla="*/ 1557866 h 1557866"/>
                  <a:gd name="connsiteX3-27" fmla="*/ 0 w 6716889"/>
                  <a:gd name="connsiteY3-28" fmla="*/ 1557866 h 1557866"/>
                  <a:gd name="connsiteX4-29" fmla="*/ 790222 w 6716889"/>
                  <a:gd name="connsiteY4-30" fmla="*/ 11288 h 1557866"/>
                  <a:gd name="connsiteX0-31" fmla="*/ 711200 w 6716889"/>
                  <a:gd name="connsiteY0-32" fmla="*/ 22577 h 1557866"/>
                  <a:gd name="connsiteX1-33" fmla="*/ 6716889 w 6716889"/>
                  <a:gd name="connsiteY1-34" fmla="*/ 0 h 1557866"/>
                  <a:gd name="connsiteX2-35" fmla="*/ 6716889 w 6716889"/>
                  <a:gd name="connsiteY2-36" fmla="*/ 1557866 h 1557866"/>
                  <a:gd name="connsiteX3-37" fmla="*/ 0 w 6716889"/>
                  <a:gd name="connsiteY3-38" fmla="*/ 1557866 h 1557866"/>
                  <a:gd name="connsiteX4-39" fmla="*/ 711200 w 6716889"/>
                  <a:gd name="connsiteY4-40" fmla="*/ 22577 h 1557866"/>
                  <a:gd name="connsiteX0-41" fmla="*/ 575734 w 6716889"/>
                  <a:gd name="connsiteY0-42" fmla="*/ 22577 h 1557866"/>
                  <a:gd name="connsiteX1-43" fmla="*/ 6716889 w 6716889"/>
                  <a:gd name="connsiteY1-44" fmla="*/ 0 h 1557866"/>
                  <a:gd name="connsiteX2-45" fmla="*/ 6716889 w 6716889"/>
                  <a:gd name="connsiteY2-46" fmla="*/ 1557866 h 1557866"/>
                  <a:gd name="connsiteX3-47" fmla="*/ 0 w 6716889"/>
                  <a:gd name="connsiteY3-48" fmla="*/ 1557866 h 1557866"/>
                  <a:gd name="connsiteX4-49" fmla="*/ 575734 w 6716889"/>
                  <a:gd name="connsiteY4-50" fmla="*/ 22577 h 1557866"/>
                  <a:gd name="connsiteX0-51" fmla="*/ 541867 w 6716889"/>
                  <a:gd name="connsiteY0-52" fmla="*/ 22577 h 1557866"/>
                  <a:gd name="connsiteX1-53" fmla="*/ 6716889 w 6716889"/>
                  <a:gd name="connsiteY1-54" fmla="*/ 0 h 1557866"/>
                  <a:gd name="connsiteX2-55" fmla="*/ 6716889 w 6716889"/>
                  <a:gd name="connsiteY2-56" fmla="*/ 1557866 h 1557866"/>
                  <a:gd name="connsiteX3-57" fmla="*/ 0 w 6716889"/>
                  <a:gd name="connsiteY3-58" fmla="*/ 1557866 h 1557866"/>
                  <a:gd name="connsiteX4-59" fmla="*/ 541867 w 6716889"/>
                  <a:gd name="connsiteY4-60" fmla="*/ 22577 h 15578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16889" h="1557866">
                    <a:moveTo>
                      <a:pt x="541867" y="22577"/>
                    </a:moveTo>
                    <a:lnTo>
                      <a:pt x="6716889" y="0"/>
                    </a:lnTo>
                    <a:lnTo>
                      <a:pt x="6716889" y="1557866"/>
                    </a:lnTo>
                    <a:lnTo>
                      <a:pt x="0" y="1557866"/>
                    </a:lnTo>
                    <a:lnTo>
                      <a:pt x="541867" y="22577"/>
                    </a:lnTo>
                    <a:close/>
                  </a:path>
                </a:pathLst>
              </a:cu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15" name="文本框 14"/>
              <p:cNvSpPr txBox="1"/>
              <p:nvPr/>
            </p:nvSpPr>
            <p:spPr>
              <a:xfrm>
                <a:off x="5210033" y="3107096"/>
                <a:ext cx="6530340" cy="806003"/>
              </a:xfrm>
              <a:prstGeom prst="rect">
                <a:avLst/>
              </a:prstGeom>
              <a:noFill/>
            </p:spPr>
            <p:txBody>
              <a:bodyPr wrap="square" rtlCol="0">
                <a:spAutoFit/>
              </a:bodyPr>
              <a:lstStyle/>
              <a:p>
                <a:r>
                  <a:rPr lang="zh-CN" altLang="en-US" sz="5400" dirty="0">
                    <a:solidFill>
                      <a:srgbClr val="EEF2F4"/>
                    </a:solidFill>
                    <a:latin typeface="方正正黑简体" panose="02000000000000000000" pitchFamily="2" charset="-122"/>
                    <a:ea typeface="方正正黑简体" panose="02000000000000000000" pitchFamily="2" charset="-122"/>
                  </a:rPr>
                  <a:t>汇报结束，谢谢观看</a:t>
                </a:r>
              </a:p>
            </p:txBody>
          </p:sp>
          <p:sp>
            <p:nvSpPr>
              <p:cNvPr id="16" name="文本框 15"/>
              <p:cNvSpPr txBox="1"/>
              <p:nvPr/>
            </p:nvSpPr>
            <p:spPr>
              <a:xfrm>
                <a:off x="4888088" y="4115811"/>
                <a:ext cx="7545022" cy="369332"/>
              </a:xfrm>
              <a:prstGeom prst="rect">
                <a:avLst/>
              </a:prstGeom>
              <a:noFill/>
            </p:spPr>
            <p:txBody>
              <a:bodyPr wrap="square" rtlCol="0">
                <a:spAutoFit/>
              </a:bodyPr>
              <a:lstStyle/>
              <a:p>
                <a:r>
                  <a:rPr lang="en-US" altLang="zh-CN" i="1" spc="1600" dirty="0">
                    <a:solidFill>
                      <a:srgbClr val="4B7085"/>
                    </a:solidFill>
                    <a:latin typeface="印品黑体" panose="00000500000000000000" pitchFamily="2" charset="-122"/>
                    <a:ea typeface="印品黑体" panose="00000500000000000000" pitchFamily="2" charset="-122"/>
                  </a:rPr>
                  <a:t>THANKS FOR WATCHING</a:t>
                </a:r>
                <a:endParaRPr lang="zh-CN" altLang="en-US" i="1" spc="1600" dirty="0">
                  <a:solidFill>
                    <a:srgbClr val="4B7085"/>
                  </a:solidFill>
                  <a:latin typeface="印品黑体" panose="00000500000000000000" pitchFamily="2" charset="-122"/>
                  <a:ea typeface="印品黑体" panose="00000500000000000000" pitchFamily="2" charset="-122"/>
                </a:endParaRPr>
              </a:p>
            </p:txBody>
          </p:sp>
        </p:grpSp>
        <p:sp useBgFill="1">
          <p:nvSpPr>
            <p:cNvPr id="2" name="矩形 1"/>
            <p:cNvSpPr/>
            <p:nvPr/>
          </p:nvSpPr>
          <p:spPr>
            <a:xfrm>
              <a:off x="11413067" y="1941689"/>
              <a:ext cx="327378" cy="38720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grpSp>
      <p:sp>
        <p:nvSpPr>
          <p:cNvPr id="4" name="文本框 3"/>
          <p:cNvSpPr txBox="1"/>
          <p:nvPr/>
        </p:nvSpPr>
        <p:spPr>
          <a:xfrm>
            <a:off x="4715247" y="4826675"/>
            <a:ext cx="6320155" cy="2030095"/>
          </a:xfrm>
          <a:prstGeom prst="rect">
            <a:avLst/>
          </a:prstGeom>
          <a:noFill/>
        </p:spPr>
        <p:txBody>
          <a:bodyPr wrap="square" rtlCol="0">
            <a:spAutoFit/>
          </a:bodyPr>
          <a:lstStyle/>
          <a:p>
            <a:r>
              <a:rPr lang="en-US" altLang="zh-CN"/>
              <a:t>RFID </a:t>
            </a:r>
            <a:r>
              <a:rPr lang="zh-CN" altLang="en-US"/>
              <a:t>第六组</a:t>
            </a:r>
            <a:endParaRPr lang="en-US" altLang="zh-CN"/>
          </a:p>
          <a:p>
            <a:r>
              <a:rPr lang="zh-CN" altLang="en-US"/>
              <a:t>客户端：周易豪</a:t>
            </a:r>
          </a:p>
          <a:p>
            <a:r>
              <a:rPr lang="zh-CN" altLang="en-US"/>
              <a:t>总后台：周锐淇（组长）</a:t>
            </a:r>
          </a:p>
          <a:p>
            <a:r>
              <a:rPr lang="zh-CN" altLang="en-US"/>
              <a:t>分布式本地后台：周旋</a:t>
            </a:r>
          </a:p>
          <a:p>
            <a:r>
              <a:rPr lang="en-US" altLang="zh-CN"/>
              <a:t>RFID</a:t>
            </a:r>
            <a:r>
              <a:rPr lang="zh-CN" altLang="en-US"/>
              <a:t>数据读取：范盛洋</a:t>
            </a:r>
          </a:p>
          <a:p>
            <a:r>
              <a:rPr lang="zh-CN" altLang="en-US"/>
              <a:t>数据库设计：谭自霖</a:t>
            </a:r>
          </a:p>
          <a:p>
            <a:r>
              <a:rPr lang="zh-CN" altLang="en-US"/>
              <a:t>文档及</a:t>
            </a:r>
            <a:r>
              <a:rPr lang="en-US" altLang="zh-CN"/>
              <a:t>PPT</a:t>
            </a:r>
            <a:r>
              <a:rPr lang="zh-CN" altLang="en-US"/>
              <a:t>整理：李昱</a:t>
            </a:r>
          </a:p>
        </p:txBody>
      </p:sp>
    </p:spTree>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609476" y="131536"/>
            <a:ext cx="4970972" cy="6590110"/>
            <a:chOff x="3609476" y="131536"/>
            <a:chExt cx="4970972" cy="6590110"/>
          </a:xfrm>
        </p:grpSpPr>
        <p:grpSp>
          <p:nvGrpSpPr>
            <p:cNvPr id="8" name="组合 7"/>
            <p:cNvGrpSpPr/>
            <p:nvPr/>
          </p:nvGrpSpPr>
          <p:grpSpPr>
            <a:xfrm>
              <a:off x="4137378" y="2825045"/>
              <a:ext cx="3917245" cy="1531453"/>
              <a:chOff x="4357510" y="2235200"/>
              <a:chExt cx="3917245" cy="1531453"/>
            </a:xfrm>
          </p:grpSpPr>
          <p:sp>
            <p:nvSpPr>
              <p:cNvPr id="6" name="平行四边形 5"/>
              <p:cNvSpPr/>
              <p:nvPr/>
            </p:nvSpPr>
            <p:spPr>
              <a:xfrm>
                <a:off x="4357510" y="2235200"/>
                <a:ext cx="3917245" cy="1207911"/>
              </a:xfrm>
              <a:prstGeom prst="parallelogram">
                <a:avLst/>
              </a:pr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7" name="文本框 6"/>
              <p:cNvSpPr txBox="1"/>
              <p:nvPr/>
            </p:nvSpPr>
            <p:spPr>
              <a:xfrm>
                <a:off x="4526843" y="2411357"/>
                <a:ext cx="3578578" cy="1355296"/>
              </a:xfrm>
              <a:prstGeom prst="rect">
                <a:avLst/>
              </a:prstGeom>
              <a:noFill/>
            </p:spPr>
            <p:txBody>
              <a:bodyPr wrap="square" rtlCol="0">
                <a:spAutoFit/>
              </a:bodyPr>
              <a:lstStyle/>
              <a:p>
                <a:pPr algn="ctr"/>
                <a:r>
                  <a:rPr lang="zh-CN" altLang="en-US" sz="5400" dirty="0">
                    <a:solidFill>
                      <a:srgbClr val="EEF2F4"/>
                    </a:solidFill>
                    <a:latin typeface="印品黑体" panose="00000500000000000000" pitchFamily="2" charset="-122"/>
                    <a:ea typeface="印品黑体" panose="00000500000000000000" pitchFamily="2" charset="-122"/>
                  </a:rPr>
                  <a:t>需求分析</a:t>
                </a:r>
              </a:p>
            </p:txBody>
          </p:sp>
        </p:grpSp>
        <p:cxnSp>
          <p:nvCxnSpPr>
            <p:cNvPr id="16" name="直接连接符 15"/>
            <p:cNvCxnSpPr/>
            <p:nvPr/>
          </p:nvCxnSpPr>
          <p:spPr>
            <a:xfrm flipH="1">
              <a:off x="3609476" y="2935713"/>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633965" y="131536"/>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65328" y="1223382"/>
            <a:ext cx="4415695" cy="4411236"/>
            <a:chOff x="965328" y="1223382"/>
            <a:chExt cx="4415695" cy="4411236"/>
          </a:xfrm>
        </p:grpSpPr>
        <p:sp>
          <p:nvSpPr>
            <p:cNvPr id="5" name="Arc 17"/>
            <p:cNvSpPr/>
            <p:nvPr/>
          </p:nvSpPr>
          <p:spPr>
            <a:xfrm rot="11931966">
              <a:off x="965328" y="2057000"/>
              <a:ext cx="2166463" cy="2166463"/>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印品黑体" panose="00000500000000000000" pitchFamily="2" charset="-122"/>
              </a:endParaRPr>
            </a:p>
          </p:txBody>
        </p:sp>
        <p:grpSp>
          <p:nvGrpSpPr>
            <p:cNvPr id="6" name="Group 4"/>
            <p:cNvGrpSpPr/>
            <p:nvPr/>
          </p:nvGrpSpPr>
          <p:grpSpPr>
            <a:xfrm>
              <a:off x="1215588" y="1831934"/>
              <a:ext cx="2409700" cy="2409696"/>
              <a:chOff x="953424" y="1486519"/>
              <a:chExt cx="2228412" cy="2228408"/>
            </a:xfrm>
            <a:solidFill>
              <a:srgbClr val="4B7085"/>
            </a:solidFill>
          </p:grpSpPr>
          <p:sp>
            <p:nvSpPr>
              <p:cNvPr id="22" name="Freeform 5"/>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latin typeface="印品黑体" panose="00000500000000000000" pitchFamily="2" charset="-122"/>
                </a:endParaRPr>
              </a:p>
            </p:txBody>
          </p:sp>
          <p:sp>
            <p:nvSpPr>
              <p:cNvPr id="23" name="Oval 6"/>
              <p:cNvSpPr/>
              <p:nvPr/>
            </p:nvSpPr>
            <p:spPr>
              <a:xfrm>
                <a:off x="1376346" y="1909439"/>
                <a:ext cx="1382568" cy="1382568"/>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印品黑体" panose="00000500000000000000" pitchFamily="2" charset="-122"/>
                </a:endParaRPr>
              </a:p>
            </p:txBody>
          </p:sp>
        </p:grpSp>
        <p:grpSp>
          <p:nvGrpSpPr>
            <p:cNvPr id="7" name="Group 7"/>
            <p:cNvGrpSpPr/>
            <p:nvPr/>
          </p:nvGrpSpPr>
          <p:grpSpPr>
            <a:xfrm>
              <a:off x="3197761" y="3079037"/>
              <a:ext cx="2047438" cy="2047434"/>
              <a:chOff x="953424" y="1486519"/>
              <a:chExt cx="2228412" cy="2228408"/>
            </a:xfrm>
            <a:solidFill>
              <a:srgbClr val="4B7085"/>
            </a:solidFill>
          </p:grpSpPr>
          <p:sp>
            <p:nvSpPr>
              <p:cNvPr id="20" name="Freeform 8"/>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latin typeface="印品黑体" panose="00000500000000000000" pitchFamily="2" charset="-122"/>
                </a:endParaRPr>
              </a:p>
            </p:txBody>
          </p:sp>
          <p:sp>
            <p:nvSpPr>
              <p:cNvPr id="21" name="Oval 9"/>
              <p:cNvSpPr/>
              <p:nvPr/>
            </p:nvSpPr>
            <p:spPr>
              <a:xfrm>
                <a:off x="1335155" y="1868251"/>
                <a:ext cx="1464952" cy="1464946"/>
              </a:xfrm>
              <a:prstGeom prst="ellipse">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印品黑体" panose="00000500000000000000" pitchFamily="2" charset="-122"/>
                </a:endParaRPr>
              </a:p>
            </p:txBody>
          </p:sp>
        </p:grpSp>
        <p:grpSp>
          <p:nvGrpSpPr>
            <p:cNvPr id="8" name="Group 10"/>
            <p:cNvGrpSpPr/>
            <p:nvPr/>
          </p:nvGrpSpPr>
          <p:grpSpPr>
            <a:xfrm>
              <a:off x="1653442" y="4071762"/>
              <a:ext cx="1562858" cy="1562856"/>
              <a:chOff x="953424" y="1486519"/>
              <a:chExt cx="2228412" cy="2228408"/>
            </a:xfrm>
            <a:solidFill>
              <a:schemeClr val="accent1">
                <a:lumMod val="40000"/>
                <a:lumOff val="60000"/>
              </a:schemeClr>
            </a:solidFill>
          </p:grpSpPr>
          <p:sp>
            <p:nvSpPr>
              <p:cNvPr id="18" name="Freeform 11"/>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latin typeface="印品黑体" panose="00000500000000000000" pitchFamily="2" charset="-122"/>
                </a:endParaRPr>
              </a:p>
            </p:txBody>
          </p:sp>
          <p:sp>
            <p:nvSpPr>
              <p:cNvPr id="19" name="Oval 12"/>
              <p:cNvSpPr/>
              <p:nvPr/>
            </p:nvSpPr>
            <p:spPr>
              <a:xfrm>
                <a:off x="1376346" y="1909439"/>
                <a:ext cx="1382568" cy="1382568"/>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印品黑体" panose="00000500000000000000" pitchFamily="2" charset="-122"/>
                </a:endParaRPr>
              </a:p>
            </p:txBody>
          </p:sp>
        </p:grpSp>
        <p:grpSp>
          <p:nvGrpSpPr>
            <p:cNvPr id="9" name="Group 13"/>
            <p:cNvGrpSpPr/>
            <p:nvPr/>
          </p:nvGrpSpPr>
          <p:grpSpPr>
            <a:xfrm>
              <a:off x="3224664" y="1376443"/>
              <a:ext cx="1528453" cy="1528451"/>
              <a:chOff x="953424" y="1486519"/>
              <a:chExt cx="2228412" cy="2228408"/>
            </a:xfrm>
            <a:solidFill>
              <a:srgbClr val="B4C7E7"/>
            </a:solidFill>
          </p:grpSpPr>
          <p:sp>
            <p:nvSpPr>
              <p:cNvPr id="16" name="Freeform 14"/>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latin typeface="印品黑体" panose="00000500000000000000" pitchFamily="2" charset="-122"/>
                </a:endParaRPr>
              </a:p>
            </p:txBody>
          </p:sp>
          <p:sp>
            <p:nvSpPr>
              <p:cNvPr id="17" name="Oval 15"/>
              <p:cNvSpPr/>
              <p:nvPr/>
            </p:nvSpPr>
            <p:spPr>
              <a:xfrm>
                <a:off x="1376346" y="1909439"/>
                <a:ext cx="1382568" cy="1382568"/>
              </a:xfrm>
              <a:prstGeom prst="ellipse">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印品黑体" panose="00000500000000000000" pitchFamily="2" charset="-122"/>
                </a:endParaRPr>
              </a:p>
            </p:txBody>
          </p:sp>
        </p:grpSp>
        <p:sp>
          <p:nvSpPr>
            <p:cNvPr id="10" name="Arc 16"/>
            <p:cNvSpPr/>
            <p:nvPr/>
          </p:nvSpPr>
          <p:spPr>
            <a:xfrm rot="19051047">
              <a:off x="2890960" y="1223382"/>
              <a:ext cx="2166462" cy="2166463"/>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印品黑体" panose="00000500000000000000" pitchFamily="2" charset="-122"/>
              </a:endParaRPr>
            </a:p>
          </p:txBody>
        </p:sp>
        <p:sp>
          <p:nvSpPr>
            <p:cNvPr id="11" name="Arc 38"/>
            <p:cNvSpPr/>
            <p:nvPr/>
          </p:nvSpPr>
          <p:spPr>
            <a:xfrm rot="5691386">
              <a:off x="3214560" y="3133814"/>
              <a:ext cx="2166463" cy="2166462"/>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印品黑体" panose="00000500000000000000" pitchFamily="2" charset="-122"/>
              </a:endParaRPr>
            </a:p>
          </p:txBody>
        </p:sp>
        <p:sp>
          <p:nvSpPr>
            <p:cNvPr id="12" name="Freeform 42"/>
            <p:cNvSpPr>
              <a:spLocks noEditPoints="1"/>
            </p:cNvSpPr>
            <p:nvPr/>
          </p:nvSpPr>
          <p:spPr bwMode="auto">
            <a:xfrm>
              <a:off x="2034468" y="2732638"/>
              <a:ext cx="788221" cy="678469"/>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印品黑体" panose="00000500000000000000" pitchFamily="2" charset="-122"/>
              </a:endParaRPr>
            </a:p>
          </p:txBody>
        </p:sp>
        <p:sp>
          <p:nvSpPr>
            <p:cNvPr id="13" name="Freeform 152"/>
            <p:cNvSpPr>
              <a:spLocks noEditPoints="1"/>
            </p:cNvSpPr>
            <p:nvPr/>
          </p:nvSpPr>
          <p:spPr bwMode="auto">
            <a:xfrm>
              <a:off x="3694848" y="1884291"/>
              <a:ext cx="581645" cy="537519"/>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印品黑体" panose="00000500000000000000" pitchFamily="2" charset="-122"/>
              </a:endParaRPr>
            </a:p>
          </p:txBody>
        </p:sp>
        <p:sp>
          <p:nvSpPr>
            <p:cNvPr id="14" name="Freeform 144"/>
            <p:cNvSpPr>
              <a:spLocks noEditPoints="1"/>
            </p:cNvSpPr>
            <p:nvPr/>
          </p:nvSpPr>
          <p:spPr bwMode="auto">
            <a:xfrm>
              <a:off x="2162415" y="4589671"/>
              <a:ext cx="542492" cy="4207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印品黑体" panose="00000500000000000000" pitchFamily="2" charset="-122"/>
              </a:endParaRPr>
            </a:p>
          </p:txBody>
        </p:sp>
        <p:sp>
          <p:nvSpPr>
            <p:cNvPr id="15" name="Freeform 234"/>
            <p:cNvSpPr/>
            <p:nvPr/>
          </p:nvSpPr>
          <p:spPr bwMode="auto">
            <a:xfrm>
              <a:off x="3950359" y="3830737"/>
              <a:ext cx="543448" cy="550842"/>
            </a:xfrm>
            <a:custGeom>
              <a:avLst/>
              <a:gdLst/>
              <a:ahLst/>
              <a:cxnLst>
                <a:cxn ang="0">
                  <a:pos x="66" y="25"/>
                </a:cxn>
                <a:cxn ang="0">
                  <a:pos x="51" y="40"/>
                </a:cxn>
                <a:cxn ang="0">
                  <a:pos x="57" y="46"/>
                </a:cxn>
                <a:cxn ang="0">
                  <a:pos x="51" y="52"/>
                </a:cxn>
                <a:cxn ang="0">
                  <a:pos x="20" y="55"/>
                </a:cxn>
                <a:cxn ang="0">
                  <a:pos x="7" y="69"/>
                </a:cxn>
                <a:cxn ang="0">
                  <a:pos x="0" y="69"/>
                </a:cxn>
                <a:cxn ang="0">
                  <a:pos x="0" y="62"/>
                </a:cxn>
                <a:cxn ang="0">
                  <a:pos x="14" y="48"/>
                </a:cxn>
                <a:cxn ang="0">
                  <a:pos x="17" y="18"/>
                </a:cxn>
                <a:cxn ang="0">
                  <a:pos x="23" y="12"/>
                </a:cxn>
                <a:cxn ang="0">
                  <a:pos x="29" y="17"/>
                </a:cxn>
                <a:cxn ang="0">
                  <a:pos x="44" y="2"/>
                </a:cxn>
                <a:cxn ang="0">
                  <a:pos x="51" y="2"/>
                </a:cxn>
                <a:cxn ang="0">
                  <a:pos x="51" y="9"/>
                </a:cxn>
                <a:cxn ang="0">
                  <a:pos x="35" y="24"/>
                </a:cxn>
                <a:cxn ang="0">
                  <a:pos x="44" y="33"/>
                </a:cxn>
                <a:cxn ang="0">
                  <a:pos x="60" y="18"/>
                </a:cxn>
                <a:cxn ang="0">
                  <a:pos x="66" y="18"/>
                </a:cxn>
                <a:cxn ang="0">
                  <a:pos x="66" y="25"/>
                </a:cxn>
              </a:cxnLst>
              <a:rect l="0" t="0" r="r" b="b"/>
              <a:pathLst>
                <a:path w="68" h="69">
                  <a:moveTo>
                    <a:pt x="66" y="25"/>
                  </a:moveTo>
                  <a:cubicBezTo>
                    <a:pt x="51" y="40"/>
                    <a:pt x="51" y="40"/>
                    <a:pt x="51" y="40"/>
                  </a:cubicBezTo>
                  <a:cubicBezTo>
                    <a:pt x="57" y="46"/>
                    <a:pt x="57" y="46"/>
                    <a:pt x="57" y="46"/>
                  </a:cubicBezTo>
                  <a:cubicBezTo>
                    <a:pt x="51" y="52"/>
                    <a:pt x="51" y="52"/>
                    <a:pt x="51" y="52"/>
                  </a:cubicBezTo>
                  <a:cubicBezTo>
                    <a:pt x="42" y="60"/>
                    <a:pt x="30" y="61"/>
                    <a:pt x="20" y="55"/>
                  </a:cubicBezTo>
                  <a:cubicBezTo>
                    <a:pt x="7" y="69"/>
                    <a:pt x="7" y="69"/>
                    <a:pt x="7" y="69"/>
                  </a:cubicBezTo>
                  <a:cubicBezTo>
                    <a:pt x="0" y="69"/>
                    <a:pt x="0" y="69"/>
                    <a:pt x="0" y="69"/>
                  </a:cubicBezTo>
                  <a:cubicBezTo>
                    <a:pt x="0" y="62"/>
                    <a:pt x="0" y="62"/>
                    <a:pt x="0" y="62"/>
                  </a:cubicBezTo>
                  <a:cubicBezTo>
                    <a:pt x="14" y="48"/>
                    <a:pt x="14" y="48"/>
                    <a:pt x="14" y="48"/>
                  </a:cubicBezTo>
                  <a:cubicBezTo>
                    <a:pt x="7" y="39"/>
                    <a:pt x="8" y="26"/>
                    <a:pt x="17" y="18"/>
                  </a:cubicBezTo>
                  <a:cubicBezTo>
                    <a:pt x="23" y="12"/>
                    <a:pt x="23" y="12"/>
                    <a:pt x="23" y="12"/>
                  </a:cubicBezTo>
                  <a:cubicBezTo>
                    <a:pt x="29" y="17"/>
                    <a:pt x="29" y="17"/>
                    <a:pt x="29" y="17"/>
                  </a:cubicBezTo>
                  <a:cubicBezTo>
                    <a:pt x="44" y="2"/>
                    <a:pt x="44" y="2"/>
                    <a:pt x="44" y="2"/>
                  </a:cubicBezTo>
                  <a:cubicBezTo>
                    <a:pt x="46" y="0"/>
                    <a:pt x="49" y="0"/>
                    <a:pt x="51" y="2"/>
                  </a:cubicBezTo>
                  <a:cubicBezTo>
                    <a:pt x="52" y="4"/>
                    <a:pt x="52" y="7"/>
                    <a:pt x="51" y="9"/>
                  </a:cubicBezTo>
                  <a:cubicBezTo>
                    <a:pt x="35" y="24"/>
                    <a:pt x="35" y="24"/>
                    <a:pt x="35" y="24"/>
                  </a:cubicBezTo>
                  <a:cubicBezTo>
                    <a:pt x="44" y="33"/>
                    <a:pt x="44" y="33"/>
                    <a:pt x="44" y="33"/>
                  </a:cubicBezTo>
                  <a:cubicBezTo>
                    <a:pt x="60" y="18"/>
                    <a:pt x="60" y="18"/>
                    <a:pt x="60" y="18"/>
                  </a:cubicBezTo>
                  <a:cubicBezTo>
                    <a:pt x="61" y="16"/>
                    <a:pt x="64" y="16"/>
                    <a:pt x="66" y="18"/>
                  </a:cubicBezTo>
                  <a:cubicBezTo>
                    <a:pt x="68" y="20"/>
                    <a:pt x="68" y="23"/>
                    <a:pt x="66" y="25"/>
                  </a:cubicBez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印品黑体" panose="00000500000000000000" pitchFamily="2" charset="-122"/>
              </a:endParaRPr>
            </a:p>
          </p:txBody>
        </p:sp>
      </p:grpSp>
      <p:pic>
        <p:nvPicPr>
          <p:cNvPr id="29" name="图片 28"/>
          <p:cNvPicPr>
            <a:picLocks noChangeAspect="1"/>
          </p:cNvPicPr>
          <p:nvPr/>
        </p:nvPicPr>
        <p:blipFill>
          <a:blip r:embed="rId3"/>
          <a:stretch>
            <a:fillRect/>
          </a:stretch>
        </p:blipFill>
        <p:spPr>
          <a:xfrm>
            <a:off x="10771509" y="0"/>
            <a:ext cx="1420491" cy="646232"/>
          </a:xfrm>
          <a:prstGeom prst="rect">
            <a:avLst/>
          </a:prstGeom>
        </p:spPr>
      </p:pic>
      <p:grpSp>
        <p:nvGrpSpPr>
          <p:cNvPr id="38" name="组合 37"/>
          <p:cNvGrpSpPr/>
          <p:nvPr/>
        </p:nvGrpSpPr>
        <p:grpSpPr>
          <a:xfrm>
            <a:off x="5961004" y="1946553"/>
            <a:ext cx="6295131" cy="3794760"/>
            <a:chOff x="5961004" y="2421810"/>
            <a:chExt cx="6295131" cy="3794760"/>
          </a:xfrm>
        </p:grpSpPr>
        <p:sp>
          <p:nvSpPr>
            <p:cNvPr id="30" name="文本框 29"/>
            <p:cNvSpPr txBox="1"/>
            <p:nvPr/>
          </p:nvSpPr>
          <p:spPr>
            <a:xfrm>
              <a:off x="5961004" y="2421810"/>
              <a:ext cx="1314127" cy="830997"/>
            </a:xfrm>
            <a:prstGeom prst="rect">
              <a:avLst/>
            </a:prstGeom>
            <a:noFill/>
          </p:spPr>
          <p:txBody>
            <a:bodyPr wrap="square" rtlCol="0">
              <a:spAutoFit/>
            </a:bodyPr>
            <a:lstStyle/>
            <a:p>
              <a:r>
                <a:rPr lang="en-US" altLang="zh-CN" sz="4800" spc="300" dirty="0">
                  <a:solidFill>
                    <a:srgbClr val="4B7085"/>
                  </a:solidFill>
                  <a:latin typeface="印品黑体" panose="00000500000000000000" pitchFamily="2" charset="-122"/>
                  <a:ea typeface="印品黑体" panose="00000500000000000000" pitchFamily="2" charset="-122"/>
                </a:rPr>
                <a:t>01</a:t>
              </a:r>
              <a:endParaRPr lang="zh-CN" altLang="en-US" sz="4800" spc="300" dirty="0">
                <a:solidFill>
                  <a:srgbClr val="4B7085"/>
                </a:solidFill>
                <a:latin typeface="印品黑体" panose="00000500000000000000" pitchFamily="2" charset="-122"/>
                <a:ea typeface="印品黑体" panose="00000500000000000000" pitchFamily="2" charset="-122"/>
              </a:endParaRPr>
            </a:p>
          </p:txBody>
        </p:sp>
        <p:sp>
          <p:nvSpPr>
            <p:cNvPr id="31" name="文本框 30"/>
            <p:cNvSpPr txBox="1"/>
            <p:nvPr/>
          </p:nvSpPr>
          <p:spPr>
            <a:xfrm>
              <a:off x="6942141" y="2598727"/>
              <a:ext cx="3578578" cy="583565"/>
            </a:xfrm>
            <a:prstGeom prst="rect">
              <a:avLst/>
            </a:prstGeom>
            <a:noFill/>
          </p:spPr>
          <p:txBody>
            <a:bodyPr wrap="square" rtlCol="0">
              <a:spAutoFit/>
            </a:bodyPr>
            <a:lstStyle/>
            <a:p>
              <a:r>
                <a:rPr lang="zh-CN" altLang="en-US" sz="3200" dirty="0">
                  <a:solidFill>
                    <a:schemeClr val="tx1">
                      <a:lumMod val="85000"/>
                      <a:lumOff val="15000"/>
                    </a:schemeClr>
                  </a:solidFill>
                  <a:latin typeface="印品黑体" panose="00000500000000000000" pitchFamily="2" charset="-122"/>
                  <a:ea typeface="印品黑体" panose="00000500000000000000" pitchFamily="2" charset="-122"/>
                </a:rPr>
                <a:t>背景说明</a:t>
              </a:r>
            </a:p>
          </p:txBody>
        </p:sp>
        <p:sp>
          <p:nvSpPr>
            <p:cNvPr id="32" name="文本框 31"/>
            <p:cNvSpPr txBox="1"/>
            <p:nvPr/>
          </p:nvSpPr>
          <p:spPr>
            <a:xfrm>
              <a:off x="6942079" y="3253025"/>
              <a:ext cx="5180965" cy="2963545"/>
            </a:xfrm>
            <a:prstGeom prst="rect">
              <a:avLst/>
            </a:prstGeom>
            <a:noFill/>
          </p:spPr>
          <p:txBody>
            <a:bodyPr wrap="square" rtlCol="0">
              <a:spAutoFit/>
            </a:bodyPr>
            <a:lstStyle/>
            <a:p>
              <a:pPr>
                <a:lnSpc>
                  <a:spcPts val="2800"/>
                </a:lnSpc>
              </a:pPr>
              <a:r>
                <a:rPr lang="zh-CN" altLang="en-US" sz="2200" dirty="0">
                  <a:solidFill>
                    <a:schemeClr val="tx1">
                      <a:lumMod val="75000"/>
                      <a:lumOff val="25000"/>
                    </a:schemeClr>
                  </a:solidFill>
                  <a:latin typeface="印品黑体" panose="00000500000000000000" pitchFamily="2" charset="-122"/>
                  <a:ea typeface="印品黑体" panose="00000500000000000000" pitchFamily="2" charset="-122"/>
                </a:rPr>
                <a:t>门禁系统应用广泛，控制手段主要有：指纹识别、人脸识别、 虹膜识别和射频卡识别等，前三种安全性高、但价格昂贵、且信息录入麻烦，不适用于中、高流通，只适用于高端和绝对机密的场所。</a:t>
              </a:r>
              <a:r>
                <a:rPr lang="en-US" altLang="zh-CN" sz="2200" dirty="0">
                  <a:solidFill>
                    <a:schemeClr val="tx1">
                      <a:lumMod val="75000"/>
                      <a:lumOff val="25000"/>
                    </a:schemeClr>
                  </a:solidFill>
                  <a:latin typeface="印品黑体" panose="00000500000000000000" pitchFamily="2" charset="-122"/>
                  <a:ea typeface="印品黑体" panose="00000500000000000000" pitchFamily="2" charset="-122"/>
                </a:rPr>
                <a:t>RFID</a:t>
              </a:r>
              <a:r>
                <a:rPr lang="zh-CN" altLang="en-US" sz="2200" dirty="0">
                  <a:solidFill>
                    <a:schemeClr val="tx1">
                      <a:lumMod val="75000"/>
                      <a:lumOff val="25000"/>
                    </a:schemeClr>
                  </a:solidFill>
                  <a:latin typeface="印品黑体" panose="00000500000000000000" pitchFamily="2" charset="-122"/>
                  <a:ea typeface="印品黑体" panose="00000500000000000000" pitchFamily="2" charset="-122"/>
                </a:rPr>
                <a:t>门禁系统安全性虽然不高，但能极大提高人员出入的效率，减少管理方面的混乱局面，节约人力成本</a:t>
              </a:r>
            </a:p>
          </p:txBody>
        </p:sp>
        <p:cxnSp>
          <p:nvCxnSpPr>
            <p:cNvPr id="33" name="直接连接符 32"/>
            <p:cNvCxnSpPr/>
            <p:nvPr/>
          </p:nvCxnSpPr>
          <p:spPr>
            <a:xfrm>
              <a:off x="7006276" y="3207418"/>
              <a:ext cx="5249859" cy="0"/>
            </a:xfrm>
            <a:prstGeom prst="line">
              <a:avLst/>
            </a:prstGeom>
            <a:ln w="25400">
              <a:solidFill>
                <a:srgbClr val="4B708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000" fill="hold"/>
                                        <p:tgtEl>
                                          <p:spTgt spid="38"/>
                                        </p:tgtEl>
                                        <p:attrNameLst>
                                          <p:attrName>ppt_x</p:attrName>
                                        </p:attrNameLst>
                                      </p:cBhvr>
                                      <p:tavLst>
                                        <p:tav tm="0">
                                          <p:val>
                                            <p:strVal val="1+#ppt_w/2"/>
                                          </p:val>
                                        </p:tav>
                                        <p:tav tm="100000">
                                          <p:val>
                                            <p:strVal val="#ppt_x"/>
                                          </p:val>
                                        </p:tav>
                                      </p:tavLst>
                                    </p:anim>
                                    <p:anim calcmode="lin" valueType="num">
                                      <p:cBhvr additive="base">
                                        <p:cTn id="8" dur="10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pic>
        <p:nvPicPr>
          <p:cNvPr id="29" name="图片 28"/>
          <p:cNvPicPr>
            <a:picLocks noChangeAspect="1"/>
          </p:cNvPicPr>
          <p:nvPr/>
        </p:nvPicPr>
        <p:blipFill>
          <a:blip r:embed="rId4"/>
          <a:stretch>
            <a:fillRect/>
          </a:stretch>
        </p:blipFill>
        <p:spPr>
          <a:xfrm>
            <a:off x="0" y="0"/>
            <a:ext cx="1420491" cy="646232"/>
          </a:xfrm>
          <a:prstGeom prst="rect">
            <a:avLst/>
          </a:prstGeom>
        </p:spPr>
      </p:pic>
      <p:sp>
        <p:nvSpPr>
          <p:cNvPr id="25" name="箭头: 右 24"/>
          <p:cNvSpPr/>
          <p:nvPr/>
        </p:nvSpPr>
        <p:spPr>
          <a:xfrm>
            <a:off x="1600818" y="1210065"/>
            <a:ext cx="5658284" cy="4437870"/>
          </a:xfrm>
          <a:prstGeom prst="rightArrow">
            <a:avLst/>
          </a:prstGeom>
          <a:solidFill>
            <a:srgbClr val="C3C9CD"/>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2" name="组合 1"/>
          <p:cNvGrpSpPr/>
          <p:nvPr/>
        </p:nvGrpSpPr>
        <p:grpSpPr>
          <a:xfrm>
            <a:off x="1031231" y="2541426"/>
            <a:ext cx="2137691" cy="1775148"/>
            <a:chOff x="1031231" y="2541426"/>
            <a:chExt cx="2137691" cy="1775148"/>
          </a:xfrm>
        </p:grpSpPr>
        <p:sp>
          <p:nvSpPr>
            <p:cNvPr id="26" name="任意多边形: 形状 25"/>
            <p:cNvSpPr/>
            <p:nvPr/>
          </p:nvSpPr>
          <p:spPr>
            <a:xfrm>
              <a:off x="1101558" y="2541426"/>
              <a:ext cx="1997041" cy="1775148"/>
            </a:xfrm>
            <a:custGeom>
              <a:avLst/>
              <a:gdLst>
                <a:gd name="connsiteX0" fmla="*/ 0 w 1997041"/>
                <a:gd name="connsiteY0" fmla="*/ 295864 h 1775148"/>
                <a:gd name="connsiteX1" fmla="*/ 295864 w 1997041"/>
                <a:gd name="connsiteY1" fmla="*/ 0 h 1775148"/>
                <a:gd name="connsiteX2" fmla="*/ 1701177 w 1997041"/>
                <a:gd name="connsiteY2" fmla="*/ 0 h 1775148"/>
                <a:gd name="connsiteX3" fmla="*/ 1997041 w 1997041"/>
                <a:gd name="connsiteY3" fmla="*/ 295864 h 1775148"/>
                <a:gd name="connsiteX4" fmla="*/ 1997041 w 1997041"/>
                <a:gd name="connsiteY4" fmla="*/ 1479284 h 1775148"/>
                <a:gd name="connsiteX5" fmla="*/ 1701177 w 1997041"/>
                <a:gd name="connsiteY5" fmla="*/ 1775148 h 1775148"/>
                <a:gd name="connsiteX6" fmla="*/ 295864 w 1997041"/>
                <a:gd name="connsiteY6" fmla="*/ 1775148 h 1775148"/>
                <a:gd name="connsiteX7" fmla="*/ 0 w 1997041"/>
                <a:gd name="connsiteY7" fmla="*/ 1479284 h 1775148"/>
                <a:gd name="connsiteX8" fmla="*/ 0 w 1997041"/>
                <a:gd name="connsiteY8" fmla="*/ 295864 h 177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7041" h="1775148">
                  <a:moveTo>
                    <a:pt x="0" y="295864"/>
                  </a:moveTo>
                  <a:cubicBezTo>
                    <a:pt x="0" y="132463"/>
                    <a:pt x="132463" y="0"/>
                    <a:pt x="295864" y="0"/>
                  </a:cubicBezTo>
                  <a:lnTo>
                    <a:pt x="1701177" y="0"/>
                  </a:lnTo>
                  <a:cubicBezTo>
                    <a:pt x="1864578" y="0"/>
                    <a:pt x="1997041" y="132463"/>
                    <a:pt x="1997041" y="295864"/>
                  </a:cubicBezTo>
                  <a:lnTo>
                    <a:pt x="1997041" y="1479284"/>
                  </a:lnTo>
                  <a:cubicBezTo>
                    <a:pt x="1997041" y="1642685"/>
                    <a:pt x="1864578" y="1775148"/>
                    <a:pt x="1701177" y="1775148"/>
                  </a:cubicBezTo>
                  <a:lnTo>
                    <a:pt x="295864" y="1775148"/>
                  </a:lnTo>
                  <a:cubicBezTo>
                    <a:pt x="132463" y="1775148"/>
                    <a:pt x="0" y="1642685"/>
                    <a:pt x="0" y="1479284"/>
                  </a:cubicBezTo>
                  <a:lnTo>
                    <a:pt x="0" y="295864"/>
                  </a:lnTo>
                  <a:close/>
                </a:path>
              </a:pathLst>
            </a:custGeom>
            <a:solidFill>
              <a:srgbClr val="4B708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3346" tIns="273346" rIns="273346" bIns="273346" numCol="1" spcCol="1270" anchor="ctr" anchorCtr="0">
              <a:noAutofit/>
            </a:bodyPr>
            <a:lstStyle/>
            <a:p>
              <a:pPr marL="0" lvl="0" indent="0" algn="ctr" defTabSz="2178050">
                <a:lnSpc>
                  <a:spcPct val="90000"/>
                </a:lnSpc>
                <a:spcBef>
                  <a:spcPct val="0"/>
                </a:spcBef>
                <a:spcAft>
                  <a:spcPct val="35000"/>
                </a:spcAft>
                <a:buNone/>
              </a:pPr>
              <a:endParaRPr lang="zh-CN" altLang="en-US" sz="4900" kern="1200" dirty="0">
                <a:latin typeface="印品黑体" panose="00000500000000000000" pitchFamily="2" charset="-122"/>
                <a:ea typeface="印品黑体" panose="00000500000000000000" pitchFamily="2" charset="-122"/>
              </a:endParaRPr>
            </a:p>
          </p:txBody>
        </p:sp>
        <p:grpSp>
          <p:nvGrpSpPr>
            <p:cNvPr id="34" name="组合 33"/>
            <p:cNvGrpSpPr/>
            <p:nvPr/>
          </p:nvGrpSpPr>
          <p:grpSpPr>
            <a:xfrm>
              <a:off x="1031231" y="2598003"/>
              <a:ext cx="2137691" cy="1543315"/>
              <a:chOff x="1031231" y="2598003"/>
              <a:chExt cx="2137691" cy="1543315"/>
            </a:xfrm>
          </p:grpSpPr>
          <p:sp>
            <p:nvSpPr>
              <p:cNvPr id="44" name="文本框 43"/>
              <p:cNvSpPr txBox="1"/>
              <p:nvPr/>
            </p:nvSpPr>
            <p:spPr>
              <a:xfrm>
                <a:off x="1443014" y="2598003"/>
                <a:ext cx="1314127" cy="830997"/>
              </a:xfrm>
              <a:prstGeom prst="rect">
                <a:avLst/>
              </a:prstGeom>
              <a:noFill/>
            </p:spPr>
            <p:txBody>
              <a:bodyPr wrap="square" rtlCol="0">
                <a:spAutoFit/>
              </a:bodyPr>
              <a:lstStyle/>
              <a:p>
                <a:pPr algn="ctr"/>
                <a:r>
                  <a:rPr lang="en-US" altLang="zh-CN" sz="4800" spc="300" dirty="0">
                    <a:solidFill>
                      <a:srgbClr val="EEF2F4"/>
                    </a:solidFill>
                    <a:latin typeface="印品黑体" panose="00000500000000000000" pitchFamily="2" charset="-122"/>
                    <a:ea typeface="印品黑体" panose="00000500000000000000" pitchFamily="2" charset="-122"/>
                  </a:rPr>
                  <a:t>01</a:t>
                </a:r>
                <a:endParaRPr lang="zh-CN" altLang="en-US" sz="4800" spc="300" dirty="0">
                  <a:solidFill>
                    <a:srgbClr val="EEF2F4"/>
                  </a:solidFill>
                  <a:latin typeface="印品黑体" panose="00000500000000000000" pitchFamily="2" charset="-122"/>
                  <a:ea typeface="印品黑体" panose="00000500000000000000" pitchFamily="2" charset="-122"/>
                </a:endParaRPr>
              </a:p>
            </p:txBody>
          </p:sp>
          <p:sp>
            <p:nvSpPr>
              <p:cNvPr id="45" name="文本框 44"/>
              <p:cNvSpPr txBox="1"/>
              <p:nvPr/>
            </p:nvSpPr>
            <p:spPr>
              <a:xfrm>
                <a:off x="1031231" y="3332328"/>
                <a:ext cx="2137691" cy="808990"/>
              </a:xfrm>
              <a:prstGeom prst="rect">
                <a:avLst/>
              </a:prstGeom>
              <a:noFill/>
            </p:spPr>
            <p:txBody>
              <a:bodyPr wrap="square" rtlCol="0">
                <a:spAutoFit/>
              </a:bodyPr>
              <a:lstStyle/>
              <a:p>
                <a:pPr algn="ctr">
                  <a:lnSpc>
                    <a:spcPts val="2800"/>
                  </a:lnSpc>
                </a:pPr>
                <a:r>
                  <a:rPr lang="zh-CN" altLang="en-US" sz="2000" dirty="0">
                    <a:solidFill>
                      <a:srgbClr val="E6EEF3"/>
                    </a:solidFill>
                    <a:latin typeface="印品黑体" panose="00000500000000000000" pitchFamily="2" charset="-122"/>
                    <a:ea typeface="印品黑体" panose="00000500000000000000" pitchFamily="2" charset="-122"/>
                  </a:rPr>
                  <a:t>适应高流通，提高出入效率</a:t>
                </a:r>
              </a:p>
            </p:txBody>
          </p:sp>
        </p:grpSp>
      </p:grpSp>
      <p:grpSp>
        <p:nvGrpSpPr>
          <p:cNvPr id="4" name="组合 3"/>
          <p:cNvGrpSpPr/>
          <p:nvPr/>
        </p:nvGrpSpPr>
        <p:grpSpPr>
          <a:xfrm>
            <a:off x="3363744" y="2541426"/>
            <a:ext cx="2137691" cy="1775148"/>
            <a:chOff x="3363744" y="2541426"/>
            <a:chExt cx="2137691" cy="1775148"/>
          </a:xfrm>
        </p:grpSpPr>
        <p:sp>
          <p:nvSpPr>
            <p:cNvPr id="27" name="任意多边形: 形状 26"/>
            <p:cNvSpPr/>
            <p:nvPr/>
          </p:nvSpPr>
          <p:spPr>
            <a:xfrm>
              <a:off x="3431439" y="2541426"/>
              <a:ext cx="1997041" cy="1775148"/>
            </a:xfrm>
            <a:custGeom>
              <a:avLst/>
              <a:gdLst>
                <a:gd name="connsiteX0" fmla="*/ 0 w 1997041"/>
                <a:gd name="connsiteY0" fmla="*/ 295864 h 1775148"/>
                <a:gd name="connsiteX1" fmla="*/ 295864 w 1997041"/>
                <a:gd name="connsiteY1" fmla="*/ 0 h 1775148"/>
                <a:gd name="connsiteX2" fmla="*/ 1701177 w 1997041"/>
                <a:gd name="connsiteY2" fmla="*/ 0 h 1775148"/>
                <a:gd name="connsiteX3" fmla="*/ 1997041 w 1997041"/>
                <a:gd name="connsiteY3" fmla="*/ 295864 h 1775148"/>
                <a:gd name="connsiteX4" fmla="*/ 1997041 w 1997041"/>
                <a:gd name="connsiteY4" fmla="*/ 1479284 h 1775148"/>
                <a:gd name="connsiteX5" fmla="*/ 1701177 w 1997041"/>
                <a:gd name="connsiteY5" fmla="*/ 1775148 h 1775148"/>
                <a:gd name="connsiteX6" fmla="*/ 295864 w 1997041"/>
                <a:gd name="connsiteY6" fmla="*/ 1775148 h 1775148"/>
                <a:gd name="connsiteX7" fmla="*/ 0 w 1997041"/>
                <a:gd name="connsiteY7" fmla="*/ 1479284 h 1775148"/>
                <a:gd name="connsiteX8" fmla="*/ 0 w 1997041"/>
                <a:gd name="connsiteY8" fmla="*/ 295864 h 177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7041" h="1775148">
                  <a:moveTo>
                    <a:pt x="0" y="295864"/>
                  </a:moveTo>
                  <a:cubicBezTo>
                    <a:pt x="0" y="132463"/>
                    <a:pt x="132463" y="0"/>
                    <a:pt x="295864" y="0"/>
                  </a:cubicBezTo>
                  <a:lnTo>
                    <a:pt x="1701177" y="0"/>
                  </a:lnTo>
                  <a:cubicBezTo>
                    <a:pt x="1864578" y="0"/>
                    <a:pt x="1997041" y="132463"/>
                    <a:pt x="1997041" y="295864"/>
                  </a:cubicBezTo>
                  <a:lnTo>
                    <a:pt x="1997041" y="1479284"/>
                  </a:lnTo>
                  <a:cubicBezTo>
                    <a:pt x="1997041" y="1642685"/>
                    <a:pt x="1864578" y="1775148"/>
                    <a:pt x="1701177" y="1775148"/>
                  </a:cubicBezTo>
                  <a:lnTo>
                    <a:pt x="295864" y="1775148"/>
                  </a:lnTo>
                  <a:cubicBezTo>
                    <a:pt x="132463" y="1775148"/>
                    <a:pt x="0" y="1642685"/>
                    <a:pt x="0" y="1479284"/>
                  </a:cubicBezTo>
                  <a:lnTo>
                    <a:pt x="0" y="295864"/>
                  </a:lnTo>
                  <a:close/>
                </a:path>
              </a:pathLst>
            </a:custGeom>
            <a:solidFill>
              <a:srgbClr val="4B708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3346" tIns="273346" rIns="273346" bIns="273346" numCol="1" spcCol="1270" anchor="ctr" anchorCtr="0">
              <a:noAutofit/>
            </a:bodyPr>
            <a:lstStyle/>
            <a:p>
              <a:pPr marL="0" lvl="0" indent="0" algn="ctr" defTabSz="2178050">
                <a:lnSpc>
                  <a:spcPct val="90000"/>
                </a:lnSpc>
                <a:spcBef>
                  <a:spcPct val="0"/>
                </a:spcBef>
                <a:spcAft>
                  <a:spcPct val="35000"/>
                </a:spcAft>
                <a:buNone/>
              </a:pPr>
              <a:endParaRPr lang="zh-CN" altLang="en-US" sz="4900" kern="1200" dirty="0">
                <a:latin typeface="印品黑体" panose="00000500000000000000" pitchFamily="2" charset="-122"/>
                <a:ea typeface="印品黑体" panose="00000500000000000000" pitchFamily="2" charset="-122"/>
              </a:endParaRPr>
            </a:p>
          </p:txBody>
        </p:sp>
        <p:grpSp>
          <p:nvGrpSpPr>
            <p:cNvPr id="46" name="组合 45"/>
            <p:cNvGrpSpPr/>
            <p:nvPr/>
          </p:nvGrpSpPr>
          <p:grpSpPr>
            <a:xfrm>
              <a:off x="3363744" y="2598003"/>
              <a:ext cx="2137691" cy="1543315"/>
              <a:chOff x="1031231" y="2598003"/>
              <a:chExt cx="2137691" cy="1543315"/>
            </a:xfrm>
          </p:grpSpPr>
          <p:sp>
            <p:nvSpPr>
              <p:cNvPr id="47" name="文本框 46"/>
              <p:cNvSpPr txBox="1"/>
              <p:nvPr/>
            </p:nvSpPr>
            <p:spPr>
              <a:xfrm>
                <a:off x="1443014" y="2598003"/>
                <a:ext cx="1314127" cy="830997"/>
              </a:xfrm>
              <a:prstGeom prst="rect">
                <a:avLst/>
              </a:prstGeom>
              <a:noFill/>
            </p:spPr>
            <p:txBody>
              <a:bodyPr wrap="square" rtlCol="0">
                <a:spAutoFit/>
              </a:bodyPr>
              <a:lstStyle/>
              <a:p>
                <a:pPr algn="ctr"/>
                <a:r>
                  <a:rPr lang="en-US" altLang="zh-CN" sz="4800" spc="300" dirty="0">
                    <a:solidFill>
                      <a:srgbClr val="EEF2F4"/>
                    </a:solidFill>
                    <a:latin typeface="印品黑体" panose="00000500000000000000" pitchFamily="2" charset="-122"/>
                    <a:ea typeface="印品黑体" panose="00000500000000000000" pitchFamily="2" charset="-122"/>
                  </a:rPr>
                  <a:t>02</a:t>
                </a:r>
                <a:endParaRPr lang="zh-CN" altLang="en-US" sz="4800" spc="300" dirty="0">
                  <a:solidFill>
                    <a:srgbClr val="EEF2F4"/>
                  </a:solidFill>
                  <a:latin typeface="印品黑体" panose="00000500000000000000" pitchFamily="2" charset="-122"/>
                  <a:ea typeface="印品黑体" panose="00000500000000000000" pitchFamily="2" charset="-122"/>
                </a:endParaRPr>
              </a:p>
            </p:txBody>
          </p:sp>
          <p:sp>
            <p:nvSpPr>
              <p:cNvPr id="48" name="文本框 47"/>
              <p:cNvSpPr txBox="1"/>
              <p:nvPr/>
            </p:nvSpPr>
            <p:spPr>
              <a:xfrm>
                <a:off x="1031231" y="3332328"/>
                <a:ext cx="2137691" cy="808990"/>
              </a:xfrm>
              <a:prstGeom prst="rect">
                <a:avLst/>
              </a:prstGeom>
              <a:noFill/>
            </p:spPr>
            <p:txBody>
              <a:bodyPr wrap="square" rtlCol="0">
                <a:spAutoFit/>
              </a:bodyPr>
              <a:lstStyle/>
              <a:p>
                <a:pPr algn="ctr">
                  <a:lnSpc>
                    <a:spcPts val="2800"/>
                  </a:lnSpc>
                </a:pPr>
                <a:r>
                  <a:rPr lang="zh-CN" altLang="en-US" sz="2000" dirty="0">
                    <a:solidFill>
                      <a:srgbClr val="E6EEF3"/>
                    </a:solidFill>
                    <a:latin typeface="印品黑体" panose="00000500000000000000" pitchFamily="2" charset="-122"/>
                    <a:ea typeface="印品黑体" panose="00000500000000000000" pitchFamily="2" charset="-122"/>
                  </a:rPr>
                  <a:t>低成本，便于广泛应用</a:t>
                </a:r>
              </a:p>
            </p:txBody>
          </p:sp>
        </p:grpSp>
      </p:grpSp>
      <p:grpSp>
        <p:nvGrpSpPr>
          <p:cNvPr id="5" name="组合 4"/>
          <p:cNvGrpSpPr/>
          <p:nvPr/>
        </p:nvGrpSpPr>
        <p:grpSpPr>
          <a:xfrm>
            <a:off x="5690997" y="2541426"/>
            <a:ext cx="2137691" cy="1775148"/>
            <a:chOff x="5690997" y="2541426"/>
            <a:chExt cx="2137691" cy="1775148"/>
          </a:xfrm>
        </p:grpSpPr>
        <p:sp>
          <p:nvSpPr>
            <p:cNvPr id="28" name="任意多边形: 形状 27"/>
            <p:cNvSpPr/>
            <p:nvPr/>
          </p:nvSpPr>
          <p:spPr>
            <a:xfrm>
              <a:off x="5761321" y="2541426"/>
              <a:ext cx="1997041" cy="1775148"/>
            </a:xfrm>
            <a:custGeom>
              <a:avLst/>
              <a:gdLst>
                <a:gd name="connsiteX0" fmla="*/ 0 w 1997041"/>
                <a:gd name="connsiteY0" fmla="*/ 295864 h 1775148"/>
                <a:gd name="connsiteX1" fmla="*/ 295864 w 1997041"/>
                <a:gd name="connsiteY1" fmla="*/ 0 h 1775148"/>
                <a:gd name="connsiteX2" fmla="*/ 1701177 w 1997041"/>
                <a:gd name="connsiteY2" fmla="*/ 0 h 1775148"/>
                <a:gd name="connsiteX3" fmla="*/ 1997041 w 1997041"/>
                <a:gd name="connsiteY3" fmla="*/ 295864 h 1775148"/>
                <a:gd name="connsiteX4" fmla="*/ 1997041 w 1997041"/>
                <a:gd name="connsiteY4" fmla="*/ 1479284 h 1775148"/>
                <a:gd name="connsiteX5" fmla="*/ 1701177 w 1997041"/>
                <a:gd name="connsiteY5" fmla="*/ 1775148 h 1775148"/>
                <a:gd name="connsiteX6" fmla="*/ 295864 w 1997041"/>
                <a:gd name="connsiteY6" fmla="*/ 1775148 h 1775148"/>
                <a:gd name="connsiteX7" fmla="*/ 0 w 1997041"/>
                <a:gd name="connsiteY7" fmla="*/ 1479284 h 1775148"/>
                <a:gd name="connsiteX8" fmla="*/ 0 w 1997041"/>
                <a:gd name="connsiteY8" fmla="*/ 295864 h 177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7041" h="1775148">
                  <a:moveTo>
                    <a:pt x="0" y="295864"/>
                  </a:moveTo>
                  <a:cubicBezTo>
                    <a:pt x="0" y="132463"/>
                    <a:pt x="132463" y="0"/>
                    <a:pt x="295864" y="0"/>
                  </a:cubicBezTo>
                  <a:lnTo>
                    <a:pt x="1701177" y="0"/>
                  </a:lnTo>
                  <a:cubicBezTo>
                    <a:pt x="1864578" y="0"/>
                    <a:pt x="1997041" y="132463"/>
                    <a:pt x="1997041" y="295864"/>
                  </a:cubicBezTo>
                  <a:lnTo>
                    <a:pt x="1997041" y="1479284"/>
                  </a:lnTo>
                  <a:cubicBezTo>
                    <a:pt x="1997041" y="1642685"/>
                    <a:pt x="1864578" y="1775148"/>
                    <a:pt x="1701177" y="1775148"/>
                  </a:cubicBezTo>
                  <a:lnTo>
                    <a:pt x="295864" y="1775148"/>
                  </a:lnTo>
                  <a:cubicBezTo>
                    <a:pt x="132463" y="1775148"/>
                    <a:pt x="0" y="1642685"/>
                    <a:pt x="0" y="1479284"/>
                  </a:cubicBezTo>
                  <a:lnTo>
                    <a:pt x="0" y="295864"/>
                  </a:lnTo>
                  <a:close/>
                </a:path>
              </a:pathLst>
            </a:custGeom>
            <a:solidFill>
              <a:srgbClr val="4B708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3346" tIns="273346" rIns="273346" bIns="273346" numCol="1" spcCol="1270" anchor="ctr" anchorCtr="0">
              <a:noAutofit/>
            </a:bodyPr>
            <a:lstStyle/>
            <a:p>
              <a:pPr marL="0" lvl="0" indent="0" algn="ctr" defTabSz="2178050">
                <a:lnSpc>
                  <a:spcPct val="90000"/>
                </a:lnSpc>
                <a:spcBef>
                  <a:spcPct val="0"/>
                </a:spcBef>
                <a:spcAft>
                  <a:spcPct val="35000"/>
                </a:spcAft>
                <a:buNone/>
              </a:pPr>
              <a:endParaRPr lang="zh-CN" altLang="en-US" sz="4900" kern="1200" dirty="0">
                <a:latin typeface="印品黑体" panose="00000500000000000000" pitchFamily="2" charset="-122"/>
                <a:ea typeface="印品黑体" panose="00000500000000000000" pitchFamily="2" charset="-122"/>
              </a:endParaRPr>
            </a:p>
          </p:txBody>
        </p:sp>
        <p:grpSp>
          <p:nvGrpSpPr>
            <p:cNvPr id="49" name="组合 48"/>
            <p:cNvGrpSpPr/>
            <p:nvPr/>
          </p:nvGrpSpPr>
          <p:grpSpPr>
            <a:xfrm>
              <a:off x="5690997" y="2598003"/>
              <a:ext cx="2137691" cy="1543315"/>
              <a:chOff x="1031231" y="2598003"/>
              <a:chExt cx="2137691" cy="1543315"/>
            </a:xfrm>
          </p:grpSpPr>
          <p:sp>
            <p:nvSpPr>
              <p:cNvPr id="50" name="文本框 49"/>
              <p:cNvSpPr txBox="1"/>
              <p:nvPr/>
            </p:nvSpPr>
            <p:spPr>
              <a:xfrm>
                <a:off x="1443014" y="2598003"/>
                <a:ext cx="1314127" cy="830997"/>
              </a:xfrm>
              <a:prstGeom prst="rect">
                <a:avLst/>
              </a:prstGeom>
              <a:noFill/>
            </p:spPr>
            <p:txBody>
              <a:bodyPr wrap="square" rtlCol="0">
                <a:spAutoFit/>
              </a:bodyPr>
              <a:lstStyle/>
              <a:p>
                <a:pPr algn="ctr"/>
                <a:r>
                  <a:rPr lang="en-US" altLang="zh-CN" sz="4800" spc="300" dirty="0">
                    <a:solidFill>
                      <a:srgbClr val="EEF2F4"/>
                    </a:solidFill>
                    <a:latin typeface="印品黑体" panose="00000500000000000000" pitchFamily="2" charset="-122"/>
                    <a:ea typeface="印品黑体" panose="00000500000000000000" pitchFamily="2" charset="-122"/>
                  </a:rPr>
                  <a:t>03</a:t>
                </a:r>
                <a:endParaRPr lang="zh-CN" altLang="en-US" sz="4800" spc="300" dirty="0">
                  <a:solidFill>
                    <a:srgbClr val="EEF2F4"/>
                  </a:solidFill>
                  <a:latin typeface="印品黑体" panose="00000500000000000000" pitchFamily="2" charset="-122"/>
                  <a:ea typeface="印品黑体" panose="00000500000000000000" pitchFamily="2" charset="-122"/>
                </a:endParaRPr>
              </a:p>
            </p:txBody>
          </p:sp>
          <p:sp>
            <p:nvSpPr>
              <p:cNvPr id="51" name="文本框 50"/>
              <p:cNvSpPr txBox="1"/>
              <p:nvPr/>
            </p:nvSpPr>
            <p:spPr>
              <a:xfrm>
                <a:off x="1031231" y="3332328"/>
                <a:ext cx="2137691" cy="808990"/>
              </a:xfrm>
              <a:prstGeom prst="rect">
                <a:avLst/>
              </a:prstGeom>
              <a:noFill/>
            </p:spPr>
            <p:txBody>
              <a:bodyPr wrap="square" rtlCol="0">
                <a:spAutoFit/>
              </a:bodyPr>
              <a:lstStyle/>
              <a:p>
                <a:pPr algn="ctr">
                  <a:lnSpc>
                    <a:spcPts val="2800"/>
                  </a:lnSpc>
                </a:pPr>
                <a:r>
                  <a:rPr lang="zh-CN" altLang="en-US" sz="2000" dirty="0">
                    <a:solidFill>
                      <a:srgbClr val="E6EEF3"/>
                    </a:solidFill>
                    <a:latin typeface="印品黑体" panose="00000500000000000000" pitchFamily="2" charset="-122"/>
                    <a:ea typeface="印品黑体" panose="00000500000000000000" pitchFamily="2" charset="-122"/>
                  </a:rPr>
                  <a:t>安全性相对较高，方便管理</a:t>
                </a:r>
              </a:p>
            </p:txBody>
          </p:sp>
        </p:grpSp>
      </p:grpSp>
      <p:sp>
        <p:nvSpPr>
          <p:cNvPr id="6" name="文本框 5"/>
          <p:cNvSpPr txBox="1"/>
          <p:nvPr/>
        </p:nvSpPr>
        <p:spPr>
          <a:xfrm>
            <a:off x="1244600" y="1702435"/>
            <a:ext cx="3844290" cy="583565"/>
          </a:xfrm>
          <a:prstGeom prst="rect">
            <a:avLst/>
          </a:prstGeom>
          <a:noFill/>
        </p:spPr>
        <p:txBody>
          <a:bodyPr wrap="square" rtlCol="0">
            <a:spAutoFit/>
          </a:bodyPr>
          <a:lstStyle/>
          <a:p>
            <a:r>
              <a:rPr lang="en-US" altLang="zh-CN" sz="3200"/>
              <a:t>RFID</a:t>
            </a:r>
            <a:r>
              <a:rPr lang="zh-CN" altLang="en-US" sz="3200"/>
              <a:t>门禁系统的优势</a:t>
            </a:r>
          </a:p>
        </p:txBody>
      </p:sp>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3000"/>
                                        <p:tgtEl>
                                          <p:spTgt spid="25"/>
                                        </p:tgtEl>
                                      </p:cBhvr>
                                    </p:animEffect>
                                  </p:childTnLst>
                                </p:cTn>
                              </p:par>
                              <p:par>
                                <p:cTn id="8" presetID="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0-#ppt_w/2"/>
                                          </p:val>
                                        </p:tav>
                                        <p:tav tm="100000">
                                          <p:val>
                                            <p:strVal val="#ppt_x"/>
                                          </p:val>
                                        </p:tav>
                                      </p:tavLst>
                                    </p:anim>
                                    <p:anim calcmode="lin" valueType="num">
                                      <p:cBhvr additive="base">
                                        <p:cTn id="11" dur="1000" fill="hold"/>
                                        <p:tgtEl>
                                          <p:spTgt spid="2"/>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7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150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1000" fill="hold"/>
                                        <p:tgtEl>
                                          <p:spTgt spid="5"/>
                                        </p:tgtEl>
                                        <p:attrNameLst>
                                          <p:attrName>ppt_x</p:attrName>
                                        </p:attrNameLst>
                                      </p:cBhvr>
                                      <p:tavLst>
                                        <p:tav tm="0">
                                          <p:val>
                                            <p:strVal val="0-#ppt_w/2"/>
                                          </p:val>
                                        </p:tav>
                                        <p:tav tm="100000">
                                          <p:val>
                                            <p:strVal val="#ppt_x"/>
                                          </p:val>
                                        </p:tav>
                                      </p:tavLst>
                                    </p:anim>
                                    <p:anim calcmode="lin" valueType="num">
                                      <p:cBhvr additive="base">
                                        <p:cTn id="19"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609476" y="131536"/>
            <a:ext cx="4970972" cy="6590110"/>
            <a:chOff x="3609476" y="131536"/>
            <a:chExt cx="4970972" cy="6590110"/>
          </a:xfrm>
        </p:grpSpPr>
        <p:grpSp>
          <p:nvGrpSpPr>
            <p:cNvPr id="8" name="组合 7"/>
            <p:cNvGrpSpPr/>
            <p:nvPr/>
          </p:nvGrpSpPr>
          <p:grpSpPr>
            <a:xfrm>
              <a:off x="4137378" y="2825045"/>
              <a:ext cx="3917245" cy="1207911"/>
              <a:chOff x="4357510" y="2235200"/>
              <a:chExt cx="3917245" cy="1207911"/>
            </a:xfrm>
          </p:grpSpPr>
          <p:sp>
            <p:nvSpPr>
              <p:cNvPr id="6" name="平行四边形 5"/>
              <p:cNvSpPr/>
              <p:nvPr/>
            </p:nvSpPr>
            <p:spPr>
              <a:xfrm>
                <a:off x="4357510" y="2235200"/>
                <a:ext cx="3917245" cy="1207911"/>
              </a:xfrm>
              <a:prstGeom prst="parallelogram">
                <a:avLst/>
              </a:pr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7" name="文本框 6"/>
              <p:cNvSpPr txBox="1"/>
              <p:nvPr/>
            </p:nvSpPr>
            <p:spPr>
              <a:xfrm>
                <a:off x="4526843" y="2411357"/>
                <a:ext cx="3578578" cy="922020"/>
              </a:xfrm>
              <a:prstGeom prst="rect">
                <a:avLst/>
              </a:prstGeom>
              <a:noFill/>
            </p:spPr>
            <p:txBody>
              <a:bodyPr wrap="square" rtlCol="0">
                <a:spAutoFit/>
              </a:bodyPr>
              <a:lstStyle/>
              <a:p>
                <a:pPr algn="ctr"/>
                <a:r>
                  <a:rPr lang="zh-CN" altLang="en-US" sz="5400" dirty="0">
                    <a:solidFill>
                      <a:srgbClr val="EEF2F4"/>
                    </a:solidFill>
                    <a:latin typeface="印品黑体" panose="00000500000000000000" pitchFamily="2" charset="-122"/>
                    <a:ea typeface="印品黑体" panose="00000500000000000000" pitchFamily="2" charset="-122"/>
                  </a:rPr>
                  <a:t>系统设计</a:t>
                </a:r>
              </a:p>
            </p:txBody>
          </p:sp>
        </p:grpSp>
        <p:cxnSp>
          <p:nvCxnSpPr>
            <p:cNvPr id="16" name="直接连接符 15"/>
            <p:cNvCxnSpPr/>
            <p:nvPr/>
          </p:nvCxnSpPr>
          <p:spPr>
            <a:xfrm flipH="1">
              <a:off x="3609476" y="2935713"/>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633965" y="131536"/>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1" name="组合 20"/>
          <p:cNvGrpSpPr/>
          <p:nvPr/>
        </p:nvGrpSpPr>
        <p:grpSpPr>
          <a:xfrm>
            <a:off x="4584395" y="953431"/>
            <a:ext cx="3811618" cy="4037357"/>
            <a:chOff x="5746445" y="915331"/>
            <a:chExt cx="3811618" cy="4037357"/>
          </a:xfrm>
        </p:grpSpPr>
        <p:sp>
          <p:nvSpPr>
            <p:cNvPr id="12" name="任意多边形: 形状 11"/>
            <p:cNvSpPr/>
            <p:nvPr/>
          </p:nvSpPr>
          <p:spPr>
            <a:xfrm>
              <a:off x="7164076" y="2696741"/>
              <a:ext cx="1994929" cy="1994929"/>
            </a:xfrm>
            <a:custGeom>
              <a:avLst/>
              <a:gdLst>
                <a:gd name="connsiteX0" fmla="*/ 1416009 w 1994929"/>
                <a:gd name="connsiteY0" fmla="*/ 318068 h 1994929"/>
                <a:gd name="connsiteX1" fmla="*/ 1571183 w 1994929"/>
                <a:gd name="connsiteY1" fmla="*/ 187855 h 1994929"/>
                <a:gd name="connsiteX2" fmla="*/ 1695149 w 1994929"/>
                <a:gd name="connsiteY2" fmla="*/ 291875 h 1994929"/>
                <a:gd name="connsiteX3" fmla="*/ 1593860 w 1994929"/>
                <a:gd name="connsiteY3" fmla="*/ 467303 h 1994929"/>
                <a:gd name="connsiteX4" fmla="*/ 1754796 w 1994929"/>
                <a:gd name="connsiteY4" fmla="*/ 746053 h 1994929"/>
                <a:gd name="connsiteX5" fmla="*/ 1957365 w 1994929"/>
                <a:gd name="connsiteY5" fmla="*/ 746047 h 1994929"/>
                <a:gd name="connsiteX6" fmla="*/ 1985466 w 1994929"/>
                <a:gd name="connsiteY6" fmla="*/ 905414 h 1994929"/>
                <a:gd name="connsiteX7" fmla="*/ 1795111 w 1994929"/>
                <a:gd name="connsiteY7" fmla="*/ 974692 h 1994929"/>
                <a:gd name="connsiteX8" fmla="*/ 1739218 w 1994929"/>
                <a:gd name="connsiteY8" fmla="*/ 1291674 h 1994929"/>
                <a:gd name="connsiteX9" fmla="*/ 1894399 w 1994929"/>
                <a:gd name="connsiteY9" fmla="*/ 1421880 h 1994929"/>
                <a:gd name="connsiteX10" fmla="*/ 1813486 w 1994929"/>
                <a:gd name="connsiteY10" fmla="*/ 1562025 h 1994929"/>
                <a:gd name="connsiteX11" fmla="*/ 1623135 w 1994929"/>
                <a:gd name="connsiteY11" fmla="*/ 1492737 h 1994929"/>
                <a:gd name="connsiteX12" fmla="*/ 1376566 w 1994929"/>
                <a:gd name="connsiteY12" fmla="*/ 1699633 h 1994929"/>
                <a:gd name="connsiteX13" fmla="*/ 1411747 w 1994929"/>
                <a:gd name="connsiteY13" fmla="*/ 1899124 h 1994929"/>
                <a:gd name="connsiteX14" fmla="*/ 1259681 w 1994929"/>
                <a:gd name="connsiteY14" fmla="*/ 1954472 h 1994929"/>
                <a:gd name="connsiteX15" fmla="*/ 1158401 w 1994929"/>
                <a:gd name="connsiteY15" fmla="*/ 1779039 h 1994929"/>
                <a:gd name="connsiteX16" fmla="*/ 836529 w 1994929"/>
                <a:gd name="connsiteY16" fmla="*/ 1779039 h 1994929"/>
                <a:gd name="connsiteX17" fmla="*/ 735248 w 1994929"/>
                <a:gd name="connsiteY17" fmla="*/ 1954472 h 1994929"/>
                <a:gd name="connsiteX18" fmla="*/ 583182 w 1994929"/>
                <a:gd name="connsiteY18" fmla="*/ 1899124 h 1994929"/>
                <a:gd name="connsiteX19" fmla="*/ 618363 w 1994929"/>
                <a:gd name="connsiteY19" fmla="*/ 1699633 h 1994929"/>
                <a:gd name="connsiteX20" fmla="*/ 371794 w 1994929"/>
                <a:gd name="connsiteY20" fmla="*/ 1492737 h 1994929"/>
                <a:gd name="connsiteX21" fmla="*/ 181443 w 1994929"/>
                <a:gd name="connsiteY21" fmla="*/ 1562025 h 1994929"/>
                <a:gd name="connsiteX22" fmla="*/ 100530 w 1994929"/>
                <a:gd name="connsiteY22" fmla="*/ 1421880 h 1994929"/>
                <a:gd name="connsiteX23" fmla="*/ 255710 w 1994929"/>
                <a:gd name="connsiteY23" fmla="*/ 1291675 h 1994929"/>
                <a:gd name="connsiteX24" fmla="*/ 199817 w 1994929"/>
                <a:gd name="connsiteY24" fmla="*/ 974693 h 1994929"/>
                <a:gd name="connsiteX25" fmla="*/ 9463 w 1994929"/>
                <a:gd name="connsiteY25" fmla="*/ 905414 h 1994929"/>
                <a:gd name="connsiteX26" fmla="*/ 37564 w 1994929"/>
                <a:gd name="connsiteY26" fmla="*/ 746047 h 1994929"/>
                <a:gd name="connsiteX27" fmla="*/ 240133 w 1994929"/>
                <a:gd name="connsiteY27" fmla="*/ 746052 h 1994929"/>
                <a:gd name="connsiteX28" fmla="*/ 401069 w 1994929"/>
                <a:gd name="connsiteY28" fmla="*/ 467302 h 1994929"/>
                <a:gd name="connsiteX29" fmla="*/ 299780 w 1994929"/>
                <a:gd name="connsiteY29" fmla="*/ 291875 h 1994929"/>
                <a:gd name="connsiteX30" fmla="*/ 423746 w 1994929"/>
                <a:gd name="connsiteY30" fmla="*/ 187855 h 1994929"/>
                <a:gd name="connsiteX31" fmla="*/ 578920 w 1994929"/>
                <a:gd name="connsiteY31" fmla="*/ 318068 h 1994929"/>
                <a:gd name="connsiteX32" fmla="*/ 881381 w 1994929"/>
                <a:gd name="connsiteY32" fmla="*/ 207981 h 1994929"/>
                <a:gd name="connsiteX33" fmla="*/ 916552 w 1994929"/>
                <a:gd name="connsiteY33" fmla="*/ 8489 h 1994929"/>
                <a:gd name="connsiteX34" fmla="*/ 1078377 w 1994929"/>
                <a:gd name="connsiteY34" fmla="*/ 8489 h 1994929"/>
                <a:gd name="connsiteX35" fmla="*/ 1113548 w 1994929"/>
                <a:gd name="connsiteY35" fmla="*/ 207982 h 1994929"/>
                <a:gd name="connsiteX36" fmla="*/ 1416009 w 1994929"/>
                <a:gd name="connsiteY36" fmla="*/ 318069 h 1994929"/>
                <a:gd name="connsiteX37" fmla="*/ 1416009 w 1994929"/>
                <a:gd name="connsiteY37" fmla="*/ 318068 h 199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94929" h="1994929">
                  <a:moveTo>
                    <a:pt x="1416009" y="318068"/>
                  </a:moveTo>
                  <a:lnTo>
                    <a:pt x="1571183" y="187855"/>
                  </a:lnTo>
                  <a:lnTo>
                    <a:pt x="1695149" y="291875"/>
                  </a:lnTo>
                  <a:lnTo>
                    <a:pt x="1593860" y="467303"/>
                  </a:lnTo>
                  <a:cubicBezTo>
                    <a:pt x="1665883" y="548323"/>
                    <a:pt x="1720642" y="643169"/>
                    <a:pt x="1754796" y="746053"/>
                  </a:cubicBezTo>
                  <a:lnTo>
                    <a:pt x="1957365" y="746047"/>
                  </a:lnTo>
                  <a:lnTo>
                    <a:pt x="1985466" y="905414"/>
                  </a:lnTo>
                  <a:lnTo>
                    <a:pt x="1795111" y="974692"/>
                  </a:lnTo>
                  <a:cubicBezTo>
                    <a:pt x="1798205" y="1083052"/>
                    <a:pt x="1779187" y="1190907"/>
                    <a:pt x="1739218" y="1291674"/>
                  </a:cubicBezTo>
                  <a:lnTo>
                    <a:pt x="1894399" y="1421880"/>
                  </a:lnTo>
                  <a:lnTo>
                    <a:pt x="1813486" y="1562025"/>
                  </a:lnTo>
                  <a:lnTo>
                    <a:pt x="1623135" y="1492737"/>
                  </a:lnTo>
                  <a:cubicBezTo>
                    <a:pt x="1555852" y="1577734"/>
                    <a:pt x="1471956" y="1648132"/>
                    <a:pt x="1376566" y="1699633"/>
                  </a:cubicBezTo>
                  <a:lnTo>
                    <a:pt x="1411747" y="1899124"/>
                  </a:lnTo>
                  <a:lnTo>
                    <a:pt x="1259681" y="1954472"/>
                  </a:lnTo>
                  <a:lnTo>
                    <a:pt x="1158401" y="1779039"/>
                  </a:lnTo>
                  <a:cubicBezTo>
                    <a:pt x="1052224" y="1800902"/>
                    <a:pt x="942706" y="1800902"/>
                    <a:pt x="836529" y="1779039"/>
                  </a:cubicBezTo>
                  <a:lnTo>
                    <a:pt x="735248" y="1954472"/>
                  </a:lnTo>
                  <a:lnTo>
                    <a:pt x="583182" y="1899124"/>
                  </a:lnTo>
                  <a:lnTo>
                    <a:pt x="618363" y="1699633"/>
                  </a:lnTo>
                  <a:cubicBezTo>
                    <a:pt x="522973" y="1648132"/>
                    <a:pt x="439077" y="1577735"/>
                    <a:pt x="371794" y="1492737"/>
                  </a:cubicBezTo>
                  <a:lnTo>
                    <a:pt x="181443" y="1562025"/>
                  </a:lnTo>
                  <a:lnTo>
                    <a:pt x="100530" y="1421880"/>
                  </a:lnTo>
                  <a:lnTo>
                    <a:pt x="255710" y="1291675"/>
                  </a:lnTo>
                  <a:cubicBezTo>
                    <a:pt x="215741" y="1190908"/>
                    <a:pt x="196724" y="1083053"/>
                    <a:pt x="199817" y="974693"/>
                  </a:cubicBezTo>
                  <a:lnTo>
                    <a:pt x="9463" y="905414"/>
                  </a:lnTo>
                  <a:lnTo>
                    <a:pt x="37564" y="746047"/>
                  </a:lnTo>
                  <a:lnTo>
                    <a:pt x="240133" y="746052"/>
                  </a:lnTo>
                  <a:cubicBezTo>
                    <a:pt x="274287" y="643168"/>
                    <a:pt x="329047" y="548323"/>
                    <a:pt x="401069" y="467302"/>
                  </a:cubicBezTo>
                  <a:lnTo>
                    <a:pt x="299780" y="291875"/>
                  </a:lnTo>
                  <a:lnTo>
                    <a:pt x="423746" y="187855"/>
                  </a:lnTo>
                  <a:lnTo>
                    <a:pt x="578920" y="318068"/>
                  </a:lnTo>
                  <a:cubicBezTo>
                    <a:pt x="671216" y="261209"/>
                    <a:pt x="774130" y="223751"/>
                    <a:pt x="881381" y="207981"/>
                  </a:cubicBezTo>
                  <a:lnTo>
                    <a:pt x="916552" y="8489"/>
                  </a:lnTo>
                  <a:lnTo>
                    <a:pt x="1078377" y="8489"/>
                  </a:lnTo>
                  <a:lnTo>
                    <a:pt x="1113548" y="207982"/>
                  </a:lnTo>
                  <a:cubicBezTo>
                    <a:pt x="1220799" y="223752"/>
                    <a:pt x="1323713" y="261209"/>
                    <a:pt x="1416009" y="318069"/>
                  </a:cubicBezTo>
                  <a:lnTo>
                    <a:pt x="1416009" y="318068"/>
                  </a:lnTo>
                  <a:close/>
                </a:path>
              </a:pathLst>
            </a:custGeom>
            <a:solidFill>
              <a:srgbClr val="4B708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8059" tIns="514293" rIns="448059" bIns="549182" numCol="1" spcCol="1270" anchor="ctr" anchorCtr="0">
              <a:noAutofit/>
            </a:bodyPr>
            <a:lstStyle/>
            <a:p>
              <a:pPr marL="0" lvl="0" indent="0" algn="ctr" defTabSz="1644650">
                <a:lnSpc>
                  <a:spcPct val="90000"/>
                </a:lnSpc>
                <a:spcBef>
                  <a:spcPct val="0"/>
                </a:spcBef>
                <a:spcAft>
                  <a:spcPct val="35000"/>
                </a:spcAft>
                <a:buNone/>
              </a:pPr>
              <a:endParaRPr lang="zh-CN" altLang="en-US" sz="3700" kern="1200" dirty="0">
                <a:latin typeface="印品黑体" panose="00000500000000000000" pitchFamily="2" charset="-122"/>
                <a:ea typeface="印品黑体" panose="00000500000000000000" pitchFamily="2" charset="-122"/>
              </a:endParaRPr>
            </a:p>
          </p:txBody>
        </p:sp>
        <p:sp>
          <p:nvSpPr>
            <p:cNvPr id="13" name="任意多边形: 形状 12"/>
            <p:cNvSpPr/>
            <p:nvPr/>
          </p:nvSpPr>
          <p:spPr>
            <a:xfrm>
              <a:off x="6003389" y="2225212"/>
              <a:ext cx="1450858" cy="1450858"/>
            </a:xfrm>
            <a:custGeom>
              <a:avLst/>
              <a:gdLst>
                <a:gd name="connsiteX0" fmla="*/ 1085600 w 1450858"/>
                <a:gd name="connsiteY0" fmla="*/ 367465 h 1450858"/>
                <a:gd name="connsiteX1" fmla="*/ 1299651 w 1450858"/>
                <a:gd name="connsiteY1" fmla="*/ 302955 h 1450858"/>
                <a:gd name="connsiteX2" fmla="*/ 1378413 w 1450858"/>
                <a:gd name="connsiteY2" fmla="*/ 439376 h 1450858"/>
                <a:gd name="connsiteX3" fmla="*/ 1215520 w 1450858"/>
                <a:gd name="connsiteY3" fmla="*/ 592493 h 1450858"/>
                <a:gd name="connsiteX4" fmla="*/ 1215520 w 1450858"/>
                <a:gd name="connsiteY4" fmla="*/ 858364 h 1450858"/>
                <a:gd name="connsiteX5" fmla="*/ 1378413 w 1450858"/>
                <a:gd name="connsiteY5" fmla="*/ 1011482 h 1450858"/>
                <a:gd name="connsiteX6" fmla="*/ 1299651 w 1450858"/>
                <a:gd name="connsiteY6" fmla="*/ 1147903 h 1450858"/>
                <a:gd name="connsiteX7" fmla="*/ 1085600 w 1450858"/>
                <a:gd name="connsiteY7" fmla="*/ 1083393 h 1450858"/>
                <a:gd name="connsiteX8" fmla="*/ 855349 w 1450858"/>
                <a:gd name="connsiteY8" fmla="*/ 1216329 h 1450858"/>
                <a:gd name="connsiteX9" fmla="*/ 804192 w 1450858"/>
                <a:gd name="connsiteY9" fmla="*/ 1433957 h 1450858"/>
                <a:gd name="connsiteX10" fmla="*/ 646666 w 1450858"/>
                <a:gd name="connsiteY10" fmla="*/ 1433957 h 1450858"/>
                <a:gd name="connsiteX11" fmla="*/ 595509 w 1450858"/>
                <a:gd name="connsiteY11" fmla="*/ 1216328 h 1450858"/>
                <a:gd name="connsiteX12" fmla="*/ 365258 w 1450858"/>
                <a:gd name="connsiteY12" fmla="*/ 1083392 h 1450858"/>
                <a:gd name="connsiteX13" fmla="*/ 151207 w 1450858"/>
                <a:gd name="connsiteY13" fmla="*/ 1147903 h 1450858"/>
                <a:gd name="connsiteX14" fmla="*/ 72445 w 1450858"/>
                <a:gd name="connsiteY14" fmla="*/ 1011482 h 1450858"/>
                <a:gd name="connsiteX15" fmla="*/ 235338 w 1450858"/>
                <a:gd name="connsiteY15" fmla="*/ 858365 h 1450858"/>
                <a:gd name="connsiteX16" fmla="*/ 235338 w 1450858"/>
                <a:gd name="connsiteY16" fmla="*/ 592494 h 1450858"/>
                <a:gd name="connsiteX17" fmla="*/ 72445 w 1450858"/>
                <a:gd name="connsiteY17" fmla="*/ 439376 h 1450858"/>
                <a:gd name="connsiteX18" fmla="*/ 151207 w 1450858"/>
                <a:gd name="connsiteY18" fmla="*/ 302955 h 1450858"/>
                <a:gd name="connsiteX19" fmla="*/ 365258 w 1450858"/>
                <a:gd name="connsiteY19" fmla="*/ 367465 h 1450858"/>
                <a:gd name="connsiteX20" fmla="*/ 595509 w 1450858"/>
                <a:gd name="connsiteY20" fmla="*/ 234529 h 1450858"/>
                <a:gd name="connsiteX21" fmla="*/ 646666 w 1450858"/>
                <a:gd name="connsiteY21" fmla="*/ 16901 h 1450858"/>
                <a:gd name="connsiteX22" fmla="*/ 804192 w 1450858"/>
                <a:gd name="connsiteY22" fmla="*/ 16901 h 1450858"/>
                <a:gd name="connsiteX23" fmla="*/ 855349 w 1450858"/>
                <a:gd name="connsiteY23" fmla="*/ 234530 h 1450858"/>
                <a:gd name="connsiteX24" fmla="*/ 1085600 w 1450858"/>
                <a:gd name="connsiteY24" fmla="*/ 367466 h 1450858"/>
                <a:gd name="connsiteX25" fmla="*/ 1085600 w 1450858"/>
                <a:gd name="connsiteY25" fmla="*/ 367465 h 145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0858" h="1450858">
                  <a:moveTo>
                    <a:pt x="1085600" y="367465"/>
                  </a:moveTo>
                  <a:lnTo>
                    <a:pt x="1299651" y="302955"/>
                  </a:lnTo>
                  <a:lnTo>
                    <a:pt x="1378413" y="439376"/>
                  </a:lnTo>
                  <a:lnTo>
                    <a:pt x="1215520" y="592493"/>
                  </a:lnTo>
                  <a:cubicBezTo>
                    <a:pt x="1239132" y="679544"/>
                    <a:pt x="1239132" y="771313"/>
                    <a:pt x="1215520" y="858364"/>
                  </a:cubicBezTo>
                  <a:lnTo>
                    <a:pt x="1378413" y="1011482"/>
                  </a:lnTo>
                  <a:lnTo>
                    <a:pt x="1299651" y="1147903"/>
                  </a:lnTo>
                  <a:lnTo>
                    <a:pt x="1085600" y="1083393"/>
                  </a:lnTo>
                  <a:cubicBezTo>
                    <a:pt x="1022018" y="1147367"/>
                    <a:pt x="942543" y="1193252"/>
                    <a:pt x="855349" y="1216329"/>
                  </a:cubicBezTo>
                  <a:lnTo>
                    <a:pt x="804192" y="1433957"/>
                  </a:lnTo>
                  <a:lnTo>
                    <a:pt x="646666" y="1433957"/>
                  </a:lnTo>
                  <a:lnTo>
                    <a:pt x="595509" y="1216328"/>
                  </a:lnTo>
                  <a:cubicBezTo>
                    <a:pt x="508315" y="1193251"/>
                    <a:pt x="428840" y="1147367"/>
                    <a:pt x="365258" y="1083392"/>
                  </a:cubicBezTo>
                  <a:lnTo>
                    <a:pt x="151207" y="1147903"/>
                  </a:lnTo>
                  <a:lnTo>
                    <a:pt x="72445" y="1011482"/>
                  </a:lnTo>
                  <a:lnTo>
                    <a:pt x="235338" y="858365"/>
                  </a:lnTo>
                  <a:cubicBezTo>
                    <a:pt x="211726" y="771314"/>
                    <a:pt x="211726" y="679545"/>
                    <a:pt x="235338" y="592494"/>
                  </a:cubicBezTo>
                  <a:lnTo>
                    <a:pt x="72445" y="439376"/>
                  </a:lnTo>
                  <a:lnTo>
                    <a:pt x="151207" y="302955"/>
                  </a:lnTo>
                  <a:lnTo>
                    <a:pt x="365258" y="367465"/>
                  </a:lnTo>
                  <a:cubicBezTo>
                    <a:pt x="428840" y="303491"/>
                    <a:pt x="508315" y="257606"/>
                    <a:pt x="595509" y="234529"/>
                  </a:cubicBezTo>
                  <a:lnTo>
                    <a:pt x="646666" y="16901"/>
                  </a:lnTo>
                  <a:lnTo>
                    <a:pt x="804192" y="16901"/>
                  </a:lnTo>
                  <a:lnTo>
                    <a:pt x="855349" y="234530"/>
                  </a:lnTo>
                  <a:cubicBezTo>
                    <a:pt x="942543" y="257607"/>
                    <a:pt x="1022018" y="303491"/>
                    <a:pt x="1085600" y="367466"/>
                  </a:cubicBezTo>
                  <a:lnTo>
                    <a:pt x="1085600" y="367465"/>
                  </a:lnTo>
                  <a:close/>
                </a:path>
              </a:pathLst>
            </a:custGeom>
            <a:solidFill>
              <a:srgbClr val="B4C7E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3198" tIns="395405" rIns="393198" bIns="395405" numCol="1" spcCol="1270" anchor="ctr" anchorCtr="0">
              <a:noAutofit/>
            </a:bodyPr>
            <a:lstStyle/>
            <a:p>
              <a:pPr marL="0" lvl="0" indent="0" algn="ctr" defTabSz="977900">
                <a:lnSpc>
                  <a:spcPct val="90000"/>
                </a:lnSpc>
                <a:spcBef>
                  <a:spcPct val="0"/>
                </a:spcBef>
                <a:spcAft>
                  <a:spcPct val="35000"/>
                </a:spcAft>
                <a:buNone/>
              </a:pPr>
              <a:endParaRPr lang="zh-CN" altLang="en-US" sz="2200" kern="1200" dirty="0">
                <a:latin typeface="印品黑体" panose="00000500000000000000" pitchFamily="2" charset="-122"/>
                <a:ea typeface="印品黑体" panose="00000500000000000000" pitchFamily="2" charset="-122"/>
              </a:endParaRPr>
            </a:p>
          </p:txBody>
        </p:sp>
        <p:sp>
          <p:nvSpPr>
            <p:cNvPr id="14" name="任意多边形: 形状 13"/>
            <p:cNvSpPr/>
            <p:nvPr/>
          </p:nvSpPr>
          <p:spPr>
            <a:xfrm>
              <a:off x="6656275" y="1064525"/>
              <a:ext cx="1741030" cy="1741030"/>
            </a:xfrm>
            <a:custGeom>
              <a:avLst/>
              <a:gdLst>
                <a:gd name="connsiteX0" fmla="*/ 1063666 w 1421544"/>
                <a:gd name="connsiteY0" fmla="*/ 360041 h 1421544"/>
                <a:gd name="connsiteX1" fmla="*/ 1273392 w 1421544"/>
                <a:gd name="connsiteY1" fmla="*/ 296834 h 1421544"/>
                <a:gd name="connsiteX2" fmla="*/ 1350563 w 1421544"/>
                <a:gd name="connsiteY2" fmla="*/ 430498 h 1421544"/>
                <a:gd name="connsiteX3" fmla="*/ 1190961 w 1421544"/>
                <a:gd name="connsiteY3" fmla="*/ 580522 h 1421544"/>
                <a:gd name="connsiteX4" fmla="*/ 1190961 w 1421544"/>
                <a:gd name="connsiteY4" fmla="*/ 841021 h 1421544"/>
                <a:gd name="connsiteX5" fmla="*/ 1350563 w 1421544"/>
                <a:gd name="connsiteY5" fmla="*/ 991046 h 1421544"/>
                <a:gd name="connsiteX6" fmla="*/ 1273392 w 1421544"/>
                <a:gd name="connsiteY6" fmla="*/ 1124710 h 1421544"/>
                <a:gd name="connsiteX7" fmla="*/ 1063666 w 1421544"/>
                <a:gd name="connsiteY7" fmla="*/ 1061503 h 1421544"/>
                <a:gd name="connsiteX8" fmla="*/ 838067 w 1421544"/>
                <a:gd name="connsiteY8" fmla="*/ 1191753 h 1421544"/>
                <a:gd name="connsiteX9" fmla="*/ 787943 w 1421544"/>
                <a:gd name="connsiteY9" fmla="*/ 1404984 h 1421544"/>
                <a:gd name="connsiteX10" fmla="*/ 633601 w 1421544"/>
                <a:gd name="connsiteY10" fmla="*/ 1404984 h 1421544"/>
                <a:gd name="connsiteX11" fmla="*/ 583477 w 1421544"/>
                <a:gd name="connsiteY11" fmla="*/ 1191753 h 1421544"/>
                <a:gd name="connsiteX12" fmla="*/ 357878 w 1421544"/>
                <a:gd name="connsiteY12" fmla="*/ 1061503 h 1421544"/>
                <a:gd name="connsiteX13" fmla="*/ 148152 w 1421544"/>
                <a:gd name="connsiteY13" fmla="*/ 1124710 h 1421544"/>
                <a:gd name="connsiteX14" fmla="*/ 70981 w 1421544"/>
                <a:gd name="connsiteY14" fmla="*/ 991046 h 1421544"/>
                <a:gd name="connsiteX15" fmla="*/ 230583 w 1421544"/>
                <a:gd name="connsiteY15" fmla="*/ 841022 h 1421544"/>
                <a:gd name="connsiteX16" fmla="*/ 230583 w 1421544"/>
                <a:gd name="connsiteY16" fmla="*/ 580523 h 1421544"/>
                <a:gd name="connsiteX17" fmla="*/ 70981 w 1421544"/>
                <a:gd name="connsiteY17" fmla="*/ 430498 h 1421544"/>
                <a:gd name="connsiteX18" fmla="*/ 148152 w 1421544"/>
                <a:gd name="connsiteY18" fmla="*/ 296834 h 1421544"/>
                <a:gd name="connsiteX19" fmla="*/ 357878 w 1421544"/>
                <a:gd name="connsiteY19" fmla="*/ 360041 h 1421544"/>
                <a:gd name="connsiteX20" fmla="*/ 583477 w 1421544"/>
                <a:gd name="connsiteY20" fmla="*/ 229791 h 1421544"/>
                <a:gd name="connsiteX21" fmla="*/ 633601 w 1421544"/>
                <a:gd name="connsiteY21" fmla="*/ 16560 h 1421544"/>
                <a:gd name="connsiteX22" fmla="*/ 787943 w 1421544"/>
                <a:gd name="connsiteY22" fmla="*/ 16560 h 1421544"/>
                <a:gd name="connsiteX23" fmla="*/ 838067 w 1421544"/>
                <a:gd name="connsiteY23" fmla="*/ 229791 h 1421544"/>
                <a:gd name="connsiteX24" fmla="*/ 1063666 w 1421544"/>
                <a:gd name="connsiteY24" fmla="*/ 360041 h 142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21544" h="1421544">
                  <a:moveTo>
                    <a:pt x="914972" y="359584"/>
                  </a:moveTo>
                  <a:lnTo>
                    <a:pt x="1067021" y="265414"/>
                  </a:lnTo>
                  <a:lnTo>
                    <a:pt x="1156130" y="354523"/>
                  </a:lnTo>
                  <a:lnTo>
                    <a:pt x="1061960" y="506571"/>
                  </a:lnTo>
                  <a:cubicBezTo>
                    <a:pt x="1098230" y="568950"/>
                    <a:pt x="1117231" y="639864"/>
                    <a:pt x="1117010" y="712020"/>
                  </a:cubicBezTo>
                  <a:lnTo>
                    <a:pt x="1274588" y="796613"/>
                  </a:lnTo>
                  <a:lnTo>
                    <a:pt x="1241971" y="918339"/>
                  </a:lnTo>
                  <a:lnTo>
                    <a:pt x="1063209" y="912809"/>
                  </a:lnTo>
                  <a:cubicBezTo>
                    <a:pt x="1027323" y="975410"/>
                    <a:pt x="975410" y="1027322"/>
                    <a:pt x="912809" y="1063209"/>
                  </a:cubicBezTo>
                  <a:lnTo>
                    <a:pt x="918339" y="1241971"/>
                  </a:lnTo>
                  <a:lnTo>
                    <a:pt x="796613" y="1274587"/>
                  </a:lnTo>
                  <a:lnTo>
                    <a:pt x="712021" y="1117010"/>
                  </a:lnTo>
                  <a:cubicBezTo>
                    <a:pt x="639864" y="1117232"/>
                    <a:pt x="568951" y="1098230"/>
                    <a:pt x="506572" y="1061960"/>
                  </a:cubicBezTo>
                  <a:lnTo>
                    <a:pt x="354523" y="1156130"/>
                  </a:lnTo>
                  <a:lnTo>
                    <a:pt x="265414" y="1067021"/>
                  </a:lnTo>
                  <a:lnTo>
                    <a:pt x="359584" y="914973"/>
                  </a:lnTo>
                  <a:cubicBezTo>
                    <a:pt x="323314" y="852594"/>
                    <a:pt x="304313" y="781680"/>
                    <a:pt x="304534" y="709524"/>
                  </a:cubicBezTo>
                  <a:lnTo>
                    <a:pt x="146956" y="624931"/>
                  </a:lnTo>
                  <a:lnTo>
                    <a:pt x="179573" y="503205"/>
                  </a:lnTo>
                  <a:lnTo>
                    <a:pt x="358335" y="508735"/>
                  </a:lnTo>
                  <a:cubicBezTo>
                    <a:pt x="394221" y="446134"/>
                    <a:pt x="446134" y="394222"/>
                    <a:pt x="508735" y="358335"/>
                  </a:cubicBezTo>
                  <a:lnTo>
                    <a:pt x="503205" y="179573"/>
                  </a:lnTo>
                  <a:lnTo>
                    <a:pt x="624931" y="146957"/>
                  </a:lnTo>
                  <a:lnTo>
                    <a:pt x="709523" y="304534"/>
                  </a:lnTo>
                  <a:cubicBezTo>
                    <a:pt x="781680" y="304312"/>
                    <a:pt x="852593" y="323314"/>
                    <a:pt x="914972" y="359584"/>
                  </a:cubicBezTo>
                  <a:close/>
                </a:path>
              </a:pathLst>
            </a:custGeom>
            <a:solidFill>
              <a:srgbClr val="4B708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3279" tIns="503279" rIns="503280" bIns="503280" numCol="1" spcCol="1270" anchor="ctr" anchorCtr="0">
              <a:noAutofit/>
            </a:bodyPr>
            <a:lstStyle/>
            <a:p>
              <a:pPr marL="0" lvl="0" indent="0" algn="ctr" defTabSz="1111250">
                <a:lnSpc>
                  <a:spcPct val="90000"/>
                </a:lnSpc>
                <a:spcBef>
                  <a:spcPct val="0"/>
                </a:spcBef>
                <a:spcAft>
                  <a:spcPct val="35000"/>
                </a:spcAft>
                <a:buNone/>
              </a:pPr>
              <a:endParaRPr lang="zh-CN" altLang="en-US" sz="2500" kern="1200" dirty="0">
                <a:latin typeface="印品黑体" panose="00000500000000000000" pitchFamily="2" charset="-122"/>
                <a:ea typeface="印品黑体" panose="00000500000000000000" pitchFamily="2" charset="-122"/>
              </a:endParaRPr>
            </a:p>
          </p:txBody>
        </p:sp>
        <p:sp>
          <p:nvSpPr>
            <p:cNvPr id="15" name="箭头: 环形 14"/>
            <p:cNvSpPr/>
            <p:nvPr/>
          </p:nvSpPr>
          <p:spPr>
            <a:xfrm>
              <a:off x="7004553" y="2399178"/>
              <a:ext cx="2553510" cy="2553510"/>
            </a:xfrm>
            <a:prstGeom prst="circularArrow">
              <a:avLst>
                <a:gd name="adj1" fmla="val 4688"/>
                <a:gd name="adj2" fmla="val 299029"/>
                <a:gd name="adj3" fmla="val 2501065"/>
                <a:gd name="adj4" fmla="val 15894199"/>
                <a:gd name="adj5" fmla="val 5469"/>
              </a:avLst>
            </a:prstGeom>
            <a:solidFill>
              <a:srgbClr val="C3C9C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形状 15"/>
            <p:cNvSpPr/>
            <p:nvPr/>
          </p:nvSpPr>
          <p:spPr>
            <a:xfrm>
              <a:off x="5746445" y="1906626"/>
              <a:ext cx="1855284" cy="1855284"/>
            </a:xfrm>
            <a:prstGeom prst="leftCircularArrow">
              <a:avLst>
                <a:gd name="adj1" fmla="val 6452"/>
                <a:gd name="adj2" fmla="val 429999"/>
                <a:gd name="adj3" fmla="val 10489124"/>
                <a:gd name="adj4" fmla="val 14837806"/>
                <a:gd name="adj5" fmla="val 7527"/>
              </a:avLst>
            </a:prstGeom>
            <a:solidFill>
              <a:srgbClr val="C3C9C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箭头: 环形 16"/>
            <p:cNvSpPr/>
            <p:nvPr/>
          </p:nvSpPr>
          <p:spPr>
            <a:xfrm>
              <a:off x="6487200" y="915331"/>
              <a:ext cx="2000370" cy="2000370"/>
            </a:xfrm>
            <a:prstGeom prst="circularArrow">
              <a:avLst>
                <a:gd name="adj1" fmla="val 5984"/>
                <a:gd name="adj2" fmla="val 394124"/>
                <a:gd name="adj3" fmla="val 13313824"/>
                <a:gd name="adj4" fmla="val 10508221"/>
                <a:gd name="adj5" fmla="val 6981"/>
              </a:avLst>
            </a:prstGeom>
            <a:solidFill>
              <a:srgbClr val="C3C9C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pic>
          <p:nvPicPr>
            <p:cNvPr id="18" name="图形 17"/>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4554" y="1677865"/>
              <a:ext cx="476250" cy="514350"/>
            </a:xfrm>
            <a:prstGeom prst="rect">
              <a:avLst/>
            </a:prstGeom>
          </p:spPr>
        </p:pic>
        <p:pic>
          <p:nvPicPr>
            <p:cNvPr id="19" name="图形 18"/>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6536" y="3315933"/>
              <a:ext cx="470769" cy="720000"/>
            </a:xfrm>
            <a:prstGeom prst="rect">
              <a:avLst/>
            </a:prstGeom>
          </p:spPr>
        </p:pic>
        <p:pic>
          <p:nvPicPr>
            <p:cNvPr id="20" name="图形 19"/>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42813" y="2763463"/>
              <a:ext cx="371475" cy="371475"/>
            </a:xfrm>
            <a:prstGeom prst="rect">
              <a:avLst/>
            </a:prstGeom>
          </p:spPr>
        </p:pic>
      </p:grpSp>
      <p:sp>
        <p:nvSpPr>
          <p:cNvPr id="32" name="文本框 31"/>
          <p:cNvSpPr txBox="1"/>
          <p:nvPr/>
        </p:nvSpPr>
        <p:spPr>
          <a:xfrm>
            <a:off x="2647950" y="5218235"/>
            <a:ext cx="7060112" cy="471219"/>
          </a:xfrm>
          <a:prstGeom prst="rect">
            <a:avLst/>
          </a:prstGeom>
          <a:noFill/>
        </p:spPr>
        <p:txBody>
          <a:bodyPr wrap="square" rtlCol="0">
            <a:spAutoFit/>
          </a:bodyPr>
          <a:lstStyle/>
          <a:p>
            <a:pPr algn="ctr">
              <a:lnSpc>
                <a:spcPts val="2800"/>
              </a:lnSpc>
            </a:pPr>
            <a:r>
              <a:rPr lang="zh-CN" altLang="en-US" sz="3200" dirty="0"/>
              <a:t>用户模块</a:t>
            </a:r>
            <a:r>
              <a:rPr lang="zh-CN" altLang="en-US" sz="3200"/>
              <a:t>功能设计图</a:t>
            </a:r>
            <a:endParaRPr lang="en-US" altLang="zh-CN" sz="3200" dirty="0"/>
          </a:p>
        </p:txBody>
      </p:sp>
      <p:pic>
        <p:nvPicPr>
          <p:cNvPr id="34" name="图片 33"/>
          <p:cNvPicPr>
            <a:picLocks noChangeAspect="1"/>
          </p:cNvPicPr>
          <p:nvPr/>
        </p:nvPicPr>
        <p:blipFill>
          <a:blip r:embed="rId10"/>
          <a:stretch>
            <a:fillRect/>
          </a:stretch>
        </p:blipFill>
        <p:spPr>
          <a:xfrm>
            <a:off x="10771509" y="0"/>
            <a:ext cx="1420491" cy="646232"/>
          </a:xfrm>
          <a:prstGeom prst="rect">
            <a:avLst/>
          </a:prstGeom>
        </p:spPr>
      </p:pic>
      <p:pic>
        <p:nvPicPr>
          <p:cNvPr id="23" name="图片 22"/>
          <p:cNvPicPr>
            <a:picLocks noChangeAspect="1"/>
          </p:cNvPicPr>
          <p:nvPr/>
        </p:nvPicPr>
        <p:blipFill>
          <a:blip r:embed="rId11"/>
          <a:stretch>
            <a:fillRect/>
          </a:stretch>
        </p:blipFill>
        <p:spPr>
          <a:xfrm>
            <a:off x="2078031" y="1228289"/>
            <a:ext cx="8494607" cy="3518021"/>
          </a:xfrm>
          <a:prstGeom prst="rect">
            <a:avLst/>
          </a:prstGeom>
        </p:spPr>
      </p:pic>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900" decel="100000" fill="hold"/>
                                        <p:tgtEl>
                                          <p:spTgt spid="2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a:srcRect r="27301"/>
          <a:stretch>
            <a:fillRect/>
          </a:stretch>
        </p:blipFill>
        <p:spPr>
          <a:xfrm rot="16200000">
            <a:off x="2667000" y="-2667002"/>
            <a:ext cx="6858001" cy="12192001"/>
          </a:xfrm>
          <a:prstGeom prst="rect">
            <a:avLst/>
          </a:prstGeom>
        </p:spPr>
      </p:pic>
      <p:sp>
        <p:nvSpPr>
          <p:cNvPr id="18" name="矩形 17"/>
          <p:cNvSpPr/>
          <p:nvPr/>
        </p:nvSpPr>
        <p:spPr>
          <a:xfrm>
            <a:off x="0" y="-3"/>
            <a:ext cx="12192000" cy="6857999"/>
          </a:xfrm>
          <a:prstGeom prst="rect">
            <a:avLst/>
          </a:prstGeom>
          <a:solidFill>
            <a:srgbClr val="E6EEF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pic>
        <p:nvPicPr>
          <p:cNvPr id="3" name="图片 2"/>
          <p:cNvPicPr>
            <a:picLocks noChangeAspect="1"/>
          </p:cNvPicPr>
          <p:nvPr/>
        </p:nvPicPr>
        <p:blipFill>
          <a:blip r:embed="rId4"/>
          <a:stretch>
            <a:fillRect/>
          </a:stretch>
        </p:blipFill>
        <p:spPr>
          <a:xfrm>
            <a:off x="10771509" y="0"/>
            <a:ext cx="1420491" cy="646232"/>
          </a:xfrm>
          <a:prstGeom prst="rect">
            <a:avLst/>
          </a:prstGeom>
        </p:spPr>
      </p:pic>
      <p:sp>
        <p:nvSpPr>
          <p:cNvPr id="4" name="文本框 3"/>
          <p:cNvSpPr txBox="1"/>
          <p:nvPr/>
        </p:nvSpPr>
        <p:spPr>
          <a:xfrm>
            <a:off x="4704715" y="5450520"/>
            <a:ext cx="3575050" cy="583565"/>
          </a:xfrm>
          <a:prstGeom prst="rect">
            <a:avLst/>
          </a:prstGeom>
          <a:noFill/>
        </p:spPr>
        <p:txBody>
          <a:bodyPr wrap="square" rtlCol="0">
            <a:spAutoFit/>
          </a:bodyPr>
          <a:lstStyle/>
          <a:p>
            <a:r>
              <a:rPr lang="zh-CN" altLang="en-US" sz="3200"/>
              <a:t>管理员功能设计图</a:t>
            </a:r>
          </a:p>
        </p:txBody>
      </p:sp>
      <p:pic>
        <p:nvPicPr>
          <p:cNvPr id="7" name="图片 6"/>
          <p:cNvPicPr>
            <a:picLocks noChangeAspect="1"/>
          </p:cNvPicPr>
          <p:nvPr/>
        </p:nvPicPr>
        <p:blipFill>
          <a:blip r:embed="rId5"/>
          <a:stretch>
            <a:fillRect/>
          </a:stretch>
        </p:blipFill>
        <p:spPr>
          <a:xfrm>
            <a:off x="2904801" y="1682093"/>
            <a:ext cx="7153599" cy="3493813"/>
          </a:xfrm>
          <a:prstGeom prst="rect">
            <a:avLst/>
          </a:prstGeom>
        </p:spPr>
      </p:pic>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4"/>
          <a:stretch>
            <a:fillRect/>
          </a:stretch>
        </p:blipFill>
        <p:spPr>
          <a:xfrm>
            <a:off x="177804" y="106045"/>
            <a:ext cx="1420491" cy="646232"/>
          </a:xfrm>
          <a:prstGeom prst="rect">
            <a:avLst/>
          </a:prstGeom>
        </p:spPr>
      </p:pic>
      <p:sp>
        <p:nvSpPr>
          <p:cNvPr id="31" name="文本框 30"/>
          <p:cNvSpPr txBox="1"/>
          <p:nvPr/>
        </p:nvSpPr>
        <p:spPr>
          <a:xfrm>
            <a:off x="177805" y="752278"/>
            <a:ext cx="1750583" cy="461665"/>
          </a:xfrm>
          <a:prstGeom prst="rect">
            <a:avLst/>
          </a:prstGeom>
          <a:noFill/>
        </p:spPr>
        <p:txBody>
          <a:bodyPr wrap="square" rtlCol="0">
            <a:spAutoFit/>
          </a:bodyPr>
          <a:lstStyle/>
          <a:p>
            <a:r>
              <a:rPr lang="zh-CN" altLang="en-US" sz="2400"/>
              <a:t>数据库模块</a:t>
            </a:r>
          </a:p>
        </p:txBody>
      </p:sp>
      <p:pic>
        <p:nvPicPr>
          <p:cNvPr id="6" name="图片 5"/>
          <p:cNvPicPr>
            <a:picLocks noChangeAspect="1"/>
          </p:cNvPicPr>
          <p:nvPr/>
        </p:nvPicPr>
        <p:blipFill>
          <a:blip r:embed="rId5"/>
          <a:stretch>
            <a:fillRect/>
          </a:stretch>
        </p:blipFill>
        <p:spPr>
          <a:xfrm>
            <a:off x="2384407" y="0"/>
            <a:ext cx="7879205" cy="6858000"/>
          </a:xfrm>
          <a:prstGeom prst="rect">
            <a:avLst/>
          </a:prstGeom>
        </p:spPr>
      </p:pic>
    </p:spTree>
  </p:cSld>
  <p:clrMapOvr>
    <a:masterClrMapping/>
  </p:clrMapOvr>
  <p:transition spd="slow" advClick="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438</Words>
  <Application>Microsoft Office PowerPoint</Application>
  <PresentationFormat>宽屏</PresentationFormat>
  <Paragraphs>91</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23</vt:i4>
      </vt:variant>
    </vt:vector>
  </HeadingPairs>
  <TitlesOfParts>
    <vt:vector size="31" baseType="lpstr">
      <vt:lpstr>等线</vt:lpstr>
      <vt:lpstr>方正正黑简体</vt:lpstr>
      <vt:lpstr>微软雅黑</vt:lpstr>
      <vt:lpstr>印品黑体</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第一PPT</dc:creator>
  <cp:keywords>www.1ppt.com</cp:keywords>
  <dc:description>www.1ppt.com</dc:description>
  <cp:lastModifiedBy>RICHARD Z</cp:lastModifiedBy>
  <cp:revision>131</cp:revision>
  <dcterms:created xsi:type="dcterms:W3CDTF">2017-06-19T01:47:00Z</dcterms:created>
  <dcterms:modified xsi:type="dcterms:W3CDTF">2020-12-01T15:10:35Z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