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6" r:id="rId4"/>
    <p:sldId id="273" r:id="rId5"/>
    <p:sldId id="267" r:id="rId6"/>
    <p:sldId id="275" r:id="rId7"/>
    <p:sldId id="276" r:id="rId8"/>
    <p:sldId id="277" r:id="rId9"/>
    <p:sldId id="278" r:id="rId10"/>
    <p:sldId id="279" r:id="rId11"/>
    <p:sldId id="268" r:id="rId12"/>
    <p:sldId id="274" r:id="rId13"/>
    <p:sldId id="280" r:id="rId14"/>
    <p:sldId id="270" r:id="rId15"/>
    <p:sldId id="271" r:id="rId16"/>
    <p:sldId id="269" r:id="rId17"/>
    <p:sldId id="272" r:id="rId18"/>
    <p:sldId id="265" r:id="rId19"/>
    <p:sldId id="281" r:id="rId20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ggie Zheng" initials="MZ" lastIdx="1" clrIdx="0">
    <p:extLst>
      <p:ext uri="{19B8F6BF-5375-455C-9EA6-DF929625EA0E}">
        <p15:presenceInfo xmlns:p15="http://schemas.microsoft.com/office/powerpoint/2012/main" userId="e21fafbe0a7ead3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85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927\Desktop\Report\sus%20sc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2927\Desktop\Report\sus%20sc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I thought the system was easy to use.</a:t>
            </a:r>
          </a:p>
        </c:rich>
      </c:tx>
      <c:layout>
        <c:manualLayout>
          <c:xMode val="edge"/>
          <c:yMode val="edge"/>
          <c:x val="0.13815110286891197"/>
          <c:y val="0.145953356984672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0997375328083986E-2"/>
          <c:y val="0.35439242743171956"/>
          <c:w val="0.96325459317585305"/>
          <c:h val="0.48535131303774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Sheet1!$A$4</c:f>
              <c:strCache>
                <c:ptCount val="1"/>
                <c:pt idx="0">
                  <c:v>I thought the system was easy to use.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Sheet1!$B$4:$F$4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11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F-4747-AB17-B5CD3BB71D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77930640"/>
        <c:axId val="1077927760"/>
      </c:barChart>
      <c:catAx>
        <c:axId val="10779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7927760"/>
        <c:crosses val="autoZero"/>
        <c:auto val="1"/>
        <c:lblAlgn val="ctr"/>
        <c:lblOffset val="0"/>
        <c:tickMarkSkip val="1"/>
        <c:noMultiLvlLbl val="0"/>
      </c:catAx>
      <c:valAx>
        <c:axId val="1077927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793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cap="none" spc="50" normalizeH="0" baseline="0">
                <a:solidFill>
                  <a:schemeClr val="accent3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altLang="zh-CN" sz="1600" dirty="0">
                <a:solidFill>
                  <a:schemeClr val="accent3">
                    <a:lumMod val="50000"/>
                  </a:schemeClr>
                </a:solidFill>
              </a:rPr>
              <a:t>I would imagine that most people would learn to use this system very quickly.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cap="none" spc="50" normalizeH="0" baseline="0">
              <a:solidFill>
                <a:schemeClr val="accent3">
                  <a:lumMod val="50000"/>
                </a:schemeClr>
              </a:solidFill>
              <a:latin typeface="+mj-lt"/>
              <a:ea typeface="+mj-ea"/>
              <a:cs typeface="+mj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2.0997375328083986E-2"/>
          <c:y val="0.35439242743171956"/>
          <c:w val="0.96325459317585305"/>
          <c:h val="0.48535131303774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Sheet1!$A$8</c:f>
              <c:strCache>
                <c:ptCount val="1"/>
                <c:pt idx="0">
                  <c:v>I would imagine that most people would learn to use this system very quickly.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accent3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Sheet1!$B$8:$F$8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11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C3-4A94-A0F0-E76E2D632EE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077930640"/>
        <c:axId val="1077927760"/>
      </c:barChart>
      <c:catAx>
        <c:axId val="1077930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cap="none" spc="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77927760"/>
        <c:crosses val="autoZero"/>
        <c:auto val="1"/>
        <c:lblAlgn val="ctr"/>
        <c:lblOffset val="0"/>
        <c:tickMarkSkip val="1"/>
        <c:noMultiLvlLbl val="0"/>
      </c:catAx>
      <c:valAx>
        <c:axId val="1077927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77930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91DF81D-FF47-450A-8278-E98146055B13}"/>
              </a:ext>
            </a:extLst>
          </p:cNvPr>
          <p:cNvSpPr/>
          <p:nvPr userDrawn="1"/>
        </p:nvSpPr>
        <p:spPr>
          <a:xfrm flipV="1">
            <a:off x="11582400" y="676402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41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74A1EEB-5D10-40D5-B298-48A81D1185EC}"/>
              </a:ext>
            </a:extLst>
          </p:cNvPr>
          <p:cNvSpPr txBox="1"/>
          <p:nvPr userDrawn="1"/>
        </p:nvSpPr>
        <p:spPr>
          <a:xfrm>
            <a:off x="11276365" y="1774276"/>
            <a:ext cx="915635" cy="9233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18980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FC2CC16F-7842-432E-9487-04C98B180115}"/>
              </a:ext>
            </a:extLst>
          </p:cNvPr>
          <p:cNvSpPr/>
          <p:nvPr userDrawn="1"/>
        </p:nvSpPr>
        <p:spPr>
          <a:xfrm flipV="1">
            <a:off x="0" y="1052513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5DE0AD-1CEE-4CC2-B547-9CB9F4ACB242}"/>
              </a:ext>
            </a:extLst>
          </p:cNvPr>
          <p:cNvSpPr/>
          <p:nvPr userDrawn="1"/>
        </p:nvSpPr>
        <p:spPr>
          <a:xfrm flipV="1">
            <a:off x="11582400" y="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CAA45CF-F299-4458-8441-FC3CA2AFB146}"/>
              </a:ext>
            </a:extLst>
          </p:cNvPr>
          <p:cNvSpPr/>
          <p:nvPr userDrawn="1"/>
        </p:nvSpPr>
        <p:spPr>
          <a:xfrm rot="16200000" flipV="1">
            <a:off x="-252730" y="6501130"/>
            <a:ext cx="609600" cy="1041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56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42FD1-F389-4CB0-AE41-F101B507C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9E9C72-D44A-4F74-84DB-F53F3F2B1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1D3D8-F019-4514-988E-4EF8C15DFE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8CBC9-6096-4A2F-9590-AEA863A925BA}" type="datetimeFigureOut">
              <a:rPr lang="zh-CN" altLang="en-US" smtClean="0"/>
              <a:t>2024/5/2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E723EF-D242-45A7-B105-6EC97FF67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12BCB8-7248-4716-B19D-54DF2530C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87A08-A758-4FE9-B63C-49AED835B7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17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88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16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648" userDrawn="1">
          <p15:clr>
            <a:srgbClr val="F26B43"/>
          </p15:clr>
        </p15:guide>
        <p15:guide id="6" orient="horz" pos="712" userDrawn="1">
          <p15:clr>
            <a:srgbClr val="F26B43"/>
          </p15:clr>
        </p15:guide>
        <p15:guide id="7" orient="horz" pos="3928" userDrawn="1">
          <p15:clr>
            <a:srgbClr val="F26B43"/>
          </p15:clr>
        </p15:guide>
        <p15:guide id="8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1634907" y="2050851"/>
            <a:ext cx="89221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Automatic Accessibility Evaluation and Analytics</a:t>
            </a:r>
          </a:p>
          <a:p>
            <a:pPr algn="ctr"/>
            <a:r>
              <a: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 NHS General Practices' Websites ﻿</a:t>
            </a: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588B74-936B-31A3-ED76-6B8F3072D004}"/>
              </a:ext>
            </a:extLst>
          </p:cNvPr>
          <p:cNvSpPr txBox="1"/>
          <p:nvPr/>
        </p:nvSpPr>
        <p:spPr>
          <a:xfrm>
            <a:off x="1634907" y="4298504"/>
            <a:ext cx="37433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Ruoqing Zheng</a:t>
            </a:r>
          </a:p>
          <a:p>
            <a:endParaRPr lang="en-US" altLang="zh-CN" b="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Supervisor: Dr. Markel Vigo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A2143B-6E89-8B84-30F9-CDF28CA49A8D}"/>
              </a:ext>
            </a:extLst>
          </p:cNvPr>
          <p:cNvSpPr txBox="1"/>
          <p:nvPr/>
        </p:nvSpPr>
        <p:spPr>
          <a:xfrm>
            <a:off x="8371531" y="3244334"/>
            <a:ext cx="24243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Third Year Project</a:t>
            </a:r>
          </a:p>
        </p:txBody>
      </p:sp>
    </p:spTree>
    <p:extLst>
      <p:ext uri="{BB962C8B-B14F-4D97-AF65-F5344CB8AC3E}">
        <p14:creationId xmlns:p14="http://schemas.microsoft.com/office/powerpoint/2010/main" val="2165364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Data Collection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35A6E35-8C20-C742-F231-3115B69DF1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108"/>
          <a:stretch/>
        </p:blipFill>
        <p:spPr>
          <a:xfrm>
            <a:off x="1226925" y="1581990"/>
            <a:ext cx="3202548" cy="4338775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5869D76E-99E4-A790-03A8-2AE2B9176D33}"/>
              </a:ext>
            </a:extLst>
          </p:cNvPr>
          <p:cNvSpPr/>
          <p:nvPr/>
        </p:nvSpPr>
        <p:spPr>
          <a:xfrm>
            <a:off x="1407460" y="1646705"/>
            <a:ext cx="1856470" cy="31074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38C4BC60-FE6D-75DE-DFC1-8D6F8B515012}"/>
              </a:ext>
            </a:extLst>
          </p:cNvPr>
          <p:cNvSpPr/>
          <p:nvPr/>
        </p:nvSpPr>
        <p:spPr>
          <a:xfrm>
            <a:off x="5448072" y="3758032"/>
            <a:ext cx="1096164" cy="3600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E6EC748-D586-70B1-426B-6EA48F3A39CF}"/>
              </a:ext>
            </a:extLst>
          </p:cNvPr>
          <p:cNvSpPr txBox="1"/>
          <p:nvPr/>
        </p:nvSpPr>
        <p:spPr>
          <a:xfrm>
            <a:off x="4652909" y="1949324"/>
            <a:ext cx="2886181" cy="12305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Problem…</a:t>
            </a:r>
          </a:p>
          <a:p>
            <a:pPr algn="ctr">
              <a:lnSpc>
                <a:spcPct val="200000"/>
              </a:lnSpc>
              <a:spcBef>
                <a:spcPct val="0"/>
              </a:spcBef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Page not found error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062F73E4-E57F-1479-E1EB-B847F8D6099F}"/>
              </a:ext>
            </a:extLst>
          </p:cNvPr>
          <p:cNvSpPr/>
          <p:nvPr/>
        </p:nvSpPr>
        <p:spPr>
          <a:xfrm>
            <a:off x="1407460" y="4025152"/>
            <a:ext cx="2384386" cy="37651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27A3B6F-AA61-629B-3DEF-D8DAFE391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66" r="33958"/>
          <a:stretch/>
        </p:blipFill>
        <p:spPr>
          <a:xfrm>
            <a:off x="7706725" y="1581990"/>
            <a:ext cx="3232233" cy="4397121"/>
          </a:xfrm>
          <a:prstGeom prst="rect">
            <a:avLst/>
          </a:prstGeom>
        </p:spPr>
      </p:pic>
      <p:sp>
        <p:nvSpPr>
          <p:cNvPr id="13" name="乘号 12">
            <a:extLst>
              <a:ext uri="{FF2B5EF4-FFF2-40B4-BE49-F238E27FC236}">
                <a16:creationId xmlns:a16="http://schemas.microsoft.com/office/drawing/2014/main" id="{00FF9F7D-2029-5CB0-5818-D2BFAF22497F}"/>
              </a:ext>
            </a:extLst>
          </p:cNvPr>
          <p:cNvSpPr/>
          <p:nvPr/>
        </p:nvSpPr>
        <p:spPr>
          <a:xfrm>
            <a:off x="5629834" y="3592295"/>
            <a:ext cx="647928" cy="632011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36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Data Collection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F4B201-A390-D306-FC4E-E6565FFA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301" y="1515989"/>
            <a:ext cx="4503810" cy="4823878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132D50C3-1091-AF7A-D41C-D12F65A7C553}"/>
              </a:ext>
            </a:extLst>
          </p:cNvPr>
          <p:cNvGrpSpPr/>
          <p:nvPr/>
        </p:nvGrpSpPr>
        <p:grpSpPr>
          <a:xfrm>
            <a:off x="7012894" y="665063"/>
            <a:ext cx="2547216" cy="2162610"/>
            <a:chOff x="7012894" y="665063"/>
            <a:chExt cx="2547216" cy="2162610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BC8B6EEE-F104-6F15-2562-88776C9261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0472" b="44822"/>
            <a:stretch/>
          </p:blipFill>
          <p:spPr>
            <a:xfrm>
              <a:off x="7012894" y="665063"/>
              <a:ext cx="2547216" cy="2162610"/>
            </a:xfrm>
            <a:prstGeom prst="rect">
              <a:avLst/>
            </a:prstGeom>
          </p:spPr>
        </p:pic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C7C412A-23BC-E23B-B1B0-C127302BE8FC}"/>
                </a:ext>
              </a:extLst>
            </p:cNvPr>
            <p:cNvSpPr/>
            <p:nvPr/>
          </p:nvSpPr>
          <p:spPr>
            <a:xfrm>
              <a:off x="7193428" y="756825"/>
              <a:ext cx="1739153" cy="2958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45997406-679A-4CEB-EDEE-D14E03BD9C69}"/>
                </a:ext>
              </a:extLst>
            </p:cNvPr>
            <p:cNvSpPr/>
            <p:nvPr/>
          </p:nvSpPr>
          <p:spPr>
            <a:xfrm>
              <a:off x="7193429" y="1746858"/>
              <a:ext cx="1102658" cy="32777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EB9B64B3-4633-CEF0-9424-40FCFFEF2BEE}"/>
              </a:ext>
            </a:extLst>
          </p:cNvPr>
          <p:cNvGrpSpPr/>
          <p:nvPr/>
        </p:nvGrpSpPr>
        <p:grpSpPr>
          <a:xfrm>
            <a:off x="5522072" y="3912608"/>
            <a:ext cx="5719858" cy="2534837"/>
            <a:chOff x="5522072" y="3912608"/>
            <a:chExt cx="5719858" cy="2534837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F6304ACA-BBCD-1D51-28C0-9052067A0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2072" y="3912608"/>
              <a:ext cx="5719858" cy="2534837"/>
            </a:xfrm>
            <a:prstGeom prst="rect">
              <a:avLst/>
            </a:prstGeom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9A0A6B6-4F0B-D2CC-5CA0-AC5877E78336}"/>
                </a:ext>
              </a:extLst>
            </p:cNvPr>
            <p:cNvSpPr/>
            <p:nvPr/>
          </p:nvSpPr>
          <p:spPr>
            <a:xfrm>
              <a:off x="7641149" y="5504866"/>
              <a:ext cx="1481704" cy="37725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箭头: 右 22">
            <a:extLst>
              <a:ext uri="{FF2B5EF4-FFF2-40B4-BE49-F238E27FC236}">
                <a16:creationId xmlns:a16="http://schemas.microsoft.com/office/drawing/2014/main" id="{F0E48D55-0902-A209-9DEC-0838C0DED35F}"/>
              </a:ext>
            </a:extLst>
          </p:cNvPr>
          <p:cNvSpPr/>
          <p:nvPr/>
        </p:nvSpPr>
        <p:spPr>
          <a:xfrm rot="5400000">
            <a:off x="7807749" y="3196777"/>
            <a:ext cx="1096164" cy="360038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2A7DAF0-7434-DC1F-8B2A-8470B5ECD2F6}"/>
              </a:ext>
            </a:extLst>
          </p:cNvPr>
          <p:cNvSpPr txBox="1"/>
          <p:nvPr/>
        </p:nvSpPr>
        <p:spPr>
          <a:xfrm>
            <a:off x="5411463" y="3092026"/>
            <a:ext cx="6012584" cy="510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nl-NL" altLang="zh-CN" sz="16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Google search:“[GP postcode] [GP name] nhs gp overview”</a:t>
            </a:r>
          </a:p>
        </p:txBody>
      </p:sp>
    </p:spTree>
    <p:extLst>
      <p:ext uri="{BB962C8B-B14F-4D97-AF65-F5344CB8AC3E}">
        <p14:creationId xmlns:p14="http://schemas.microsoft.com/office/powerpoint/2010/main" val="396668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5785827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Analysis and Visualization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3D29E9-E766-499F-7BBC-805DDBBA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6" y="1371209"/>
            <a:ext cx="59626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F891DD-5B64-217E-A5A3-AAB7670EAC12}"/>
              </a:ext>
            </a:extLst>
          </p:cNvPr>
          <p:cNvSpPr txBox="1"/>
          <p:nvPr/>
        </p:nvSpPr>
        <p:spPr>
          <a:xfrm>
            <a:off x="6446226" y="1621481"/>
            <a:ext cx="4956880" cy="33943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nl-NL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Backend</a:t>
            </a:r>
            <a:endParaRPr lang="nl-NL" altLang="zh-CN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AChecker evaluation tool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Know</a:t>
            </a: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</a:t>
            </a: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 problems (errors), likely and potential problems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Analysis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561562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5785827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Analysis and Visualization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63D29E9-E766-499F-7BBC-805DDBBA3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76" y="1371209"/>
            <a:ext cx="5962650" cy="520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7F891DD-5B64-217E-A5A3-AAB7670EAC12}"/>
              </a:ext>
            </a:extLst>
          </p:cNvPr>
          <p:cNvSpPr txBox="1"/>
          <p:nvPr/>
        </p:nvSpPr>
        <p:spPr>
          <a:xfrm>
            <a:off x="6446226" y="2151400"/>
            <a:ext cx="3881115" cy="2224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Frontend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Bootstrap and Echarts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Deployment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nl-NL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PythonAnywhere</a:t>
            </a:r>
          </a:p>
        </p:txBody>
      </p:sp>
    </p:spTree>
    <p:extLst>
      <p:ext uri="{BB962C8B-B14F-4D97-AF65-F5344CB8AC3E}">
        <p14:creationId xmlns:p14="http://schemas.microsoft.com/office/powerpoint/2010/main" val="23913115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Demonstration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3397624" y="3016932"/>
            <a:ext cx="6176682" cy="824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Now let's check the website… </a:t>
            </a:r>
          </a:p>
        </p:txBody>
      </p:sp>
    </p:spTree>
    <p:extLst>
      <p:ext uri="{BB962C8B-B14F-4D97-AF65-F5344CB8AC3E}">
        <p14:creationId xmlns:p14="http://schemas.microsoft.com/office/powerpoint/2010/main" val="2687678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Evaluation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870835" y="2060326"/>
            <a:ext cx="6042213" cy="388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Automated tests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Single functionality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General behavior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Usability evaluation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Tasks and questions: 90% accuracy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System Usability Scale (SUS): over 90% satisfaction</a:t>
            </a:r>
          </a:p>
        </p:txBody>
      </p:sp>
      <p:graphicFrame>
        <p:nvGraphicFramePr>
          <p:cNvPr id="2" name="图表 1">
            <a:extLst>
              <a:ext uri="{FF2B5EF4-FFF2-40B4-BE49-F238E27FC236}">
                <a16:creationId xmlns:a16="http://schemas.microsoft.com/office/drawing/2014/main" id="{46C24137-43B9-4CF5-A941-21861B0D99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820793"/>
              </p:ext>
            </p:extLst>
          </p:nvPr>
        </p:nvGraphicFramePr>
        <p:xfrm>
          <a:off x="6412222" y="1858746"/>
          <a:ext cx="4680520" cy="1740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14DC7E07-6A8F-5325-7E17-6EEE8967BC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5032540"/>
              </p:ext>
            </p:extLst>
          </p:nvPr>
        </p:nvGraphicFramePr>
        <p:xfrm>
          <a:off x="6412222" y="3652816"/>
          <a:ext cx="4680520" cy="1740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47">
            <a:extLst>
              <a:ext uri="{FF2B5EF4-FFF2-40B4-BE49-F238E27FC236}">
                <a16:creationId xmlns:a16="http://schemas.microsoft.com/office/drawing/2014/main" id="{05B049E8-8C7E-5F5F-521F-FB327E2F6DF2}"/>
              </a:ext>
            </a:extLst>
          </p:cNvPr>
          <p:cNvSpPr txBox="1"/>
          <p:nvPr/>
        </p:nvSpPr>
        <p:spPr bwMode="auto">
          <a:xfrm>
            <a:off x="10156638" y="5181621"/>
            <a:ext cx="93610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Strongly</a:t>
            </a:r>
          </a:p>
          <a:p>
            <a:pPr algn="ctr"/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Agree</a:t>
            </a:r>
          </a:p>
        </p:txBody>
      </p:sp>
      <p:sp>
        <p:nvSpPr>
          <p:cNvPr id="7" name="TextBox 47">
            <a:extLst>
              <a:ext uri="{FF2B5EF4-FFF2-40B4-BE49-F238E27FC236}">
                <a16:creationId xmlns:a16="http://schemas.microsoft.com/office/drawing/2014/main" id="{1C341874-E774-D0EF-2C26-E380FB6B1593}"/>
              </a:ext>
            </a:extLst>
          </p:cNvPr>
          <p:cNvSpPr txBox="1"/>
          <p:nvPr/>
        </p:nvSpPr>
        <p:spPr bwMode="auto">
          <a:xfrm>
            <a:off x="6412222" y="5185276"/>
            <a:ext cx="12241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Strongly</a:t>
            </a:r>
          </a:p>
          <a:p>
            <a:pPr algn="ctr"/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Disagree</a:t>
            </a:r>
          </a:p>
        </p:txBody>
      </p:sp>
    </p:spTree>
    <p:extLst>
      <p:ext uri="{BB962C8B-B14F-4D97-AF65-F5344CB8AC3E}">
        <p14:creationId xmlns:p14="http://schemas.microsoft.com/office/powerpoint/2010/main" val="3194581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Achievements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883023" y="1688681"/>
            <a:ext cx="10425954" cy="3886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Build three crawlers to collect GP information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Names, postcodes, locations, URLs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Integrate AChecker API to evaluate web accessibility of 6,593 GPs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Analyze evaluation results based on WCAG 2.0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Build a user-friendly dashboard to visualize evaluation results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General, regional, individual GP analysis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Embed a scheduler to update and store the results quarterly</a:t>
            </a:r>
          </a:p>
        </p:txBody>
      </p:sp>
    </p:spTree>
    <p:extLst>
      <p:ext uri="{BB962C8B-B14F-4D97-AF65-F5344CB8AC3E}">
        <p14:creationId xmlns:p14="http://schemas.microsoft.com/office/powerpoint/2010/main" val="3964492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Improvements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1004047" y="1616963"/>
            <a:ext cx="7413812" cy="33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More data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Number of registered patients</a:t>
            </a:r>
          </a:p>
          <a:p>
            <a:pPr marL="742950" lvl="1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Website ratings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Evaluate additional widgets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More evaluation tools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Manual check</a:t>
            </a:r>
          </a:p>
        </p:txBody>
      </p:sp>
    </p:spTree>
    <p:extLst>
      <p:ext uri="{BB962C8B-B14F-4D97-AF65-F5344CB8AC3E}">
        <p14:creationId xmlns:p14="http://schemas.microsoft.com/office/powerpoint/2010/main" val="1360270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9AE31BED-ED93-480C-9BE9-5EA565937587}"/>
              </a:ext>
            </a:extLst>
          </p:cNvPr>
          <p:cNvSpPr txBox="1"/>
          <p:nvPr/>
        </p:nvSpPr>
        <p:spPr>
          <a:xfrm>
            <a:off x="4857168" y="3081792"/>
            <a:ext cx="2477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 you</a:t>
            </a:r>
          </a:p>
        </p:txBody>
      </p:sp>
      <p:sp>
        <p:nvSpPr>
          <p:cNvPr id="19" name="弧形 18">
            <a:extLst>
              <a:ext uri="{FF2B5EF4-FFF2-40B4-BE49-F238E27FC236}">
                <a16:creationId xmlns:a16="http://schemas.microsoft.com/office/drawing/2014/main" id="{986DE229-7AC5-4F64-8A90-19565F3EE30E}"/>
              </a:ext>
            </a:extLst>
          </p:cNvPr>
          <p:cNvSpPr/>
          <p:nvPr/>
        </p:nvSpPr>
        <p:spPr>
          <a:xfrm rot="20217552">
            <a:off x="-836584" y="5830681"/>
            <a:ext cx="1280160" cy="1280160"/>
          </a:xfrm>
          <a:prstGeom prst="arc">
            <a:avLst>
              <a:gd name="adj1" fmla="val 18554259"/>
              <a:gd name="adj2" fmla="val 369651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0" name="弧形 19">
            <a:extLst>
              <a:ext uri="{FF2B5EF4-FFF2-40B4-BE49-F238E27FC236}">
                <a16:creationId xmlns:a16="http://schemas.microsoft.com/office/drawing/2014/main" id="{C6DF0D52-9192-4F79-8993-C17F6EC9A411}"/>
              </a:ext>
            </a:extLst>
          </p:cNvPr>
          <p:cNvSpPr/>
          <p:nvPr/>
        </p:nvSpPr>
        <p:spPr>
          <a:xfrm rot="20217552">
            <a:off x="-1148710" y="5518554"/>
            <a:ext cx="1904413" cy="1904413"/>
          </a:xfrm>
          <a:prstGeom prst="arc">
            <a:avLst>
              <a:gd name="adj1" fmla="val 691350"/>
              <a:gd name="adj2" fmla="val 2846554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3" name="弧形 22">
            <a:extLst>
              <a:ext uri="{FF2B5EF4-FFF2-40B4-BE49-F238E27FC236}">
                <a16:creationId xmlns:a16="http://schemas.microsoft.com/office/drawing/2014/main" id="{E2DEA2CD-38FB-4233-9EB8-0CEE78218A55}"/>
              </a:ext>
            </a:extLst>
          </p:cNvPr>
          <p:cNvSpPr/>
          <p:nvPr/>
        </p:nvSpPr>
        <p:spPr>
          <a:xfrm rot="7089368">
            <a:off x="11444694" y="-640080"/>
            <a:ext cx="1280160" cy="1280160"/>
          </a:xfrm>
          <a:prstGeom prst="arc">
            <a:avLst>
              <a:gd name="adj1" fmla="val 19178967"/>
              <a:gd name="adj2" fmla="val 3767372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24" name="弧形 23">
            <a:extLst>
              <a:ext uri="{FF2B5EF4-FFF2-40B4-BE49-F238E27FC236}">
                <a16:creationId xmlns:a16="http://schemas.microsoft.com/office/drawing/2014/main" id="{997D871A-24C1-41A9-A02F-7C70A1BBA45D}"/>
              </a:ext>
            </a:extLst>
          </p:cNvPr>
          <p:cNvSpPr/>
          <p:nvPr/>
        </p:nvSpPr>
        <p:spPr>
          <a:xfrm rot="7089368">
            <a:off x="11132568" y="-952206"/>
            <a:ext cx="1904413" cy="1904413"/>
          </a:xfrm>
          <a:prstGeom prst="arc">
            <a:avLst>
              <a:gd name="adj1" fmla="val 977997"/>
              <a:gd name="adj2" fmla="val 377317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>
            <a:sp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63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References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1004046" y="1616963"/>
            <a:ext cx="8716025" cy="3043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[1] National Health Service. Places a-z. https://www.nhs.uk/service-search/ other-services/GP/Location/Places/A/4, 2024.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[2] National Health Service. Results for GP in Ab </a:t>
            </a:r>
            <a:r>
              <a:rPr lang="en-US" altLang="zh-CN" sz="1400" dirty="0" err="1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Kettleby</a:t>
            </a: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. https://www.nhs.uk/service-search/other-services/GP/Ab-Kettleby/Results/4/-0.931/52.799/4/1?distance=25, 2024.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4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[3] National Health Service. Regency Road Surgery Overview. https://www.nhs.uk/services/gp-surgery/regency-road-surgery/X35645?gsdServiceId=4, 2024.</a:t>
            </a:r>
          </a:p>
          <a:p>
            <a:pPr>
              <a:lnSpc>
                <a:spcPct val="200000"/>
              </a:lnSpc>
              <a:spcBef>
                <a:spcPct val="0"/>
              </a:spcBef>
            </a:pPr>
            <a:endParaRPr lang="en-US" altLang="zh-CN" sz="140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327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400" y="780278"/>
            <a:ext cx="315217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3600" b="1" dirty="0">
                <a:solidFill>
                  <a:schemeClr val="accent5"/>
                </a:solidFill>
                <a:latin typeface="+mj-ea"/>
                <a:ea typeface="+mj-ea"/>
              </a:rPr>
              <a:t>Content</a:t>
            </a:r>
            <a:endParaRPr lang="en-GB" sz="3600" b="1" dirty="0">
              <a:solidFill>
                <a:schemeClr val="accent5"/>
              </a:solidFill>
              <a:latin typeface="+mj-ea"/>
              <a:ea typeface="+mj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950259" y="2147189"/>
            <a:ext cx="6096000" cy="307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Motivation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Aims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Project Design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Demonstration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Results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166214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Web Accessibility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1194649" y="2071212"/>
            <a:ext cx="3316940" cy="2998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 group: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People with disabilities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Order people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Rural areas</a:t>
            </a: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Low accessibility: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Users get excluded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8BD46462-5362-45D4-A137-0FB801DC0ED4}"/>
              </a:ext>
            </a:extLst>
          </p:cNvPr>
          <p:cNvSpPr/>
          <p:nvPr/>
        </p:nvSpPr>
        <p:spPr>
          <a:xfrm>
            <a:off x="4758417" y="3627245"/>
            <a:ext cx="1427230" cy="360038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BF2550-17FA-1147-61A3-5FAB4074E8A2}"/>
              </a:ext>
            </a:extLst>
          </p:cNvPr>
          <p:cNvSpPr txBox="1"/>
          <p:nvPr/>
        </p:nvSpPr>
        <p:spPr>
          <a:xfrm>
            <a:off x="6679304" y="2624247"/>
            <a:ext cx="4258238" cy="1797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Web accessibility evaluation: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Detect inaccessibility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Monitor accessibility level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Fix and improve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E7F46D-4898-FE63-60F6-80F93E3CF7F5}"/>
              </a:ext>
            </a:extLst>
          </p:cNvPr>
          <p:cNvSpPr/>
          <p:nvPr/>
        </p:nvSpPr>
        <p:spPr>
          <a:xfrm>
            <a:off x="4758417" y="3198167"/>
            <a:ext cx="124021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Crucial</a:t>
            </a:r>
            <a:endParaRPr lang="zh-CN" altLang="en-US" sz="2400" b="1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6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531009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Accessibility Evaluation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950259" y="1645166"/>
            <a:ext cx="7727576" cy="3567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Web Content Accessibility Guidelines (WCAG) 2.0</a:t>
            </a:r>
            <a:endParaRPr lang="en-US" altLang="zh-CN" sz="2000" b="1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Testable success criteria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Organized under 4 principles: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Perceivable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Operable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Understandable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Robust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At 3 levels: A, AA, AAA</a:t>
            </a:r>
            <a:endParaRPr lang="en-US" altLang="zh-CN" sz="1600" dirty="0">
              <a:solidFill>
                <a:schemeClr val="accent3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910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Aims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CBD7BC-7976-565C-D919-93FF95342BAD}"/>
              </a:ext>
            </a:extLst>
          </p:cNvPr>
          <p:cNvSpPr txBox="1"/>
          <p:nvPr/>
        </p:nvSpPr>
        <p:spPr>
          <a:xfrm>
            <a:off x="968188" y="1699138"/>
            <a:ext cx="9735670" cy="3332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Web accessibility evaluation of NHS GP websites: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Build crawlers to collect GP information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Embed evaluation tool AChecker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Analyze evaluation results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Visualize findings on a dashboard</a:t>
            </a:r>
          </a:p>
          <a:p>
            <a:pPr marL="285750" indent="-285750">
              <a:lnSpc>
                <a:spcPct val="20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Update the results quarterly</a:t>
            </a:r>
          </a:p>
        </p:txBody>
      </p:sp>
    </p:spTree>
    <p:extLst>
      <p:ext uri="{BB962C8B-B14F-4D97-AF65-F5344CB8AC3E}">
        <p14:creationId xmlns:p14="http://schemas.microsoft.com/office/powerpoint/2010/main" val="1218313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Design: overview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86F739-DF61-3318-B5BC-663427BA4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406" y="1572915"/>
            <a:ext cx="8786621" cy="481625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30661FE-7073-6C73-B30A-6CF53FA47CF0}"/>
              </a:ext>
            </a:extLst>
          </p:cNvPr>
          <p:cNvSpPr txBox="1"/>
          <p:nvPr/>
        </p:nvSpPr>
        <p:spPr>
          <a:xfrm>
            <a:off x="2707340" y="1260913"/>
            <a:ext cx="2581837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Crawling project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85C0751-18B6-5C55-6C02-77B91C4C84F9}"/>
              </a:ext>
            </a:extLst>
          </p:cNvPr>
          <p:cNvSpPr txBox="1"/>
          <p:nvPr/>
        </p:nvSpPr>
        <p:spPr>
          <a:xfrm>
            <a:off x="7028932" y="1260913"/>
            <a:ext cx="2455728" cy="615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Analysis project</a:t>
            </a:r>
          </a:p>
        </p:txBody>
      </p:sp>
    </p:spTree>
    <p:extLst>
      <p:ext uri="{BB962C8B-B14F-4D97-AF65-F5344CB8AC3E}">
        <p14:creationId xmlns:p14="http://schemas.microsoft.com/office/powerpoint/2010/main" val="406956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Data Collection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42114E-9DFC-785E-DAFE-D8BF8F0DD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18" y="1757907"/>
            <a:ext cx="9513587" cy="3594022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0E7B143-A7BB-24DA-8CE9-25C5778BDCD2}"/>
              </a:ext>
            </a:extLst>
          </p:cNvPr>
          <p:cNvSpPr txBox="1"/>
          <p:nvPr/>
        </p:nvSpPr>
        <p:spPr>
          <a:xfrm>
            <a:off x="8238565" y="5536636"/>
            <a:ext cx="2871395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Source: NHS list of GP locations [1]</a:t>
            </a:r>
          </a:p>
        </p:txBody>
      </p:sp>
    </p:spTree>
    <p:extLst>
      <p:ext uri="{BB962C8B-B14F-4D97-AF65-F5344CB8AC3E}">
        <p14:creationId xmlns:p14="http://schemas.microsoft.com/office/powerpoint/2010/main" val="120122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Data Collection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2876FB-EA5F-5070-D7F4-5F7F9F967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37" y="1629461"/>
            <a:ext cx="8626526" cy="3919343"/>
          </a:xfrm>
          <a:prstGeom prst="rect">
            <a:avLst/>
          </a:prstGeom>
        </p:spPr>
      </p:pic>
      <p:sp>
        <p:nvSpPr>
          <p:cNvPr id="9" name="椭圆 8">
            <a:extLst>
              <a:ext uri="{FF2B5EF4-FFF2-40B4-BE49-F238E27FC236}">
                <a16:creationId xmlns:a16="http://schemas.microsoft.com/office/drawing/2014/main" id="{6DE4AEC6-B1F5-2E5C-DA11-A66DA4124B26}"/>
              </a:ext>
            </a:extLst>
          </p:cNvPr>
          <p:cNvSpPr/>
          <p:nvPr/>
        </p:nvSpPr>
        <p:spPr>
          <a:xfrm>
            <a:off x="1963271" y="1721224"/>
            <a:ext cx="1739153" cy="29583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7C07FEB-3D0A-13DD-D031-13CA8866F5AD}"/>
              </a:ext>
            </a:extLst>
          </p:cNvPr>
          <p:cNvSpPr/>
          <p:nvPr/>
        </p:nvSpPr>
        <p:spPr>
          <a:xfrm>
            <a:off x="1963272" y="2711257"/>
            <a:ext cx="1102658" cy="32777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89C84ED-F80D-3D4E-D830-DE11F79E275B}"/>
              </a:ext>
            </a:extLst>
          </p:cNvPr>
          <p:cNvSpPr txBox="1"/>
          <p:nvPr/>
        </p:nvSpPr>
        <p:spPr>
          <a:xfrm>
            <a:off x="7808259" y="5536636"/>
            <a:ext cx="3301701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Source: NHS List of GPs in a region [2]</a:t>
            </a:r>
          </a:p>
        </p:txBody>
      </p:sp>
    </p:spTree>
    <p:extLst>
      <p:ext uri="{BB962C8B-B14F-4D97-AF65-F5344CB8AC3E}">
        <p14:creationId xmlns:p14="http://schemas.microsoft.com/office/powerpoint/2010/main" val="3541762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0641B6D-6F2A-4664-8B9F-E8138D98CC70}"/>
              </a:ext>
            </a:extLst>
          </p:cNvPr>
          <p:cNvSpPr txBox="1">
            <a:spLocks/>
          </p:cNvSpPr>
          <p:nvPr/>
        </p:nvSpPr>
        <p:spPr>
          <a:xfrm>
            <a:off x="660399" y="780278"/>
            <a:ext cx="496943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600" b="1" dirty="0">
                <a:solidFill>
                  <a:schemeClr val="accent5"/>
                </a:solidFill>
                <a:latin typeface="+mj-ea"/>
                <a:ea typeface="+mj-ea"/>
              </a:rPr>
              <a:t>Data Collection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E043B82-9123-C801-1F15-00D4762F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758" y="1680602"/>
            <a:ext cx="8360812" cy="3705214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6D1A649-0F8C-7881-276C-300E5906EFA4}"/>
              </a:ext>
            </a:extLst>
          </p:cNvPr>
          <p:cNvSpPr/>
          <p:nvPr/>
        </p:nvSpPr>
        <p:spPr>
          <a:xfrm>
            <a:off x="4549035" y="3962938"/>
            <a:ext cx="2326189" cy="5541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32B747-D394-30D5-70FE-2B36BF518872}"/>
              </a:ext>
            </a:extLst>
          </p:cNvPr>
          <p:cNvSpPr txBox="1"/>
          <p:nvPr/>
        </p:nvSpPr>
        <p:spPr>
          <a:xfrm>
            <a:off x="7566212" y="5536636"/>
            <a:ext cx="3543748" cy="405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0"/>
              </a:spcBef>
            </a:pPr>
            <a:r>
              <a:rPr lang="en-US" altLang="zh-CN" sz="1200" dirty="0">
                <a:solidFill>
                  <a:schemeClr val="accent3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微软雅黑" pitchFamily="34" charset="-122"/>
              </a:rPr>
              <a:t>Source: NHS overview page for a GP [3]</a:t>
            </a:r>
          </a:p>
        </p:txBody>
      </p:sp>
    </p:spTree>
    <p:extLst>
      <p:ext uri="{BB962C8B-B14F-4D97-AF65-F5344CB8AC3E}">
        <p14:creationId xmlns:p14="http://schemas.microsoft.com/office/powerpoint/2010/main" val="26439962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8">
      <a:majorFont>
        <a:latin typeface="等线 Light"/>
        <a:ea typeface="等线"/>
        <a:cs typeface=""/>
      </a:majorFont>
      <a:minorFont>
        <a:latin typeface="等线"/>
        <a:ea typeface="等线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470</Words>
  <Application>Microsoft Office PowerPoint</Application>
  <PresentationFormat>宽屏</PresentationFormat>
  <Paragraphs>101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 eyes</dc:creator>
  <cp:lastModifiedBy>Meggie Zheng</cp:lastModifiedBy>
  <cp:revision>237</cp:revision>
  <dcterms:created xsi:type="dcterms:W3CDTF">2022-02-24T12:47:33Z</dcterms:created>
  <dcterms:modified xsi:type="dcterms:W3CDTF">2024-05-03T11:14:36Z</dcterms:modified>
</cp:coreProperties>
</file>