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1188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7AF19D-5C29-4307-BF4B-A5E929D5A04E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50DF68F-E98F-416F-8096-459E87AC972D}">
      <dgm:prSet/>
      <dgm:spPr/>
      <dgm:t>
        <a:bodyPr/>
        <a:lstStyle/>
        <a:p>
          <a:r>
            <a:rPr lang="en-US"/>
            <a:t>• Agile is a flexible development methodology that promotes iterative progress and team collaboration (Highsmith, 2019).</a:t>
          </a:r>
        </a:p>
      </dgm:t>
    </dgm:pt>
    <dgm:pt modelId="{AB085B42-3A5C-44B7-8BBD-A2C06CC65DEF}" type="parTrans" cxnId="{3650C131-B7DC-4A40-99AF-5BA05F9AD77E}">
      <dgm:prSet/>
      <dgm:spPr/>
      <dgm:t>
        <a:bodyPr/>
        <a:lstStyle/>
        <a:p>
          <a:endParaRPr lang="en-US"/>
        </a:p>
      </dgm:t>
    </dgm:pt>
    <dgm:pt modelId="{8E86C1E2-FAC1-4E7B-8934-4DEF1F8B2C22}" type="sibTrans" cxnId="{3650C131-B7DC-4A40-99AF-5BA05F9AD77E}">
      <dgm:prSet/>
      <dgm:spPr/>
      <dgm:t>
        <a:bodyPr/>
        <a:lstStyle/>
        <a:p>
          <a:endParaRPr lang="en-US"/>
        </a:p>
      </dgm:t>
    </dgm:pt>
    <dgm:pt modelId="{C1BAABEC-BFD9-4BE6-9105-2F9FC77C06DB}">
      <dgm:prSet/>
      <dgm:spPr/>
      <dgm:t>
        <a:bodyPr/>
        <a:lstStyle/>
        <a:p>
          <a:r>
            <a:rPr lang="en-US"/>
            <a:t>• Scrum is a framework within Agile with defined roles, events, and artifacts (Schwaber &amp; Sutherland, 2020).</a:t>
          </a:r>
        </a:p>
      </dgm:t>
    </dgm:pt>
    <dgm:pt modelId="{4E8A0C8D-D0BD-490F-81A7-282132791CC7}" type="parTrans" cxnId="{DA911F2B-B53C-4215-910B-ED32F8DF4F3C}">
      <dgm:prSet/>
      <dgm:spPr/>
      <dgm:t>
        <a:bodyPr/>
        <a:lstStyle/>
        <a:p>
          <a:endParaRPr lang="en-US"/>
        </a:p>
      </dgm:t>
    </dgm:pt>
    <dgm:pt modelId="{91B6843A-5B16-4680-8346-3CB9690190A5}" type="sibTrans" cxnId="{DA911F2B-B53C-4215-910B-ED32F8DF4F3C}">
      <dgm:prSet/>
      <dgm:spPr/>
      <dgm:t>
        <a:bodyPr/>
        <a:lstStyle/>
        <a:p>
          <a:endParaRPr lang="en-US"/>
        </a:p>
      </dgm:t>
    </dgm:pt>
    <dgm:pt modelId="{7AC346CA-26A3-4F9C-BFD1-2A023FD6FDFB}">
      <dgm:prSet/>
      <dgm:spPr/>
      <dgm:t>
        <a:bodyPr/>
        <a:lstStyle/>
        <a:p>
          <a:r>
            <a:rPr lang="en-US"/>
            <a:t>• Project: SNHU Travel booking tool using Agile Scrum.</a:t>
          </a:r>
        </a:p>
      </dgm:t>
    </dgm:pt>
    <dgm:pt modelId="{B8E7D01C-3BAE-43E7-BF67-C62BFA6B997B}" type="parTrans" cxnId="{D55C26DD-3DC1-40F1-A1BF-E516ECE77756}">
      <dgm:prSet/>
      <dgm:spPr/>
      <dgm:t>
        <a:bodyPr/>
        <a:lstStyle/>
        <a:p>
          <a:endParaRPr lang="en-US"/>
        </a:p>
      </dgm:t>
    </dgm:pt>
    <dgm:pt modelId="{14901F30-3369-49C6-AB86-E6C3415D1560}" type="sibTrans" cxnId="{D55C26DD-3DC1-40F1-A1BF-E516ECE77756}">
      <dgm:prSet/>
      <dgm:spPr/>
      <dgm:t>
        <a:bodyPr/>
        <a:lstStyle/>
        <a:p>
          <a:endParaRPr lang="en-US"/>
        </a:p>
      </dgm:t>
    </dgm:pt>
    <dgm:pt modelId="{62B480D7-39D6-42A9-825F-8FA6405B8053}" type="pres">
      <dgm:prSet presAssocID="{5A7AF19D-5C29-4307-BF4B-A5E929D5A04E}" presName="Name0" presStyleCnt="0">
        <dgm:presLayoutVars>
          <dgm:dir/>
          <dgm:animLvl val="lvl"/>
          <dgm:resizeHandles val="exact"/>
        </dgm:presLayoutVars>
      </dgm:prSet>
      <dgm:spPr/>
    </dgm:pt>
    <dgm:pt modelId="{EA011CD4-542B-4F9E-A86A-B29C735CD17A}" type="pres">
      <dgm:prSet presAssocID="{350DF68F-E98F-416F-8096-459E87AC972D}" presName="linNode" presStyleCnt="0"/>
      <dgm:spPr/>
    </dgm:pt>
    <dgm:pt modelId="{5F92C626-1BDA-404C-80FA-7D49FC1A6001}" type="pres">
      <dgm:prSet presAssocID="{350DF68F-E98F-416F-8096-459E87AC972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9270DA74-FAA1-485E-982F-DD857D647FE0}" type="pres">
      <dgm:prSet presAssocID="{8E86C1E2-FAC1-4E7B-8934-4DEF1F8B2C22}" presName="sp" presStyleCnt="0"/>
      <dgm:spPr/>
    </dgm:pt>
    <dgm:pt modelId="{BACC0EBC-5704-4E54-AF4E-D99B5A0ABC3E}" type="pres">
      <dgm:prSet presAssocID="{C1BAABEC-BFD9-4BE6-9105-2F9FC77C06DB}" presName="linNode" presStyleCnt="0"/>
      <dgm:spPr/>
    </dgm:pt>
    <dgm:pt modelId="{465CF2F5-A648-4FF2-8FE5-683D6147E2E6}" type="pres">
      <dgm:prSet presAssocID="{C1BAABEC-BFD9-4BE6-9105-2F9FC77C06D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0CB2447-C9B8-4F1E-B72B-647E1064FF97}" type="pres">
      <dgm:prSet presAssocID="{91B6843A-5B16-4680-8346-3CB9690190A5}" presName="sp" presStyleCnt="0"/>
      <dgm:spPr/>
    </dgm:pt>
    <dgm:pt modelId="{3A8A5855-F619-494E-802D-9B684E0DCDAC}" type="pres">
      <dgm:prSet presAssocID="{7AC346CA-26A3-4F9C-BFD1-2A023FD6FDFB}" presName="linNode" presStyleCnt="0"/>
      <dgm:spPr/>
    </dgm:pt>
    <dgm:pt modelId="{BB2BECEE-05D2-4D01-831D-7FAE8DE0BB78}" type="pres">
      <dgm:prSet presAssocID="{7AC346CA-26A3-4F9C-BFD1-2A023FD6FDFB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0610290B-34B7-43E9-8E1F-E7077C735B10}" type="presOf" srcId="{350DF68F-E98F-416F-8096-459E87AC972D}" destId="{5F92C626-1BDA-404C-80FA-7D49FC1A6001}" srcOrd="0" destOrd="0" presId="urn:microsoft.com/office/officeart/2005/8/layout/vList5"/>
    <dgm:cxn modelId="{DA911F2B-B53C-4215-910B-ED32F8DF4F3C}" srcId="{5A7AF19D-5C29-4307-BF4B-A5E929D5A04E}" destId="{C1BAABEC-BFD9-4BE6-9105-2F9FC77C06DB}" srcOrd="1" destOrd="0" parTransId="{4E8A0C8D-D0BD-490F-81A7-282132791CC7}" sibTransId="{91B6843A-5B16-4680-8346-3CB9690190A5}"/>
    <dgm:cxn modelId="{3650C131-B7DC-4A40-99AF-5BA05F9AD77E}" srcId="{5A7AF19D-5C29-4307-BF4B-A5E929D5A04E}" destId="{350DF68F-E98F-416F-8096-459E87AC972D}" srcOrd="0" destOrd="0" parTransId="{AB085B42-3A5C-44B7-8BBD-A2C06CC65DEF}" sibTransId="{8E86C1E2-FAC1-4E7B-8934-4DEF1F8B2C22}"/>
    <dgm:cxn modelId="{26292543-8925-4A98-A637-16A267BDA0D5}" type="presOf" srcId="{5A7AF19D-5C29-4307-BF4B-A5E929D5A04E}" destId="{62B480D7-39D6-42A9-825F-8FA6405B8053}" srcOrd="0" destOrd="0" presId="urn:microsoft.com/office/officeart/2005/8/layout/vList5"/>
    <dgm:cxn modelId="{F7AEF558-BF5E-4C24-89AC-E70F0583E33E}" type="presOf" srcId="{7AC346CA-26A3-4F9C-BFD1-2A023FD6FDFB}" destId="{BB2BECEE-05D2-4D01-831D-7FAE8DE0BB78}" srcOrd="0" destOrd="0" presId="urn:microsoft.com/office/officeart/2005/8/layout/vList5"/>
    <dgm:cxn modelId="{69BF719A-86BA-4328-A9CC-0F3F8E6DCFCA}" type="presOf" srcId="{C1BAABEC-BFD9-4BE6-9105-2F9FC77C06DB}" destId="{465CF2F5-A648-4FF2-8FE5-683D6147E2E6}" srcOrd="0" destOrd="0" presId="urn:microsoft.com/office/officeart/2005/8/layout/vList5"/>
    <dgm:cxn modelId="{D55C26DD-3DC1-40F1-A1BF-E516ECE77756}" srcId="{5A7AF19D-5C29-4307-BF4B-A5E929D5A04E}" destId="{7AC346CA-26A3-4F9C-BFD1-2A023FD6FDFB}" srcOrd="2" destOrd="0" parTransId="{B8E7D01C-3BAE-43E7-BF67-C62BFA6B997B}" sibTransId="{14901F30-3369-49C6-AB86-E6C3415D1560}"/>
    <dgm:cxn modelId="{F5B24398-141C-4EEB-824B-BF9930C35404}" type="presParOf" srcId="{62B480D7-39D6-42A9-825F-8FA6405B8053}" destId="{EA011CD4-542B-4F9E-A86A-B29C735CD17A}" srcOrd="0" destOrd="0" presId="urn:microsoft.com/office/officeart/2005/8/layout/vList5"/>
    <dgm:cxn modelId="{A354821D-B696-43B1-8C5F-04B4E5A3460F}" type="presParOf" srcId="{EA011CD4-542B-4F9E-A86A-B29C735CD17A}" destId="{5F92C626-1BDA-404C-80FA-7D49FC1A6001}" srcOrd="0" destOrd="0" presId="urn:microsoft.com/office/officeart/2005/8/layout/vList5"/>
    <dgm:cxn modelId="{BE01DF0F-4A3D-4957-A5A8-70F880AB8949}" type="presParOf" srcId="{62B480D7-39D6-42A9-825F-8FA6405B8053}" destId="{9270DA74-FAA1-485E-982F-DD857D647FE0}" srcOrd="1" destOrd="0" presId="urn:microsoft.com/office/officeart/2005/8/layout/vList5"/>
    <dgm:cxn modelId="{88E4FD8F-5622-41F8-A16C-769802275731}" type="presParOf" srcId="{62B480D7-39D6-42A9-825F-8FA6405B8053}" destId="{BACC0EBC-5704-4E54-AF4E-D99B5A0ABC3E}" srcOrd="2" destOrd="0" presId="urn:microsoft.com/office/officeart/2005/8/layout/vList5"/>
    <dgm:cxn modelId="{AD56041B-0392-45A1-973E-4E7274A190D3}" type="presParOf" srcId="{BACC0EBC-5704-4E54-AF4E-D99B5A0ABC3E}" destId="{465CF2F5-A648-4FF2-8FE5-683D6147E2E6}" srcOrd="0" destOrd="0" presId="urn:microsoft.com/office/officeart/2005/8/layout/vList5"/>
    <dgm:cxn modelId="{8E017A92-527E-49C1-9D14-AD6D2CC0D7E8}" type="presParOf" srcId="{62B480D7-39D6-42A9-825F-8FA6405B8053}" destId="{00CB2447-C9B8-4F1E-B72B-647E1064FF97}" srcOrd="3" destOrd="0" presId="urn:microsoft.com/office/officeart/2005/8/layout/vList5"/>
    <dgm:cxn modelId="{BE89BFA2-52BF-43FF-A60A-3B139CCB82AA}" type="presParOf" srcId="{62B480D7-39D6-42A9-825F-8FA6405B8053}" destId="{3A8A5855-F619-494E-802D-9B684E0DCDAC}" srcOrd="4" destOrd="0" presId="urn:microsoft.com/office/officeart/2005/8/layout/vList5"/>
    <dgm:cxn modelId="{4DA39467-5DA0-4276-8A8D-AA8959F832DC}" type="presParOf" srcId="{3A8A5855-F619-494E-802D-9B684E0DCDAC}" destId="{BB2BECEE-05D2-4D01-831D-7FAE8DE0BB7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729955-EFC1-4D25-B5FE-01F1F3D8C57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E0DABC-5DAB-420E-8232-593295501E72}">
      <dgm:prSet/>
      <dgm:spPr/>
      <dgm:t>
        <a:bodyPr/>
        <a:lstStyle/>
        <a:p>
          <a:r>
            <a:rPr lang="en-US"/>
            <a:t>• Scrum Master: Facilitates team activities and removes obstacles.</a:t>
          </a:r>
        </a:p>
      </dgm:t>
    </dgm:pt>
    <dgm:pt modelId="{1E6D53BE-10A5-41C2-8D61-01F5F0424FFA}" type="parTrans" cxnId="{E03CF1F7-445C-412F-BCAE-FF3F8B190311}">
      <dgm:prSet/>
      <dgm:spPr/>
      <dgm:t>
        <a:bodyPr/>
        <a:lstStyle/>
        <a:p>
          <a:endParaRPr lang="en-US"/>
        </a:p>
      </dgm:t>
    </dgm:pt>
    <dgm:pt modelId="{A445B94C-1BF8-4249-B057-0B6023F0C78A}" type="sibTrans" cxnId="{E03CF1F7-445C-412F-BCAE-FF3F8B190311}">
      <dgm:prSet/>
      <dgm:spPr/>
      <dgm:t>
        <a:bodyPr/>
        <a:lstStyle/>
        <a:p>
          <a:endParaRPr lang="en-US"/>
        </a:p>
      </dgm:t>
    </dgm:pt>
    <dgm:pt modelId="{09764D76-53BD-43FE-B79F-3C0A2F89E7E3}">
      <dgm:prSet/>
      <dgm:spPr/>
      <dgm:t>
        <a:bodyPr/>
        <a:lstStyle/>
        <a:p>
          <a:r>
            <a:rPr lang="en-US"/>
            <a:t>• Product Owner: Prioritizes backlog, communicates customer needs.</a:t>
          </a:r>
        </a:p>
      </dgm:t>
    </dgm:pt>
    <dgm:pt modelId="{2EA816D2-119C-4849-A73F-A3BB660221D0}" type="parTrans" cxnId="{18E6970D-7F14-4E0A-B154-90C6E7675A54}">
      <dgm:prSet/>
      <dgm:spPr/>
      <dgm:t>
        <a:bodyPr/>
        <a:lstStyle/>
        <a:p>
          <a:endParaRPr lang="en-US"/>
        </a:p>
      </dgm:t>
    </dgm:pt>
    <dgm:pt modelId="{BD96ECD4-8C47-41A9-AD79-BE8D753BBEDA}" type="sibTrans" cxnId="{18E6970D-7F14-4E0A-B154-90C6E7675A54}">
      <dgm:prSet/>
      <dgm:spPr/>
      <dgm:t>
        <a:bodyPr/>
        <a:lstStyle/>
        <a:p>
          <a:endParaRPr lang="en-US"/>
        </a:p>
      </dgm:t>
    </dgm:pt>
    <dgm:pt modelId="{9729DFA6-F3B8-43CE-AC97-FA936F3A0F4D}">
      <dgm:prSet/>
      <dgm:spPr/>
      <dgm:t>
        <a:bodyPr/>
        <a:lstStyle/>
        <a:p>
          <a:r>
            <a:rPr lang="en-US"/>
            <a:t>• Developer: Builds product incrementally (Schwaber &amp; Sutherland, 2020).</a:t>
          </a:r>
        </a:p>
      </dgm:t>
    </dgm:pt>
    <dgm:pt modelId="{23F3AAF7-3219-4363-9EA2-F09ED33F3DC0}" type="parTrans" cxnId="{FA23ED27-013D-4597-92B7-B55EE337E126}">
      <dgm:prSet/>
      <dgm:spPr/>
      <dgm:t>
        <a:bodyPr/>
        <a:lstStyle/>
        <a:p>
          <a:endParaRPr lang="en-US"/>
        </a:p>
      </dgm:t>
    </dgm:pt>
    <dgm:pt modelId="{8600EE56-90E3-4503-BCA6-70F8EB075AEE}" type="sibTrans" cxnId="{FA23ED27-013D-4597-92B7-B55EE337E126}">
      <dgm:prSet/>
      <dgm:spPr/>
      <dgm:t>
        <a:bodyPr/>
        <a:lstStyle/>
        <a:p>
          <a:endParaRPr lang="en-US"/>
        </a:p>
      </dgm:t>
    </dgm:pt>
    <dgm:pt modelId="{02F7E7AD-3F87-49D1-9D7F-2973CCA5A4B9}">
      <dgm:prSet/>
      <dgm:spPr/>
      <dgm:t>
        <a:bodyPr/>
        <a:lstStyle/>
        <a:p>
          <a:r>
            <a:rPr lang="en-US"/>
            <a:t>• Tester: Tests product and gives valuable feedback.</a:t>
          </a:r>
          <a:br>
            <a:rPr lang="en-US"/>
          </a:br>
          <a:r>
            <a:rPr lang="en-US"/>
            <a:t>• Clear role distribution boosts communication and efficiency.</a:t>
          </a:r>
          <a:br>
            <a:rPr lang="en-US"/>
          </a:br>
          <a:endParaRPr lang="en-US"/>
        </a:p>
      </dgm:t>
    </dgm:pt>
    <dgm:pt modelId="{4D9C9E36-FF12-4F6A-AEC6-5C088F54DC7D}" type="parTrans" cxnId="{5ADC5265-6752-406E-89DB-21159ABA5F32}">
      <dgm:prSet/>
      <dgm:spPr/>
      <dgm:t>
        <a:bodyPr/>
        <a:lstStyle/>
        <a:p>
          <a:endParaRPr lang="en-US"/>
        </a:p>
      </dgm:t>
    </dgm:pt>
    <dgm:pt modelId="{C5F7456A-000C-45ED-8A49-4C74C0F21027}" type="sibTrans" cxnId="{5ADC5265-6752-406E-89DB-21159ABA5F32}">
      <dgm:prSet/>
      <dgm:spPr/>
      <dgm:t>
        <a:bodyPr/>
        <a:lstStyle/>
        <a:p>
          <a:endParaRPr lang="en-US"/>
        </a:p>
      </dgm:t>
    </dgm:pt>
    <dgm:pt modelId="{35968FD3-8C68-4B75-86D4-FF54A60C7CC4}" type="pres">
      <dgm:prSet presAssocID="{02729955-EFC1-4D25-B5FE-01F1F3D8C577}" presName="linear" presStyleCnt="0">
        <dgm:presLayoutVars>
          <dgm:animLvl val="lvl"/>
          <dgm:resizeHandles val="exact"/>
        </dgm:presLayoutVars>
      </dgm:prSet>
      <dgm:spPr/>
    </dgm:pt>
    <dgm:pt modelId="{60A0A345-94FD-4764-A2FA-8E9031C152CC}" type="pres">
      <dgm:prSet presAssocID="{7EE0DABC-5DAB-420E-8232-593295501E7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2041CA1-021D-41C1-8C69-8023EF9ABF71}" type="pres">
      <dgm:prSet presAssocID="{A445B94C-1BF8-4249-B057-0B6023F0C78A}" presName="spacer" presStyleCnt="0"/>
      <dgm:spPr/>
    </dgm:pt>
    <dgm:pt modelId="{80FB594F-A843-46C8-BC87-CFCEE0A8C119}" type="pres">
      <dgm:prSet presAssocID="{09764D76-53BD-43FE-B79F-3C0A2F89E7E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6C1947E-2A1E-48AD-A564-F11E4BBB5228}" type="pres">
      <dgm:prSet presAssocID="{BD96ECD4-8C47-41A9-AD79-BE8D753BBEDA}" presName="spacer" presStyleCnt="0"/>
      <dgm:spPr/>
    </dgm:pt>
    <dgm:pt modelId="{A5902B80-B3B5-47C0-B4EF-CC5B5A3B96C4}" type="pres">
      <dgm:prSet presAssocID="{9729DFA6-F3B8-43CE-AC97-FA936F3A0F4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D9F04C2-7353-4A0F-A06B-D4F5A8AE2993}" type="pres">
      <dgm:prSet presAssocID="{8600EE56-90E3-4503-BCA6-70F8EB075AEE}" presName="spacer" presStyleCnt="0"/>
      <dgm:spPr/>
    </dgm:pt>
    <dgm:pt modelId="{EE7E8BDD-C8DD-45EA-9327-076E9324A76D}" type="pres">
      <dgm:prSet presAssocID="{02F7E7AD-3F87-49D1-9D7F-2973CCA5A4B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8E6970D-7F14-4E0A-B154-90C6E7675A54}" srcId="{02729955-EFC1-4D25-B5FE-01F1F3D8C577}" destId="{09764D76-53BD-43FE-B79F-3C0A2F89E7E3}" srcOrd="1" destOrd="0" parTransId="{2EA816D2-119C-4849-A73F-A3BB660221D0}" sibTransId="{BD96ECD4-8C47-41A9-AD79-BE8D753BBEDA}"/>
    <dgm:cxn modelId="{FA23ED27-013D-4597-92B7-B55EE337E126}" srcId="{02729955-EFC1-4D25-B5FE-01F1F3D8C577}" destId="{9729DFA6-F3B8-43CE-AC97-FA936F3A0F4D}" srcOrd="2" destOrd="0" parTransId="{23F3AAF7-3219-4363-9EA2-F09ED33F3DC0}" sibTransId="{8600EE56-90E3-4503-BCA6-70F8EB075AEE}"/>
    <dgm:cxn modelId="{5ADC5265-6752-406E-89DB-21159ABA5F32}" srcId="{02729955-EFC1-4D25-B5FE-01F1F3D8C577}" destId="{02F7E7AD-3F87-49D1-9D7F-2973CCA5A4B9}" srcOrd="3" destOrd="0" parTransId="{4D9C9E36-FF12-4F6A-AEC6-5C088F54DC7D}" sibTransId="{C5F7456A-000C-45ED-8A49-4C74C0F21027}"/>
    <dgm:cxn modelId="{7A834068-93D0-459A-919A-EBAFCA0F80E7}" type="presOf" srcId="{02729955-EFC1-4D25-B5FE-01F1F3D8C577}" destId="{35968FD3-8C68-4B75-86D4-FF54A60C7CC4}" srcOrd="0" destOrd="0" presId="urn:microsoft.com/office/officeart/2005/8/layout/vList2"/>
    <dgm:cxn modelId="{75FAD574-8BFE-44C8-9EB7-F352E04104DD}" type="presOf" srcId="{7EE0DABC-5DAB-420E-8232-593295501E72}" destId="{60A0A345-94FD-4764-A2FA-8E9031C152CC}" srcOrd="0" destOrd="0" presId="urn:microsoft.com/office/officeart/2005/8/layout/vList2"/>
    <dgm:cxn modelId="{AFDE398D-EC9B-4309-AD4F-9490C5B79B2E}" type="presOf" srcId="{09764D76-53BD-43FE-B79F-3C0A2F89E7E3}" destId="{80FB594F-A843-46C8-BC87-CFCEE0A8C119}" srcOrd="0" destOrd="0" presId="urn:microsoft.com/office/officeart/2005/8/layout/vList2"/>
    <dgm:cxn modelId="{DA766C9E-6F83-4EB9-B311-A2CB73B28015}" type="presOf" srcId="{02F7E7AD-3F87-49D1-9D7F-2973CCA5A4B9}" destId="{EE7E8BDD-C8DD-45EA-9327-076E9324A76D}" srcOrd="0" destOrd="0" presId="urn:microsoft.com/office/officeart/2005/8/layout/vList2"/>
    <dgm:cxn modelId="{94469FED-96F3-434D-8DA4-0B50CD33147A}" type="presOf" srcId="{9729DFA6-F3B8-43CE-AC97-FA936F3A0F4D}" destId="{A5902B80-B3B5-47C0-B4EF-CC5B5A3B96C4}" srcOrd="0" destOrd="0" presId="urn:microsoft.com/office/officeart/2005/8/layout/vList2"/>
    <dgm:cxn modelId="{E03CF1F7-445C-412F-BCAE-FF3F8B190311}" srcId="{02729955-EFC1-4D25-B5FE-01F1F3D8C577}" destId="{7EE0DABC-5DAB-420E-8232-593295501E72}" srcOrd="0" destOrd="0" parTransId="{1E6D53BE-10A5-41C2-8D61-01F5F0424FFA}" sibTransId="{A445B94C-1BF8-4249-B057-0B6023F0C78A}"/>
    <dgm:cxn modelId="{A553EB94-5471-4D23-89DA-32D5E35A23E7}" type="presParOf" srcId="{35968FD3-8C68-4B75-86D4-FF54A60C7CC4}" destId="{60A0A345-94FD-4764-A2FA-8E9031C152CC}" srcOrd="0" destOrd="0" presId="urn:microsoft.com/office/officeart/2005/8/layout/vList2"/>
    <dgm:cxn modelId="{8142699C-3FD9-44F2-9DF8-9236BA7033F6}" type="presParOf" srcId="{35968FD3-8C68-4B75-86D4-FF54A60C7CC4}" destId="{42041CA1-021D-41C1-8C69-8023EF9ABF71}" srcOrd="1" destOrd="0" presId="urn:microsoft.com/office/officeart/2005/8/layout/vList2"/>
    <dgm:cxn modelId="{A73625AD-3DD0-40FC-AE7C-0470BA172A71}" type="presParOf" srcId="{35968FD3-8C68-4B75-86D4-FF54A60C7CC4}" destId="{80FB594F-A843-46C8-BC87-CFCEE0A8C119}" srcOrd="2" destOrd="0" presId="urn:microsoft.com/office/officeart/2005/8/layout/vList2"/>
    <dgm:cxn modelId="{15D69A2D-44DE-4118-91F6-E8D6A77ED0F5}" type="presParOf" srcId="{35968FD3-8C68-4B75-86D4-FF54A60C7CC4}" destId="{26C1947E-2A1E-48AD-A564-F11E4BBB5228}" srcOrd="3" destOrd="0" presId="urn:microsoft.com/office/officeart/2005/8/layout/vList2"/>
    <dgm:cxn modelId="{B7ABC234-1DD9-4EF8-9FD3-6923D1A36372}" type="presParOf" srcId="{35968FD3-8C68-4B75-86D4-FF54A60C7CC4}" destId="{A5902B80-B3B5-47C0-B4EF-CC5B5A3B96C4}" srcOrd="4" destOrd="0" presId="urn:microsoft.com/office/officeart/2005/8/layout/vList2"/>
    <dgm:cxn modelId="{E8A10BA1-FAB3-4E32-8D61-3624AC9A6369}" type="presParOf" srcId="{35968FD3-8C68-4B75-86D4-FF54A60C7CC4}" destId="{5D9F04C2-7353-4A0F-A06B-D4F5A8AE2993}" srcOrd="5" destOrd="0" presId="urn:microsoft.com/office/officeart/2005/8/layout/vList2"/>
    <dgm:cxn modelId="{1E01D11D-8930-48CE-8308-A5863489E910}" type="presParOf" srcId="{35968FD3-8C68-4B75-86D4-FF54A60C7CC4}" destId="{EE7E8BDD-C8DD-45EA-9327-076E9324A7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41D5A6-DF5F-4E07-975D-D9C1177495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FF87404-C3DD-49E8-BC4A-5A560949BACB}">
      <dgm:prSet/>
      <dgm:spPr/>
      <dgm:t>
        <a:bodyPr/>
        <a:lstStyle/>
        <a:p>
          <a:r>
            <a:rPr lang="en-US"/>
            <a:t>• Planning: Product backlog created.</a:t>
          </a:r>
        </a:p>
      </dgm:t>
    </dgm:pt>
    <dgm:pt modelId="{B6DC2221-8B83-499A-A243-B8612F0249AE}" type="parTrans" cxnId="{9DE6E7DA-8F6A-43E4-BC22-389D5077CDAF}">
      <dgm:prSet/>
      <dgm:spPr/>
      <dgm:t>
        <a:bodyPr/>
        <a:lstStyle/>
        <a:p>
          <a:endParaRPr lang="en-US"/>
        </a:p>
      </dgm:t>
    </dgm:pt>
    <dgm:pt modelId="{FDD57B24-2A8E-46AA-BC15-59DD8A66E0C9}" type="sibTrans" cxnId="{9DE6E7DA-8F6A-43E4-BC22-389D5077CDAF}">
      <dgm:prSet/>
      <dgm:spPr/>
      <dgm:t>
        <a:bodyPr/>
        <a:lstStyle/>
        <a:p>
          <a:endParaRPr lang="en-US"/>
        </a:p>
      </dgm:t>
    </dgm:pt>
    <dgm:pt modelId="{DF008A09-2EE2-43A0-B20C-BCE0D1966448}">
      <dgm:prSet/>
      <dgm:spPr/>
      <dgm:t>
        <a:bodyPr/>
        <a:lstStyle/>
        <a:p>
          <a:r>
            <a:rPr lang="en-US"/>
            <a:t>• Design: Incremental planning of features.</a:t>
          </a:r>
        </a:p>
      </dgm:t>
    </dgm:pt>
    <dgm:pt modelId="{1902B922-69D2-4E90-85A9-6FFA1DA29174}" type="parTrans" cxnId="{71A6F988-D298-48A0-B3A4-7BD6724042AF}">
      <dgm:prSet/>
      <dgm:spPr/>
      <dgm:t>
        <a:bodyPr/>
        <a:lstStyle/>
        <a:p>
          <a:endParaRPr lang="en-US"/>
        </a:p>
      </dgm:t>
    </dgm:pt>
    <dgm:pt modelId="{F0A104E9-0446-4487-B86F-A94B88CAF1E2}" type="sibTrans" cxnId="{71A6F988-D298-48A0-B3A4-7BD6724042AF}">
      <dgm:prSet/>
      <dgm:spPr/>
      <dgm:t>
        <a:bodyPr/>
        <a:lstStyle/>
        <a:p>
          <a:endParaRPr lang="en-US"/>
        </a:p>
      </dgm:t>
    </dgm:pt>
    <dgm:pt modelId="{07FD11F7-95A4-415C-B3AD-4E9A7C760462}">
      <dgm:prSet/>
      <dgm:spPr/>
      <dgm:t>
        <a:bodyPr/>
        <a:lstStyle/>
        <a:p>
          <a:r>
            <a:rPr lang="en-US"/>
            <a:t>• Development: Iterative coding in sprints.</a:t>
          </a:r>
        </a:p>
      </dgm:t>
    </dgm:pt>
    <dgm:pt modelId="{95DAB3DD-3007-4337-BF6C-087687E80A3F}" type="parTrans" cxnId="{6BEDEA56-B532-4F79-A166-E0D5765BF1A2}">
      <dgm:prSet/>
      <dgm:spPr/>
      <dgm:t>
        <a:bodyPr/>
        <a:lstStyle/>
        <a:p>
          <a:endParaRPr lang="en-US"/>
        </a:p>
      </dgm:t>
    </dgm:pt>
    <dgm:pt modelId="{11F0C5F7-BD10-404D-B279-72839BF2B32C}" type="sibTrans" cxnId="{6BEDEA56-B532-4F79-A166-E0D5765BF1A2}">
      <dgm:prSet/>
      <dgm:spPr/>
      <dgm:t>
        <a:bodyPr/>
        <a:lstStyle/>
        <a:p>
          <a:endParaRPr lang="en-US"/>
        </a:p>
      </dgm:t>
    </dgm:pt>
    <dgm:pt modelId="{F35DF308-F510-4146-9018-D34F711BA88F}">
      <dgm:prSet/>
      <dgm:spPr/>
      <dgm:t>
        <a:bodyPr/>
        <a:lstStyle/>
        <a:p>
          <a:r>
            <a:rPr lang="en-US"/>
            <a:t>• Testing: Continuous testing throughout each sprint.</a:t>
          </a:r>
        </a:p>
      </dgm:t>
    </dgm:pt>
    <dgm:pt modelId="{99171436-336E-430C-9B21-9A302C22E4C6}" type="parTrans" cxnId="{F53379CD-1D59-489A-B5CF-2E8451495EB7}">
      <dgm:prSet/>
      <dgm:spPr/>
      <dgm:t>
        <a:bodyPr/>
        <a:lstStyle/>
        <a:p>
          <a:endParaRPr lang="en-US"/>
        </a:p>
      </dgm:t>
    </dgm:pt>
    <dgm:pt modelId="{58831434-F006-469F-8CB2-B1C927DC5B4B}" type="sibTrans" cxnId="{F53379CD-1D59-489A-B5CF-2E8451495EB7}">
      <dgm:prSet/>
      <dgm:spPr/>
      <dgm:t>
        <a:bodyPr/>
        <a:lstStyle/>
        <a:p>
          <a:endParaRPr lang="en-US"/>
        </a:p>
      </dgm:t>
    </dgm:pt>
    <dgm:pt modelId="{E2825635-5E65-4B5E-9DE7-8AB5192F2CCC}">
      <dgm:prSet/>
      <dgm:spPr/>
      <dgm:t>
        <a:bodyPr/>
        <a:lstStyle/>
        <a:p>
          <a:r>
            <a:rPr lang="en-US"/>
            <a:t>• Release: Frequent delivery of functional products (Sommerville, 2016).</a:t>
          </a:r>
        </a:p>
      </dgm:t>
    </dgm:pt>
    <dgm:pt modelId="{5033852A-291B-4E2E-9782-0CF2F14EB83B}" type="parTrans" cxnId="{1CFCC5C8-D5CD-4F09-A181-CE26B862F01B}">
      <dgm:prSet/>
      <dgm:spPr/>
      <dgm:t>
        <a:bodyPr/>
        <a:lstStyle/>
        <a:p>
          <a:endParaRPr lang="en-US"/>
        </a:p>
      </dgm:t>
    </dgm:pt>
    <dgm:pt modelId="{512AA967-6E3F-4C4C-84CE-16EC19D742A9}" type="sibTrans" cxnId="{1CFCC5C8-D5CD-4F09-A181-CE26B862F01B}">
      <dgm:prSet/>
      <dgm:spPr/>
      <dgm:t>
        <a:bodyPr/>
        <a:lstStyle/>
        <a:p>
          <a:endParaRPr lang="en-US"/>
        </a:p>
      </dgm:t>
    </dgm:pt>
    <dgm:pt modelId="{3D948A9A-A83D-40C9-9DE4-C34B17AED832}" type="pres">
      <dgm:prSet presAssocID="{B641D5A6-DF5F-4E07-975D-D9C117749589}" presName="root" presStyleCnt="0">
        <dgm:presLayoutVars>
          <dgm:dir/>
          <dgm:resizeHandles val="exact"/>
        </dgm:presLayoutVars>
      </dgm:prSet>
      <dgm:spPr/>
    </dgm:pt>
    <dgm:pt modelId="{2C7701CB-F398-419C-80F7-AEA952E0E37F}" type="pres">
      <dgm:prSet presAssocID="{2FF87404-C3DD-49E8-BC4A-5A560949BACB}" presName="compNode" presStyleCnt="0"/>
      <dgm:spPr/>
    </dgm:pt>
    <dgm:pt modelId="{74C561E6-76D9-4F26-BFEE-56CAD632ACA9}" type="pres">
      <dgm:prSet presAssocID="{2FF87404-C3DD-49E8-BC4A-5A560949BACB}" presName="bgRect" presStyleLbl="bgShp" presStyleIdx="0" presStyleCnt="5"/>
      <dgm:spPr/>
    </dgm:pt>
    <dgm:pt modelId="{552F4AFC-408B-41CD-8D10-12E118ADEE4A}" type="pres">
      <dgm:prSet presAssocID="{2FF87404-C3DD-49E8-BC4A-5A560949BAC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EB0BEA6C-09D8-447C-9639-FD08686E7933}" type="pres">
      <dgm:prSet presAssocID="{2FF87404-C3DD-49E8-BC4A-5A560949BACB}" presName="spaceRect" presStyleCnt="0"/>
      <dgm:spPr/>
    </dgm:pt>
    <dgm:pt modelId="{DCBC72F3-D70E-49B0-B377-C3DD3FF232FF}" type="pres">
      <dgm:prSet presAssocID="{2FF87404-C3DD-49E8-BC4A-5A560949BACB}" presName="parTx" presStyleLbl="revTx" presStyleIdx="0" presStyleCnt="5">
        <dgm:presLayoutVars>
          <dgm:chMax val="0"/>
          <dgm:chPref val="0"/>
        </dgm:presLayoutVars>
      </dgm:prSet>
      <dgm:spPr/>
    </dgm:pt>
    <dgm:pt modelId="{95312AAA-DB19-4AE4-A942-2A8052376B03}" type="pres">
      <dgm:prSet presAssocID="{FDD57B24-2A8E-46AA-BC15-59DD8A66E0C9}" presName="sibTrans" presStyleCnt="0"/>
      <dgm:spPr/>
    </dgm:pt>
    <dgm:pt modelId="{75D01BC0-BB00-4DFC-B3E3-1770C3CBD2BD}" type="pres">
      <dgm:prSet presAssocID="{DF008A09-2EE2-43A0-B20C-BCE0D1966448}" presName="compNode" presStyleCnt="0"/>
      <dgm:spPr/>
    </dgm:pt>
    <dgm:pt modelId="{F6ACF07E-A921-46CF-A1AF-5DFEDC81E7F6}" type="pres">
      <dgm:prSet presAssocID="{DF008A09-2EE2-43A0-B20C-BCE0D1966448}" presName="bgRect" presStyleLbl="bgShp" presStyleIdx="1" presStyleCnt="5"/>
      <dgm:spPr/>
    </dgm:pt>
    <dgm:pt modelId="{09AF1E29-EF6D-4EBD-8582-4294759050D2}" type="pres">
      <dgm:prSet presAssocID="{DF008A09-2EE2-43A0-B20C-BCE0D19664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A1E1B6CD-9DBE-40A4-802E-31338CE47629}" type="pres">
      <dgm:prSet presAssocID="{DF008A09-2EE2-43A0-B20C-BCE0D1966448}" presName="spaceRect" presStyleCnt="0"/>
      <dgm:spPr/>
    </dgm:pt>
    <dgm:pt modelId="{C7F0AB77-C409-409F-8556-024117472540}" type="pres">
      <dgm:prSet presAssocID="{DF008A09-2EE2-43A0-B20C-BCE0D1966448}" presName="parTx" presStyleLbl="revTx" presStyleIdx="1" presStyleCnt="5">
        <dgm:presLayoutVars>
          <dgm:chMax val="0"/>
          <dgm:chPref val="0"/>
        </dgm:presLayoutVars>
      </dgm:prSet>
      <dgm:spPr/>
    </dgm:pt>
    <dgm:pt modelId="{40F8D1F5-6A81-4DE8-939F-F697959E49CE}" type="pres">
      <dgm:prSet presAssocID="{F0A104E9-0446-4487-B86F-A94B88CAF1E2}" presName="sibTrans" presStyleCnt="0"/>
      <dgm:spPr/>
    </dgm:pt>
    <dgm:pt modelId="{077795B4-32BB-4511-950D-525A2EFABD26}" type="pres">
      <dgm:prSet presAssocID="{07FD11F7-95A4-415C-B3AD-4E9A7C760462}" presName="compNode" presStyleCnt="0"/>
      <dgm:spPr/>
    </dgm:pt>
    <dgm:pt modelId="{F365F786-0015-42DC-84F2-42728EB246A7}" type="pres">
      <dgm:prSet presAssocID="{07FD11F7-95A4-415C-B3AD-4E9A7C760462}" presName="bgRect" presStyleLbl="bgShp" presStyleIdx="2" presStyleCnt="5"/>
      <dgm:spPr/>
    </dgm:pt>
    <dgm:pt modelId="{094E21E7-7C14-4E11-88EE-F28EE42BD8B9}" type="pres">
      <dgm:prSet presAssocID="{07FD11F7-95A4-415C-B3AD-4E9A7C7604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F1E347C6-6CF4-4B02-8E0D-2EC5570A7A38}" type="pres">
      <dgm:prSet presAssocID="{07FD11F7-95A4-415C-B3AD-4E9A7C760462}" presName="spaceRect" presStyleCnt="0"/>
      <dgm:spPr/>
    </dgm:pt>
    <dgm:pt modelId="{C7E2025C-F57A-4F8F-AA84-367716171D33}" type="pres">
      <dgm:prSet presAssocID="{07FD11F7-95A4-415C-B3AD-4E9A7C760462}" presName="parTx" presStyleLbl="revTx" presStyleIdx="2" presStyleCnt="5">
        <dgm:presLayoutVars>
          <dgm:chMax val="0"/>
          <dgm:chPref val="0"/>
        </dgm:presLayoutVars>
      </dgm:prSet>
      <dgm:spPr/>
    </dgm:pt>
    <dgm:pt modelId="{5F81608E-806C-4AAE-BE2F-5DE485376A54}" type="pres">
      <dgm:prSet presAssocID="{11F0C5F7-BD10-404D-B279-72839BF2B32C}" presName="sibTrans" presStyleCnt="0"/>
      <dgm:spPr/>
    </dgm:pt>
    <dgm:pt modelId="{2856F3F6-E7DA-4930-8FA7-96A8FBD004FE}" type="pres">
      <dgm:prSet presAssocID="{F35DF308-F510-4146-9018-D34F711BA88F}" presName="compNode" presStyleCnt="0"/>
      <dgm:spPr/>
    </dgm:pt>
    <dgm:pt modelId="{3DBC550C-2C08-4482-AEB1-BD826C93C574}" type="pres">
      <dgm:prSet presAssocID="{F35DF308-F510-4146-9018-D34F711BA88F}" presName="bgRect" presStyleLbl="bgShp" presStyleIdx="3" presStyleCnt="5"/>
      <dgm:spPr/>
    </dgm:pt>
    <dgm:pt modelId="{077A4812-FCEE-4755-9892-A2664BCB9CF5}" type="pres">
      <dgm:prSet presAssocID="{F35DF308-F510-4146-9018-D34F711BA88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29DF061-59A7-423F-ACF5-DC4F8BDE1C52}" type="pres">
      <dgm:prSet presAssocID="{F35DF308-F510-4146-9018-D34F711BA88F}" presName="spaceRect" presStyleCnt="0"/>
      <dgm:spPr/>
    </dgm:pt>
    <dgm:pt modelId="{5C3E016B-2BD1-486B-BDF2-142B24BEFCB0}" type="pres">
      <dgm:prSet presAssocID="{F35DF308-F510-4146-9018-D34F711BA88F}" presName="parTx" presStyleLbl="revTx" presStyleIdx="3" presStyleCnt="5">
        <dgm:presLayoutVars>
          <dgm:chMax val="0"/>
          <dgm:chPref val="0"/>
        </dgm:presLayoutVars>
      </dgm:prSet>
      <dgm:spPr/>
    </dgm:pt>
    <dgm:pt modelId="{489D87A1-145F-4267-9390-C7E5C417BBCA}" type="pres">
      <dgm:prSet presAssocID="{58831434-F006-469F-8CB2-B1C927DC5B4B}" presName="sibTrans" presStyleCnt="0"/>
      <dgm:spPr/>
    </dgm:pt>
    <dgm:pt modelId="{8A53E85C-6FBA-447D-9057-DAAEA98C594F}" type="pres">
      <dgm:prSet presAssocID="{E2825635-5E65-4B5E-9DE7-8AB5192F2CCC}" presName="compNode" presStyleCnt="0"/>
      <dgm:spPr/>
    </dgm:pt>
    <dgm:pt modelId="{C20193B5-0D73-406F-9B3F-7AEA03AB1069}" type="pres">
      <dgm:prSet presAssocID="{E2825635-5E65-4B5E-9DE7-8AB5192F2CCC}" presName="bgRect" presStyleLbl="bgShp" presStyleIdx="4" presStyleCnt="5"/>
      <dgm:spPr/>
    </dgm:pt>
    <dgm:pt modelId="{F6E3C663-27B3-47C7-8BB5-65460E5CF727}" type="pres">
      <dgm:prSet presAssocID="{E2825635-5E65-4B5E-9DE7-8AB5192F2CC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8CE39EA-B4F4-424D-8E5A-B900E581750F}" type="pres">
      <dgm:prSet presAssocID="{E2825635-5E65-4B5E-9DE7-8AB5192F2CCC}" presName="spaceRect" presStyleCnt="0"/>
      <dgm:spPr/>
    </dgm:pt>
    <dgm:pt modelId="{0BC47ED8-2FCA-4C89-8C5F-BF8F8F065884}" type="pres">
      <dgm:prSet presAssocID="{E2825635-5E65-4B5E-9DE7-8AB5192F2CC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1290F28-CD17-4B72-AEFA-7468A0EA4CD9}" type="presOf" srcId="{E2825635-5E65-4B5E-9DE7-8AB5192F2CCC}" destId="{0BC47ED8-2FCA-4C89-8C5F-BF8F8F065884}" srcOrd="0" destOrd="0" presId="urn:microsoft.com/office/officeart/2018/2/layout/IconVerticalSolidList"/>
    <dgm:cxn modelId="{03E7005E-6F16-4798-A1A4-A8163FEE9595}" type="presOf" srcId="{B641D5A6-DF5F-4E07-975D-D9C117749589}" destId="{3D948A9A-A83D-40C9-9DE4-C34B17AED832}" srcOrd="0" destOrd="0" presId="urn:microsoft.com/office/officeart/2018/2/layout/IconVerticalSolidList"/>
    <dgm:cxn modelId="{6BEDEA56-B532-4F79-A166-E0D5765BF1A2}" srcId="{B641D5A6-DF5F-4E07-975D-D9C117749589}" destId="{07FD11F7-95A4-415C-B3AD-4E9A7C760462}" srcOrd="2" destOrd="0" parTransId="{95DAB3DD-3007-4337-BF6C-087687E80A3F}" sibTransId="{11F0C5F7-BD10-404D-B279-72839BF2B32C}"/>
    <dgm:cxn modelId="{71A6F988-D298-48A0-B3A4-7BD6724042AF}" srcId="{B641D5A6-DF5F-4E07-975D-D9C117749589}" destId="{DF008A09-2EE2-43A0-B20C-BCE0D1966448}" srcOrd="1" destOrd="0" parTransId="{1902B922-69D2-4E90-85A9-6FFA1DA29174}" sibTransId="{F0A104E9-0446-4487-B86F-A94B88CAF1E2}"/>
    <dgm:cxn modelId="{76551DB1-26FC-4321-842F-06B25D8E4226}" type="presOf" srcId="{DF008A09-2EE2-43A0-B20C-BCE0D1966448}" destId="{C7F0AB77-C409-409F-8556-024117472540}" srcOrd="0" destOrd="0" presId="urn:microsoft.com/office/officeart/2018/2/layout/IconVerticalSolidList"/>
    <dgm:cxn modelId="{D9CFE3BA-9455-4DB5-8C15-BFEE748D9887}" type="presOf" srcId="{07FD11F7-95A4-415C-B3AD-4E9A7C760462}" destId="{C7E2025C-F57A-4F8F-AA84-367716171D33}" srcOrd="0" destOrd="0" presId="urn:microsoft.com/office/officeart/2018/2/layout/IconVerticalSolidList"/>
    <dgm:cxn modelId="{3FA292BD-CEE0-4B32-9653-81EEE16AF3C0}" type="presOf" srcId="{F35DF308-F510-4146-9018-D34F711BA88F}" destId="{5C3E016B-2BD1-486B-BDF2-142B24BEFCB0}" srcOrd="0" destOrd="0" presId="urn:microsoft.com/office/officeart/2018/2/layout/IconVerticalSolidList"/>
    <dgm:cxn modelId="{1CFCC5C8-D5CD-4F09-A181-CE26B862F01B}" srcId="{B641D5A6-DF5F-4E07-975D-D9C117749589}" destId="{E2825635-5E65-4B5E-9DE7-8AB5192F2CCC}" srcOrd="4" destOrd="0" parTransId="{5033852A-291B-4E2E-9782-0CF2F14EB83B}" sibTransId="{512AA967-6E3F-4C4C-84CE-16EC19D742A9}"/>
    <dgm:cxn modelId="{F53379CD-1D59-489A-B5CF-2E8451495EB7}" srcId="{B641D5A6-DF5F-4E07-975D-D9C117749589}" destId="{F35DF308-F510-4146-9018-D34F711BA88F}" srcOrd="3" destOrd="0" parTransId="{99171436-336E-430C-9B21-9A302C22E4C6}" sibTransId="{58831434-F006-469F-8CB2-B1C927DC5B4B}"/>
    <dgm:cxn modelId="{9DE6E7DA-8F6A-43E4-BC22-389D5077CDAF}" srcId="{B641D5A6-DF5F-4E07-975D-D9C117749589}" destId="{2FF87404-C3DD-49E8-BC4A-5A560949BACB}" srcOrd="0" destOrd="0" parTransId="{B6DC2221-8B83-499A-A243-B8612F0249AE}" sibTransId="{FDD57B24-2A8E-46AA-BC15-59DD8A66E0C9}"/>
    <dgm:cxn modelId="{C9AEBEF9-D625-4662-8AD6-710B4E151E1A}" type="presOf" srcId="{2FF87404-C3DD-49E8-BC4A-5A560949BACB}" destId="{DCBC72F3-D70E-49B0-B377-C3DD3FF232FF}" srcOrd="0" destOrd="0" presId="urn:microsoft.com/office/officeart/2018/2/layout/IconVerticalSolidList"/>
    <dgm:cxn modelId="{92A2DB7B-43AE-4FB0-9918-45000C53FC47}" type="presParOf" srcId="{3D948A9A-A83D-40C9-9DE4-C34B17AED832}" destId="{2C7701CB-F398-419C-80F7-AEA952E0E37F}" srcOrd="0" destOrd="0" presId="urn:microsoft.com/office/officeart/2018/2/layout/IconVerticalSolidList"/>
    <dgm:cxn modelId="{BE86D35A-ECB0-49E2-A60F-B7224E97912D}" type="presParOf" srcId="{2C7701CB-F398-419C-80F7-AEA952E0E37F}" destId="{74C561E6-76D9-4F26-BFEE-56CAD632ACA9}" srcOrd="0" destOrd="0" presId="urn:microsoft.com/office/officeart/2018/2/layout/IconVerticalSolidList"/>
    <dgm:cxn modelId="{AD2ECDA8-F756-46B2-B7DE-34ACE4E436EB}" type="presParOf" srcId="{2C7701CB-F398-419C-80F7-AEA952E0E37F}" destId="{552F4AFC-408B-41CD-8D10-12E118ADEE4A}" srcOrd="1" destOrd="0" presId="urn:microsoft.com/office/officeart/2018/2/layout/IconVerticalSolidList"/>
    <dgm:cxn modelId="{9D15AEF9-062F-4A8C-8FA2-A8084BAFAC73}" type="presParOf" srcId="{2C7701CB-F398-419C-80F7-AEA952E0E37F}" destId="{EB0BEA6C-09D8-447C-9639-FD08686E7933}" srcOrd="2" destOrd="0" presId="urn:microsoft.com/office/officeart/2018/2/layout/IconVerticalSolidList"/>
    <dgm:cxn modelId="{CF05DDB5-42D6-4361-9610-16908AC6BF23}" type="presParOf" srcId="{2C7701CB-F398-419C-80F7-AEA952E0E37F}" destId="{DCBC72F3-D70E-49B0-B377-C3DD3FF232FF}" srcOrd="3" destOrd="0" presId="urn:microsoft.com/office/officeart/2018/2/layout/IconVerticalSolidList"/>
    <dgm:cxn modelId="{35A39AC0-2267-4144-94E1-85FCA0F36E6D}" type="presParOf" srcId="{3D948A9A-A83D-40C9-9DE4-C34B17AED832}" destId="{95312AAA-DB19-4AE4-A942-2A8052376B03}" srcOrd="1" destOrd="0" presId="urn:microsoft.com/office/officeart/2018/2/layout/IconVerticalSolidList"/>
    <dgm:cxn modelId="{C494ACC8-84EA-490B-896D-7C98E44B9152}" type="presParOf" srcId="{3D948A9A-A83D-40C9-9DE4-C34B17AED832}" destId="{75D01BC0-BB00-4DFC-B3E3-1770C3CBD2BD}" srcOrd="2" destOrd="0" presId="urn:microsoft.com/office/officeart/2018/2/layout/IconVerticalSolidList"/>
    <dgm:cxn modelId="{59955E4F-38C8-4B53-AA24-4E4B2FA0702E}" type="presParOf" srcId="{75D01BC0-BB00-4DFC-B3E3-1770C3CBD2BD}" destId="{F6ACF07E-A921-46CF-A1AF-5DFEDC81E7F6}" srcOrd="0" destOrd="0" presId="urn:microsoft.com/office/officeart/2018/2/layout/IconVerticalSolidList"/>
    <dgm:cxn modelId="{57FA105E-E67E-47D6-B770-966A358F78EE}" type="presParOf" srcId="{75D01BC0-BB00-4DFC-B3E3-1770C3CBD2BD}" destId="{09AF1E29-EF6D-4EBD-8582-4294759050D2}" srcOrd="1" destOrd="0" presId="urn:microsoft.com/office/officeart/2018/2/layout/IconVerticalSolidList"/>
    <dgm:cxn modelId="{16561027-569F-4F7F-A144-F905A7549F5F}" type="presParOf" srcId="{75D01BC0-BB00-4DFC-B3E3-1770C3CBD2BD}" destId="{A1E1B6CD-9DBE-40A4-802E-31338CE47629}" srcOrd="2" destOrd="0" presId="urn:microsoft.com/office/officeart/2018/2/layout/IconVerticalSolidList"/>
    <dgm:cxn modelId="{017211D3-C055-4E0C-941B-28EED9A1019A}" type="presParOf" srcId="{75D01BC0-BB00-4DFC-B3E3-1770C3CBD2BD}" destId="{C7F0AB77-C409-409F-8556-024117472540}" srcOrd="3" destOrd="0" presId="urn:microsoft.com/office/officeart/2018/2/layout/IconVerticalSolidList"/>
    <dgm:cxn modelId="{65EBF01D-6FE1-4948-BDE1-13B607970009}" type="presParOf" srcId="{3D948A9A-A83D-40C9-9DE4-C34B17AED832}" destId="{40F8D1F5-6A81-4DE8-939F-F697959E49CE}" srcOrd="3" destOrd="0" presId="urn:microsoft.com/office/officeart/2018/2/layout/IconVerticalSolidList"/>
    <dgm:cxn modelId="{87E7AC10-F7E5-403D-B3F0-764383AB17AE}" type="presParOf" srcId="{3D948A9A-A83D-40C9-9DE4-C34B17AED832}" destId="{077795B4-32BB-4511-950D-525A2EFABD26}" srcOrd="4" destOrd="0" presId="urn:microsoft.com/office/officeart/2018/2/layout/IconVerticalSolidList"/>
    <dgm:cxn modelId="{51E7E185-2809-40A4-9420-8D0BC36C20C3}" type="presParOf" srcId="{077795B4-32BB-4511-950D-525A2EFABD26}" destId="{F365F786-0015-42DC-84F2-42728EB246A7}" srcOrd="0" destOrd="0" presId="urn:microsoft.com/office/officeart/2018/2/layout/IconVerticalSolidList"/>
    <dgm:cxn modelId="{E777A3E9-C859-415C-8F33-261C7E5C7B07}" type="presParOf" srcId="{077795B4-32BB-4511-950D-525A2EFABD26}" destId="{094E21E7-7C14-4E11-88EE-F28EE42BD8B9}" srcOrd="1" destOrd="0" presId="urn:microsoft.com/office/officeart/2018/2/layout/IconVerticalSolidList"/>
    <dgm:cxn modelId="{CE9939BC-EC59-4AB1-8517-A5B2CE2AC3C2}" type="presParOf" srcId="{077795B4-32BB-4511-950D-525A2EFABD26}" destId="{F1E347C6-6CF4-4B02-8E0D-2EC5570A7A38}" srcOrd="2" destOrd="0" presId="urn:microsoft.com/office/officeart/2018/2/layout/IconVerticalSolidList"/>
    <dgm:cxn modelId="{D61EF104-A80D-42ED-9A0C-BB17FF9497D3}" type="presParOf" srcId="{077795B4-32BB-4511-950D-525A2EFABD26}" destId="{C7E2025C-F57A-4F8F-AA84-367716171D33}" srcOrd="3" destOrd="0" presId="urn:microsoft.com/office/officeart/2018/2/layout/IconVerticalSolidList"/>
    <dgm:cxn modelId="{EF3959E3-ADC5-4EED-B4D9-74BAD1F94840}" type="presParOf" srcId="{3D948A9A-A83D-40C9-9DE4-C34B17AED832}" destId="{5F81608E-806C-4AAE-BE2F-5DE485376A54}" srcOrd="5" destOrd="0" presId="urn:microsoft.com/office/officeart/2018/2/layout/IconVerticalSolidList"/>
    <dgm:cxn modelId="{825D8375-40E5-48A6-A7CB-861FE5886E30}" type="presParOf" srcId="{3D948A9A-A83D-40C9-9DE4-C34B17AED832}" destId="{2856F3F6-E7DA-4930-8FA7-96A8FBD004FE}" srcOrd="6" destOrd="0" presId="urn:microsoft.com/office/officeart/2018/2/layout/IconVerticalSolidList"/>
    <dgm:cxn modelId="{14171D94-1FFE-4D10-A05B-AF81EB5CBCAF}" type="presParOf" srcId="{2856F3F6-E7DA-4930-8FA7-96A8FBD004FE}" destId="{3DBC550C-2C08-4482-AEB1-BD826C93C574}" srcOrd="0" destOrd="0" presId="urn:microsoft.com/office/officeart/2018/2/layout/IconVerticalSolidList"/>
    <dgm:cxn modelId="{B69D6F86-1B36-4C66-87D3-E52929DA70C1}" type="presParOf" srcId="{2856F3F6-E7DA-4930-8FA7-96A8FBD004FE}" destId="{077A4812-FCEE-4755-9892-A2664BCB9CF5}" srcOrd="1" destOrd="0" presId="urn:microsoft.com/office/officeart/2018/2/layout/IconVerticalSolidList"/>
    <dgm:cxn modelId="{093E7C7F-4FFE-4EF7-976A-AA048E8B9931}" type="presParOf" srcId="{2856F3F6-E7DA-4930-8FA7-96A8FBD004FE}" destId="{629DF061-59A7-423F-ACF5-DC4F8BDE1C52}" srcOrd="2" destOrd="0" presId="urn:microsoft.com/office/officeart/2018/2/layout/IconVerticalSolidList"/>
    <dgm:cxn modelId="{69D27521-A972-4BE4-9BDD-55FD192C105B}" type="presParOf" srcId="{2856F3F6-E7DA-4930-8FA7-96A8FBD004FE}" destId="{5C3E016B-2BD1-486B-BDF2-142B24BEFCB0}" srcOrd="3" destOrd="0" presId="urn:microsoft.com/office/officeart/2018/2/layout/IconVerticalSolidList"/>
    <dgm:cxn modelId="{1C1DB895-C9BA-41EF-AB1A-FB7C1E199600}" type="presParOf" srcId="{3D948A9A-A83D-40C9-9DE4-C34B17AED832}" destId="{489D87A1-145F-4267-9390-C7E5C417BBCA}" srcOrd="7" destOrd="0" presId="urn:microsoft.com/office/officeart/2018/2/layout/IconVerticalSolidList"/>
    <dgm:cxn modelId="{3FC5BF79-2737-4F2A-A021-54009783C970}" type="presParOf" srcId="{3D948A9A-A83D-40C9-9DE4-C34B17AED832}" destId="{8A53E85C-6FBA-447D-9057-DAAEA98C594F}" srcOrd="8" destOrd="0" presId="urn:microsoft.com/office/officeart/2018/2/layout/IconVerticalSolidList"/>
    <dgm:cxn modelId="{07107947-4917-4679-8497-9A984DD75C83}" type="presParOf" srcId="{8A53E85C-6FBA-447D-9057-DAAEA98C594F}" destId="{C20193B5-0D73-406F-9B3F-7AEA03AB1069}" srcOrd="0" destOrd="0" presId="urn:microsoft.com/office/officeart/2018/2/layout/IconVerticalSolidList"/>
    <dgm:cxn modelId="{418732BD-1446-40E6-AEFE-CFC5F7FAE1E9}" type="presParOf" srcId="{8A53E85C-6FBA-447D-9057-DAAEA98C594F}" destId="{F6E3C663-27B3-47C7-8BB5-65460E5CF727}" srcOrd="1" destOrd="0" presId="urn:microsoft.com/office/officeart/2018/2/layout/IconVerticalSolidList"/>
    <dgm:cxn modelId="{386BE235-BAEF-4379-B517-427E304E2E75}" type="presParOf" srcId="{8A53E85C-6FBA-447D-9057-DAAEA98C594F}" destId="{88CE39EA-B4F4-424D-8E5A-B900E581750F}" srcOrd="2" destOrd="0" presId="urn:microsoft.com/office/officeart/2018/2/layout/IconVerticalSolidList"/>
    <dgm:cxn modelId="{50F7FFBE-A12C-4CAF-9CDE-12C98E88EC11}" type="presParOf" srcId="{8A53E85C-6FBA-447D-9057-DAAEA98C594F}" destId="{0BC47ED8-2FCA-4C89-8C5F-BF8F8F0658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92C626-1BDA-404C-80FA-7D49FC1A6001}">
      <dsp:nvSpPr>
        <dsp:cNvPr id="0" name=""/>
        <dsp:cNvSpPr/>
      </dsp:nvSpPr>
      <dsp:spPr>
        <a:xfrm>
          <a:off x="1590912" y="2431"/>
          <a:ext cx="1789777" cy="160474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Agile is a flexible development methodology that promotes iterative progress and team collaboration (Highsmith, 2019).</a:t>
          </a:r>
        </a:p>
      </dsp:txBody>
      <dsp:txXfrm>
        <a:off x="1669249" y="80768"/>
        <a:ext cx="1633103" cy="1448073"/>
      </dsp:txXfrm>
    </dsp:sp>
    <dsp:sp modelId="{465CF2F5-A648-4FF2-8FE5-683D6147E2E6}">
      <dsp:nvSpPr>
        <dsp:cNvPr id="0" name=""/>
        <dsp:cNvSpPr/>
      </dsp:nvSpPr>
      <dsp:spPr>
        <a:xfrm>
          <a:off x="1590912" y="1687416"/>
          <a:ext cx="1789777" cy="160474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Scrum is a framework within Agile with defined roles, events, and artifacts (Schwaber &amp; Sutherland, 2020).</a:t>
          </a:r>
        </a:p>
      </dsp:txBody>
      <dsp:txXfrm>
        <a:off x="1669249" y="1765753"/>
        <a:ext cx="1633103" cy="1448073"/>
      </dsp:txXfrm>
    </dsp:sp>
    <dsp:sp modelId="{BB2BECEE-05D2-4D01-831D-7FAE8DE0BB78}">
      <dsp:nvSpPr>
        <dsp:cNvPr id="0" name=""/>
        <dsp:cNvSpPr/>
      </dsp:nvSpPr>
      <dsp:spPr>
        <a:xfrm>
          <a:off x="1590912" y="3372401"/>
          <a:ext cx="1789777" cy="160474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Project: SNHU Travel booking tool using Agile Scrum.</a:t>
          </a:r>
        </a:p>
      </dsp:txBody>
      <dsp:txXfrm>
        <a:off x="1669249" y="3450738"/>
        <a:ext cx="1633103" cy="14480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A0A345-94FD-4764-A2FA-8E9031C152CC}">
      <dsp:nvSpPr>
        <dsp:cNvPr id="0" name=""/>
        <dsp:cNvSpPr/>
      </dsp:nvSpPr>
      <dsp:spPr>
        <a:xfrm>
          <a:off x="0" y="397965"/>
          <a:ext cx="4971603" cy="101351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Scrum Master: Facilitates team activities and removes obstacles.</a:t>
          </a:r>
        </a:p>
      </dsp:txBody>
      <dsp:txXfrm>
        <a:off x="49476" y="447441"/>
        <a:ext cx="4872651" cy="914560"/>
      </dsp:txXfrm>
    </dsp:sp>
    <dsp:sp modelId="{80FB594F-A843-46C8-BC87-CFCEE0A8C119}">
      <dsp:nvSpPr>
        <dsp:cNvPr id="0" name=""/>
        <dsp:cNvSpPr/>
      </dsp:nvSpPr>
      <dsp:spPr>
        <a:xfrm>
          <a:off x="0" y="1454677"/>
          <a:ext cx="4971603" cy="1013512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Product Owner: Prioritizes backlog, communicates customer needs.</a:t>
          </a:r>
        </a:p>
      </dsp:txBody>
      <dsp:txXfrm>
        <a:off x="49476" y="1504153"/>
        <a:ext cx="4872651" cy="914560"/>
      </dsp:txXfrm>
    </dsp:sp>
    <dsp:sp modelId="{A5902B80-B3B5-47C0-B4EF-CC5B5A3B96C4}">
      <dsp:nvSpPr>
        <dsp:cNvPr id="0" name=""/>
        <dsp:cNvSpPr/>
      </dsp:nvSpPr>
      <dsp:spPr>
        <a:xfrm>
          <a:off x="0" y="2511390"/>
          <a:ext cx="4971603" cy="1013512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Developer: Builds product incrementally (Schwaber &amp; Sutherland, 2020).</a:t>
          </a:r>
        </a:p>
      </dsp:txBody>
      <dsp:txXfrm>
        <a:off x="49476" y="2560866"/>
        <a:ext cx="4872651" cy="914560"/>
      </dsp:txXfrm>
    </dsp:sp>
    <dsp:sp modelId="{EE7E8BDD-C8DD-45EA-9327-076E9324A76D}">
      <dsp:nvSpPr>
        <dsp:cNvPr id="0" name=""/>
        <dsp:cNvSpPr/>
      </dsp:nvSpPr>
      <dsp:spPr>
        <a:xfrm>
          <a:off x="0" y="3568103"/>
          <a:ext cx="4971603" cy="1013512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Tester: Tests product and gives valuable feedback.</a:t>
          </a:r>
          <a:br>
            <a:rPr lang="en-US" sz="1500" kern="1200"/>
          </a:br>
          <a:r>
            <a:rPr lang="en-US" sz="1500" kern="1200"/>
            <a:t>• Clear role distribution boosts communication and efficiency.</a:t>
          </a:r>
          <a:br>
            <a:rPr lang="en-US" sz="1500" kern="1200"/>
          </a:br>
          <a:endParaRPr lang="en-US" sz="1500" kern="1200"/>
        </a:p>
      </dsp:txBody>
      <dsp:txXfrm>
        <a:off x="49476" y="3617579"/>
        <a:ext cx="4872651" cy="9145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561E6-76D9-4F26-BFEE-56CAD632ACA9}">
      <dsp:nvSpPr>
        <dsp:cNvPr id="0" name=""/>
        <dsp:cNvSpPr/>
      </dsp:nvSpPr>
      <dsp:spPr>
        <a:xfrm>
          <a:off x="0" y="3198"/>
          <a:ext cx="7213600" cy="68118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2F4AFC-408B-41CD-8D10-12E118ADEE4A}">
      <dsp:nvSpPr>
        <dsp:cNvPr id="0" name=""/>
        <dsp:cNvSpPr/>
      </dsp:nvSpPr>
      <dsp:spPr>
        <a:xfrm>
          <a:off x="206057" y="156463"/>
          <a:ext cx="374649" cy="374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BC72F3-D70E-49B0-B377-C3DD3FF232FF}">
      <dsp:nvSpPr>
        <dsp:cNvPr id="0" name=""/>
        <dsp:cNvSpPr/>
      </dsp:nvSpPr>
      <dsp:spPr>
        <a:xfrm>
          <a:off x="786764" y="3198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Planning: Product backlog created.</a:t>
          </a:r>
        </a:p>
      </dsp:txBody>
      <dsp:txXfrm>
        <a:off x="786764" y="3198"/>
        <a:ext cx="6426835" cy="681180"/>
      </dsp:txXfrm>
    </dsp:sp>
    <dsp:sp modelId="{F6ACF07E-A921-46CF-A1AF-5DFEDC81E7F6}">
      <dsp:nvSpPr>
        <dsp:cNvPr id="0" name=""/>
        <dsp:cNvSpPr/>
      </dsp:nvSpPr>
      <dsp:spPr>
        <a:xfrm>
          <a:off x="0" y="854674"/>
          <a:ext cx="7213600" cy="68118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F1E29-EF6D-4EBD-8582-4294759050D2}">
      <dsp:nvSpPr>
        <dsp:cNvPr id="0" name=""/>
        <dsp:cNvSpPr/>
      </dsp:nvSpPr>
      <dsp:spPr>
        <a:xfrm>
          <a:off x="206057" y="1007939"/>
          <a:ext cx="374649" cy="374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F0AB77-C409-409F-8556-024117472540}">
      <dsp:nvSpPr>
        <dsp:cNvPr id="0" name=""/>
        <dsp:cNvSpPr/>
      </dsp:nvSpPr>
      <dsp:spPr>
        <a:xfrm>
          <a:off x="786764" y="854674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Design: Incremental planning of features.</a:t>
          </a:r>
        </a:p>
      </dsp:txBody>
      <dsp:txXfrm>
        <a:off x="786764" y="854674"/>
        <a:ext cx="6426835" cy="681180"/>
      </dsp:txXfrm>
    </dsp:sp>
    <dsp:sp modelId="{F365F786-0015-42DC-84F2-42728EB246A7}">
      <dsp:nvSpPr>
        <dsp:cNvPr id="0" name=""/>
        <dsp:cNvSpPr/>
      </dsp:nvSpPr>
      <dsp:spPr>
        <a:xfrm>
          <a:off x="0" y="1706150"/>
          <a:ext cx="7213600" cy="68118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4E21E7-7C14-4E11-88EE-F28EE42BD8B9}">
      <dsp:nvSpPr>
        <dsp:cNvPr id="0" name=""/>
        <dsp:cNvSpPr/>
      </dsp:nvSpPr>
      <dsp:spPr>
        <a:xfrm>
          <a:off x="206057" y="1859416"/>
          <a:ext cx="374649" cy="374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2025C-F57A-4F8F-AA84-367716171D33}">
      <dsp:nvSpPr>
        <dsp:cNvPr id="0" name=""/>
        <dsp:cNvSpPr/>
      </dsp:nvSpPr>
      <dsp:spPr>
        <a:xfrm>
          <a:off x="786764" y="1706150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Development: Iterative coding in sprints.</a:t>
          </a:r>
        </a:p>
      </dsp:txBody>
      <dsp:txXfrm>
        <a:off x="786764" y="1706150"/>
        <a:ext cx="6426835" cy="681180"/>
      </dsp:txXfrm>
    </dsp:sp>
    <dsp:sp modelId="{3DBC550C-2C08-4482-AEB1-BD826C93C574}">
      <dsp:nvSpPr>
        <dsp:cNvPr id="0" name=""/>
        <dsp:cNvSpPr/>
      </dsp:nvSpPr>
      <dsp:spPr>
        <a:xfrm>
          <a:off x="0" y="2557626"/>
          <a:ext cx="7213600" cy="68118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A4812-FCEE-4755-9892-A2664BCB9CF5}">
      <dsp:nvSpPr>
        <dsp:cNvPr id="0" name=""/>
        <dsp:cNvSpPr/>
      </dsp:nvSpPr>
      <dsp:spPr>
        <a:xfrm>
          <a:off x="206057" y="2710892"/>
          <a:ext cx="374649" cy="3746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3E016B-2BD1-486B-BDF2-142B24BEFCB0}">
      <dsp:nvSpPr>
        <dsp:cNvPr id="0" name=""/>
        <dsp:cNvSpPr/>
      </dsp:nvSpPr>
      <dsp:spPr>
        <a:xfrm>
          <a:off x="786764" y="2557626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Testing: Continuous testing throughout each sprint.</a:t>
          </a:r>
        </a:p>
      </dsp:txBody>
      <dsp:txXfrm>
        <a:off x="786764" y="2557626"/>
        <a:ext cx="6426835" cy="681180"/>
      </dsp:txXfrm>
    </dsp:sp>
    <dsp:sp modelId="{C20193B5-0D73-406F-9B3F-7AEA03AB1069}">
      <dsp:nvSpPr>
        <dsp:cNvPr id="0" name=""/>
        <dsp:cNvSpPr/>
      </dsp:nvSpPr>
      <dsp:spPr>
        <a:xfrm>
          <a:off x="0" y="3409102"/>
          <a:ext cx="7213600" cy="68118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E3C663-27B3-47C7-8BB5-65460E5CF727}">
      <dsp:nvSpPr>
        <dsp:cNvPr id="0" name=""/>
        <dsp:cNvSpPr/>
      </dsp:nvSpPr>
      <dsp:spPr>
        <a:xfrm>
          <a:off x="206057" y="3562368"/>
          <a:ext cx="374649" cy="3746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C47ED8-2FCA-4C89-8C5F-BF8F8F065884}">
      <dsp:nvSpPr>
        <dsp:cNvPr id="0" name=""/>
        <dsp:cNvSpPr/>
      </dsp:nvSpPr>
      <dsp:spPr>
        <a:xfrm>
          <a:off x="786764" y="3409102"/>
          <a:ext cx="6426835" cy="681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092" tIns="72092" rIns="72092" bIns="7209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Release: Frequent delivery of functional products (Sommerville, 2016).</a:t>
          </a:r>
        </a:p>
      </dsp:txBody>
      <dsp:txXfrm>
        <a:off x="786764" y="3409102"/>
        <a:ext cx="6426835" cy="681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5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4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856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740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5418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15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82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62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0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9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4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1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80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3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Chada Tech: SNHU Travel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Zachary Russo</a:t>
            </a:r>
            <a:endParaRPr dirty="0"/>
          </a:p>
        </p:txBody>
      </p:sp>
      <p:sp>
        <p:nvSpPr>
          <p:cNvPr id="4" name="AutoShape 2" descr="Chada Tech Logo">
            <a:extLst>
              <a:ext uri="{FF2B5EF4-FFF2-40B4-BE49-F238E27FC236}">
                <a16:creationId xmlns:a16="http://schemas.microsoft.com/office/drawing/2014/main" id="{A722BBF5-7D89-9EAC-2C59-75EE52CF82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599" y="3276599"/>
            <a:ext cx="1314275" cy="131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logo for a computer&#10;&#10;AI-generated content may be incorrect.">
            <a:extLst>
              <a:ext uri="{FF2B5EF4-FFF2-40B4-BE49-F238E27FC236}">
                <a16:creationId xmlns:a16="http://schemas.microsoft.com/office/drawing/2014/main" id="{9D91E5E2-AF9C-2707-A9D1-7E6655D8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687" y="1514229"/>
            <a:ext cx="4620259" cy="34133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 to Agile and Scrum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1D651FB-3E50-44AE-3882-1D382217B0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813530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800"/>
              <a:t>Explaining Agile Roles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32B836-CE46-3C7B-A7CC-02119191F9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65425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rPr lang="en-US" dirty="0"/>
              <a:t>Explaining Agile Phases</a:t>
            </a:r>
            <a:endParaRPr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03E284-17D0-3F25-A249-3B97442DD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2390654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/>
              <a:t>Describing Waterfall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dirty="0"/>
              <a:t>• Waterfall: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Linear, rigid process.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Delays feedback until after development.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Agile: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Iterative, flexible.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- Incorporates feedback frequently (Beck et al., 2021).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SNHU Travel benefited from flexibility in changing vacation focus mid-project.</a:t>
            </a:r>
            <a:endParaRPr lang="en-US"/>
          </a:p>
        </p:txBody>
      </p:sp>
      <p:pic>
        <p:nvPicPr>
          <p:cNvPr id="5" name="Picture 4" descr="Cascade of waterfalls">
            <a:extLst>
              <a:ext uri="{FF2B5EF4-FFF2-40B4-BE49-F238E27FC236}">
                <a16:creationId xmlns:a16="http://schemas.microsoft.com/office/drawing/2014/main" id="{5200601D-74B8-AAA5-F3A1-354DD7BD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32" r="40285" b="-2"/>
          <a:stretch>
            <a:fillRect/>
          </a:stretch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171" y="609600"/>
            <a:ext cx="4818330" cy="1320800"/>
          </a:xfrm>
        </p:spPr>
        <p:txBody>
          <a:bodyPr>
            <a:normAutofit/>
          </a:bodyPr>
          <a:lstStyle/>
          <a:p>
            <a:r>
              <a:rPr lang="en-US" dirty="0"/>
              <a:t>Waterfall or Agile Approach</a:t>
            </a:r>
            <a:endParaRPr dirty="0"/>
          </a:p>
        </p:txBody>
      </p:sp>
      <p:pic>
        <p:nvPicPr>
          <p:cNvPr id="5" name="Picture 4" descr="Cascade of waterfalls">
            <a:extLst>
              <a:ext uri="{FF2B5EF4-FFF2-40B4-BE49-F238E27FC236}">
                <a16:creationId xmlns:a16="http://schemas.microsoft.com/office/drawing/2014/main" id="{B924D075-043B-E2A9-55C1-56257894B9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74" r="47497" b="1"/>
          <a:stretch>
            <a:fillRect/>
          </a:stretch>
        </p:blipFill>
        <p:spPr>
          <a:xfrm>
            <a:off x="20" y="10"/>
            <a:ext cx="2050522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357491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7171" y="2160589"/>
            <a:ext cx="4818330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Use Agile when:</a:t>
            </a:r>
          </a:p>
          <a:p>
            <a:pPr marL="0" indent="0">
              <a:buNone/>
            </a:pPr>
            <a:r>
              <a:rPr dirty="0"/>
              <a:t>- Requirements are expected to evolve.</a:t>
            </a:r>
          </a:p>
          <a:p>
            <a:pPr marL="0" indent="0">
              <a:buNone/>
            </a:pPr>
            <a:r>
              <a:rPr dirty="0"/>
              <a:t>- Client involvement is continuous.</a:t>
            </a:r>
          </a:p>
          <a:p>
            <a:pPr marL="0" indent="0">
              <a:buNone/>
            </a:pPr>
            <a:r>
              <a:rPr dirty="0"/>
              <a:t>• Use Waterfall when:</a:t>
            </a:r>
          </a:p>
          <a:p>
            <a:pPr marL="0" indent="0">
              <a:buNone/>
            </a:pPr>
            <a:r>
              <a:rPr dirty="0"/>
              <a:t>- Requirements are stable and well-defined.</a:t>
            </a:r>
          </a:p>
          <a:p>
            <a:pPr marL="0" indent="0">
              <a:buNone/>
            </a:pPr>
            <a:r>
              <a:rPr dirty="0"/>
              <a:t>• Our Agile pilot showed better adaptability for SNHU Travel (Highsmith, 2019).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Beck, K., Beedle, M., van </a:t>
            </a:r>
            <a:r>
              <a:rPr dirty="0" err="1"/>
              <a:t>Bennekum</a:t>
            </a:r>
            <a:r>
              <a:rPr dirty="0"/>
              <a:t>, A., et al. (2021). Manifesto for Agile Software Development. Agile Alliance. https://agilemanifesto.org</a:t>
            </a:r>
          </a:p>
          <a:p>
            <a:pPr marL="0" indent="0">
              <a:buNone/>
            </a:pPr>
            <a:r>
              <a:rPr dirty="0"/>
              <a:t>• Highsmith, J. (2019). Agile Project Management: Creating Innovative Products (2nd ed.). Addison-Wesley.</a:t>
            </a:r>
          </a:p>
          <a:p>
            <a:pPr marL="0" indent="0">
              <a:buNone/>
            </a:pPr>
            <a:r>
              <a:rPr dirty="0"/>
              <a:t>• Schwaber, K., &amp; Sutherland, J. (2020). The Scrum Guide. https://scrumguides.org</a:t>
            </a:r>
          </a:p>
          <a:p>
            <a:pPr marL="0" indent="0">
              <a:buNone/>
            </a:pPr>
            <a:r>
              <a:rPr dirty="0"/>
              <a:t>• Sommerville, I. (2016). Software Engineering (10th ed.). Pearson.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364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Chada Tech: SNHU Travel</vt:lpstr>
      <vt:lpstr>Introduction to Agile and Scrum</vt:lpstr>
      <vt:lpstr>Explaining Agile Roles</vt:lpstr>
      <vt:lpstr>Explaining Agile Phases</vt:lpstr>
      <vt:lpstr>Describing Waterfall Model</vt:lpstr>
      <vt:lpstr>Waterfall or Agile Approach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Zach Russo</dc:creator>
  <cp:keywords/>
  <dc:description>generated using python-pptx</dc:description>
  <cp:lastModifiedBy>Russo, Zachary</cp:lastModifiedBy>
  <cp:revision>3</cp:revision>
  <dcterms:created xsi:type="dcterms:W3CDTF">2013-01-27T09:14:16Z</dcterms:created>
  <dcterms:modified xsi:type="dcterms:W3CDTF">2025-06-21T21:01:58Z</dcterms:modified>
  <cp:category/>
</cp:coreProperties>
</file>