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6"/>
  </p:notesMasterIdLst>
  <p:sldIdLst>
    <p:sldId id="256" r:id="rId4"/>
    <p:sldId id="33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1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7" r:id="rId45"/>
    <p:sldId id="299" r:id="rId46"/>
    <p:sldId id="300" r:id="rId47"/>
    <p:sldId id="309" r:id="rId48"/>
    <p:sldId id="310" r:id="rId49"/>
    <p:sldId id="311" r:id="rId50"/>
    <p:sldId id="312" r:id="rId51"/>
    <p:sldId id="313" r:id="rId52"/>
    <p:sldId id="301" r:id="rId53"/>
    <p:sldId id="337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400" r:id="rId69"/>
    <p:sldId id="401" r:id="rId70"/>
    <p:sldId id="402" r:id="rId71"/>
    <p:sldId id="403" r:id="rId72"/>
    <p:sldId id="404" r:id="rId73"/>
    <p:sldId id="405" r:id="rId74"/>
    <p:sldId id="406" r:id="rId75"/>
  </p:sldIdLst>
  <p:sldSz cx="12192000" cy="6858000"/>
  <p:notesSz cx="6858000" cy="9144000"/>
  <p:custDataLst>
    <p:tags r:id="rId8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63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notesMaster" Target="notesMasters/notes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45.xml"/><Relationship Id="rId8" Type="http://schemas.openxmlformats.org/officeDocument/2006/relationships/slide" Target="slide42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22.xml"/><Relationship Id="rId3" Type="http://schemas.openxmlformats.org/officeDocument/2006/relationships/slide" Target="slide18.xml"/><Relationship Id="rId2" Type="http://schemas.openxmlformats.org/officeDocument/2006/relationships/slide" Target="slide11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50.xm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14120" y="1122363"/>
            <a:ext cx="9144000" cy="2387600"/>
          </a:xfrm>
        </p:spPr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专讲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214120" y="3602038"/>
            <a:ext cx="9144000" cy="1655762"/>
          </a:xfrm>
        </p:spPr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王钦懿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715125" y="367030"/>
            <a:ext cx="0" cy="568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00265" y="782955"/>
            <a:ext cx="49244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1" tooltip="" action="ppaction://hlinksldjump"/>
              </a:rPr>
              <a:t>一、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1" tooltip="" action="ppaction://hlinksldjump"/>
              </a:rPr>
              <a:t>Vector</a:t>
            </a:r>
            <a:r>
              <a:rPr lang="en-US" altLang="zh-CN" sz="3200" b="1">
                <a:latin typeface="David" panose="020E0502060401010101" charset="0"/>
                <a:ea typeface="Microsoft JhengHei" panose="020B0604030504040204" charset="-120"/>
                <a:cs typeface="David" panose="020E0502060401010101" charset="0"/>
                <a:hlinkClick r:id="rId1" tooltip="" action="ppaction://hlinksldjump"/>
              </a:rPr>
              <a:t>  </a:t>
            </a:r>
            <a:r>
              <a:rPr lang="zh-CN" altLang="en-US" sz="20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hlinkClick r:id="rId1" tooltip="" action="ppaction://hlinksldjump"/>
              </a:rPr>
              <a:t>动态变化数组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2" tooltip="" action="ppaction://hlinksldjump"/>
              </a:rPr>
              <a:t>二、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2" tooltip="" action="ppaction://hlinksldjump"/>
              </a:rPr>
              <a:t>Deque</a:t>
            </a:r>
            <a:r>
              <a:rPr lang="en-US" altLang="zh-CN" sz="3200" b="1">
                <a:latin typeface="David" panose="020E0502060401010101" charset="0"/>
                <a:ea typeface="Microsoft JhengHei" panose="020B0604030504040204" charset="-120"/>
                <a:cs typeface="David" panose="020E0502060401010101" charset="0"/>
                <a:hlinkClick r:id="rId2" tooltip="" action="ppaction://hlinksldjump"/>
              </a:rPr>
              <a:t>  </a:t>
            </a:r>
            <a:r>
              <a:rPr lang="zh-CN" altLang="en-US" sz="20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sym typeface="+mn-ea"/>
                <a:hlinkClick r:id="rId2" tooltip="" action="ppaction://hlinksldjump"/>
              </a:rPr>
              <a:t>双端队列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3" tooltip="" action="ppaction://hlinksldjump"/>
              </a:rPr>
              <a:t>三、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3" tooltip="" action="ppaction://hlinksldjump"/>
              </a:rPr>
              <a:t>Queue</a:t>
            </a:r>
            <a:r>
              <a:rPr lang="en-US" altLang="zh-CN" sz="3200" b="1">
                <a:latin typeface="David" panose="020E0502060401010101" charset="0"/>
                <a:ea typeface="Microsoft JhengHei" panose="020B0604030504040204" charset="-120"/>
                <a:cs typeface="David" panose="020E0502060401010101" charset="0"/>
                <a:hlinkClick r:id="rId3" tooltip="" action="ppaction://hlinksldjump"/>
              </a:rPr>
              <a:t>  </a:t>
            </a:r>
            <a:r>
              <a:rPr lang="zh-CN" altLang="en-US" sz="20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hlinkClick r:id="rId3" tooltip="" action="ppaction://hlinksldjump"/>
              </a:rPr>
              <a:t>普通队列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4" tooltip="" action="ppaction://hlinksldjump"/>
              </a:rPr>
              <a:t>四、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4" tooltip="" action="ppaction://hlinksldjump"/>
              </a:rPr>
              <a:t>Priority-queue</a:t>
            </a:r>
            <a:r>
              <a:rPr lang="zh-CN" altLang="en-US" sz="19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hlinkClick r:id="rId4" tooltip="" action="ppaction://hlinksldjump"/>
              </a:rPr>
              <a:t>优先队列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5" tooltip="" action="ppaction://hlinksldjump"/>
              </a:rPr>
              <a:t>五、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5" tooltip="" action="ppaction://hlinksldjump"/>
              </a:rPr>
              <a:t>Set </a:t>
            </a:r>
            <a:r>
              <a:rPr lang="en-US" altLang="zh-CN" sz="3200" b="1">
                <a:latin typeface="David" panose="020E0502060401010101" charset="0"/>
                <a:ea typeface="Microsoft JhengHei" panose="020B0604030504040204" charset="-120"/>
                <a:cs typeface="David" panose="020E0502060401010101" charset="0"/>
                <a:hlinkClick r:id="rId5" tooltip="" action="ppaction://hlinksldjump"/>
              </a:rPr>
              <a:t>     </a:t>
            </a:r>
            <a:r>
              <a:rPr lang="zh-CN" altLang="en-US" sz="20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hlinkClick r:id="rId5" tooltip="" action="ppaction://hlinksldjump"/>
              </a:rPr>
              <a:t>关联容器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6" tooltip="" action="ppaction://hlinksldjump"/>
              </a:rPr>
              <a:t>六、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6" tooltip="" action="ppaction://hlinksldjump"/>
              </a:rPr>
              <a:t>Pair</a:t>
            </a:r>
            <a:r>
              <a:rPr lang="en-US" altLang="zh-CN" sz="3200" b="1">
                <a:latin typeface="David" panose="020E0502060401010101" charset="0"/>
                <a:ea typeface="Microsoft JhengHei" panose="020B0604030504040204" charset="-120"/>
                <a:cs typeface="David" panose="020E0502060401010101" charset="0"/>
                <a:hlinkClick r:id="rId6" tooltip="" action="ppaction://hlinksldjump"/>
              </a:rPr>
              <a:t>     </a:t>
            </a:r>
            <a:r>
              <a:rPr lang="zh-CN" altLang="en-US" sz="20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hlinkClick r:id="rId6" tooltip="" action="ppaction://hlinksldjump"/>
              </a:rPr>
              <a:t>键值对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7" tooltip="" action="ppaction://hlinksldjump"/>
              </a:rPr>
              <a:t>七、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7" tooltip="" action="ppaction://hlinksldjump"/>
              </a:rPr>
              <a:t>Map</a:t>
            </a:r>
            <a:r>
              <a:rPr lang="en-US" altLang="zh-CN" sz="3200" b="1">
                <a:latin typeface="David" panose="020E0502060401010101" charset="0"/>
                <a:ea typeface="Microsoft JhengHei" panose="020B0604030504040204" charset="-120"/>
                <a:cs typeface="David" panose="020E0502060401010101" charset="0"/>
                <a:hlinkClick r:id="rId7" tooltip="" action="ppaction://hlinksldjump"/>
              </a:rPr>
              <a:t>    </a:t>
            </a:r>
            <a:r>
              <a:rPr lang="zh-CN" altLang="en-US" sz="20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hlinkClick r:id="rId7" tooltip="" action="ppaction://hlinksldjump"/>
              </a:rPr>
              <a:t>映射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8" tooltip="" action="ppaction://hlinksldjump"/>
              </a:rPr>
              <a:t>八、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8" tooltip="" action="ppaction://hlinksldjump"/>
              </a:rPr>
              <a:t>Stack</a:t>
            </a:r>
            <a:r>
              <a:rPr lang="en-US" altLang="zh-CN" sz="3200" b="1">
                <a:latin typeface="David" panose="020E0502060401010101" charset="0"/>
                <a:ea typeface="Microsoft JhengHei" panose="020B0604030504040204" charset="-120"/>
                <a:cs typeface="David" panose="020E0502060401010101" charset="0"/>
                <a:hlinkClick r:id="rId8" tooltip="" action="ppaction://hlinksldjump"/>
              </a:rPr>
              <a:t>   </a:t>
            </a:r>
            <a:r>
              <a:rPr lang="zh-CN" altLang="en-US" sz="20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hlinkClick r:id="rId8" tooltip="" action="ppaction://hlinksldjump"/>
              </a:rPr>
              <a:t>栈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9" tooltip="" action="ppaction://hlinksldjump"/>
              </a:rPr>
              <a:t>九、</a:t>
            </a:r>
            <a:r>
              <a:rPr lang="en-US" altLang="zh-CN" sz="3200" b="1">
                <a:latin typeface="等线" panose="02010600030101010101" charset="-122"/>
                <a:ea typeface="等线" panose="02010600030101010101" charset="-122"/>
                <a:cs typeface="David" panose="020E0502060401010101" charset="0"/>
                <a:hlinkClick r:id="rId9" tooltip="" action="ppaction://hlinksldjump"/>
              </a:rPr>
              <a:t>String</a:t>
            </a:r>
            <a:r>
              <a:rPr lang="en-US" altLang="zh-CN" sz="3200" b="1">
                <a:latin typeface="David" panose="020E0502060401010101" charset="0"/>
                <a:ea typeface="Microsoft JhengHei" panose="020B0604030504040204" charset="-120"/>
                <a:cs typeface="David" panose="020E0502060401010101" charset="0"/>
                <a:hlinkClick r:id="rId9" tooltip="" action="ppaction://hlinksldjump"/>
              </a:rPr>
              <a:t>  </a:t>
            </a:r>
            <a:r>
              <a:rPr lang="zh-CN" altLang="en-US" sz="2000" b="1">
                <a:latin typeface="David" panose="020E0502060401010101" charset="0"/>
                <a:ea typeface="宋体" panose="02010600030101010101" pitchFamily="2" charset="-122"/>
                <a:cs typeface="David" panose="020E0502060401010101" charset="0"/>
                <a:hlinkClick r:id="rId9" tooltip="" action="ppaction://hlinksldjump"/>
              </a:rPr>
              <a:t>字符串</a:t>
            </a:r>
            <a:endParaRPr lang="en-US" altLang="zh-CN" sz="3200" b="1">
              <a:latin typeface="David" panose="020E0502060401010101" charset="0"/>
              <a:ea typeface="Microsoft JhengHei" panose="020B0604030504040204" charset="-120"/>
              <a:cs typeface="David" panose="020E0502060401010101" charset="0"/>
            </a:endParaRPr>
          </a:p>
          <a:p>
            <a:r>
              <a:rPr lang="zh-CN" altLang="en-US" sz="32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hlinkClick r:id="rId10" tooltip="" action="ppaction://hlinksldjump"/>
              </a:rPr>
              <a:t>十、</a:t>
            </a:r>
            <a:r>
              <a:rPr lang="zh-CN" altLang="en-US" sz="24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sym typeface="+mn-ea"/>
                <a:hlinkClick r:id="rId10" tooltip="" action="ppaction://hlinksldjump"/>
              </a:rPr>
              <a:t>例题训练</a:t>
            </a:r>
            <a:r>
              <a:rPr lang="en-US" altLang="zh-CN" sz="24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sym typeface="+mn-ea"/>
                <a:hlinkClick r:id="rId10" tooltip="" action="ppaction://hlinksldjump"/>
              </a:rPr>
              <a:t>&amp;</a:t>
            </a:r>
            <a:r>
              <a:rPr lang="zh-CN" altLang="en-US" sz="2400" b="1">
                <a:latin typeface="宋体-方正超大字符集" panose="03000509000000000000" charset="-122"/>
                <a:ea typeface="宋体-方正超大字符集" panose="03000509000000000000" charset="-122"/>
                <a:cs typeface="David" panose="020E0502060401010101" charset="0"/>
                <a:sym typeface="+mn-ea"/>
                <a:hlinkClick r:id="rId10" tooltip="" action="ppaction://hlinksldjump"/>
              </a:rPr>
              <a:t>讲解</a:t>
            </a:r>
            <a:endParaRPr lang="zh-CN" altLang="en-US" sz="2400" b="1">
              <a:latin typeface="宋体-方正超大字符集" panose="03000509000000000000" charset="-122"/>
              <a:ea typeface="宋体-方正超大字符集" panose="03000509000000000000" charset="-122"/>
              <a:cs typeface="David" panose="020E0502060401010101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1743710"/>
            <a:ext cx="103619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P3613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【深基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15.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】寄包柜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P5250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17.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例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】木材仓库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946910"/>
            <a:ext cx="10317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标准模板库（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）中的一个容器，允许在两端进行插入和删除操作。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 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的全称是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“double-ended queue”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，它是一个动态数组，提供了快速的随机访问能力，同时允许在两端进行高效的插入和删除操作。这使得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成为处理需要频繁插入和删除元素的场景的理想选择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大小也是动态的，可以根据需要修改自身的容量和大小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擅长在序列尾部插入或删除元素，不擅长在中间插入或删除元素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可以使用下标访问容器中的元素，下标从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还擅长在头部插入或删除元素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不能保证所有的元素都存储到连续的内存单元中。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）如果要在头部、尾部频繁操作，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效率更高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97510" y="2500630"/>
          <a:ext cx="11398250" cy="234442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666115">
                <a:tc rowSpan="3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创建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deque&lt;X&gt; d;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创建一个空的对象，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类型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7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deque&lt;X&gt; d(n);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创建一个具有大小的对象，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类型，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大小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15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deque&lt;X&gt; d2(d1);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创建同类型的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来创建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，并把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的值复制到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赋值、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元素访问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7510" y="2395855"/>
          <a:ext cx="11398885" cy="2987040"/>
        </p:xfrm>
        <a:graphic>
          <a:graphicData uri="http://schemas.openxmlformats.org/drawingml/2006/table">
            <a:tbl>
              <a:tblPr/>
              <a:tblGrid>
                <a:gridCol w="946785"/>
                <a:gridCol w="5508625"/>
                <a:gridCol w="4943475"/>
              </a:tblGrid>
              <a:tr h="74676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赋值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deque&lt;int&gt;d1,d2;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如果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已经有值，那么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d2 = d1,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来初始化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d2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6760">
                <a:tc rowSpan="3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访问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d.at(i)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d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中第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67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d.front()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取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67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d.back()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取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的最后一个元素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3.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迭代器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97510" y="2598420"/>
          <a:ext cx="11398250" cy="298450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746125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迭代器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d.begin()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61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d.end()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倒数第二个元素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61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d.rbegin()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最后一个元素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61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d.rend()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第二个元素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4.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判空、大小、清空、插入、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删除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7510" y="2530475"/>
          <a:ext cx="11398250" cy="312420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62484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d.empty()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如容器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d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为空，返回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true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，否则返回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false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84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d.size()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返回容器中元素的个数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84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清空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d.clear()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清空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84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插入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d.insert()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插入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84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删除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d.erase()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删除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5.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修改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97510" y="2583815"/>
          <a:ext cx="11398250" cy="28981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724535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修改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d.push_front()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队首插入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453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d.pop_front()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队首删除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453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d.push_back()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队尾插入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453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d.pop_back()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队尾删除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1918335"/>
            <a:ext cx="7808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B3656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【模板】双端队列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Queue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946910"/>
            <a:ext cx="10317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Queue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是一个容器适配器，专门设计用于在先进先出（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FIFO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First In First Out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）的上下文中操作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queue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并不是一个完整的容器类，而是封装了一个特定的容器类（如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list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deque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等）作为其底层容器，并提供了一组特定的成员函数来访问其元素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先进先出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(First In First Out)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，插入在队尾，删除在队首，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逻辑明确。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数据取值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Queue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396875" y="2466975"/>
          <a:ext cx="11399520" cy="2298700"/>
        </p:xfrm>
        <a:graphic>
          <a:graphicData uri="http://schemas.openxmlformats.org/drawingml/2006/table">
            <a:tbl>
              <a:tblPr/>
              <a:tblGrid>
                <a:gridCol w="946785"/>
                <a:gridCol w="5509260"/>
                <a:gridCol w="4943475"/>
              </a:tblGrid>
              <a:tr h="45974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创建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queue&lt;int&gt; q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数据取值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q.push(x)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在队尾插入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74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q.pop()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如果队列不为空，删除队首元素，也就第一个元素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74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q.front()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如果队列不为空，取出队列第一个元素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74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q.back()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如果队列不为空，取出队列最后一个元素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STL专讲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一点小事：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7280"/>
            <a:ext cx="1101280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本节课要记得知识点有点多，大家拿一张纸或者一个本子记一下。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讲完以后有一些题目大家要做一下，麻烦大家加入一下团队。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/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团队网址：</a:t>
            </a:r>
            <a:r>
              <a:rPr lang="en-US" altLang="zh-CN" sz="44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黑体" panose="02010609060101010101" charset="-122"/>
              </a:rPr>
              <a:t>https://www.luogu.com.cn/team/61988</a:t>
            </a:r>
            <a:endParaRPr lang="en-US" altLang="zh-CN" sz="4400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大小、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判空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Queue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6875" y="2563495"/>
          <a:ext cx="11399520" cy="1731010"/>
        </p:xfrm>
        <a:graphic>
          <a:graphicData uri="http://schemas.openxmlformats.org/drawingml/2006/table">
            <a:tbl>
              <a:tblPr/>
              <a:tblGrid>
                <a:gridCol w="946785"/>
                <a:gridCol w="5509260"/>
                <a:gridCol w="4943475"/>
              </a:tblGrid>
              <a:tr h="86550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q.size()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返回队列中元素的个数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550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q.empty()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如果队列为空，返回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true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，否则返回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false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Queue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2110740"/>
            <a:ext cx="9085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</a:rPr>
              <a:t>B3616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【模板】队列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</a:rPr>
              <a:t>P3887 [GDOI2014]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世界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sym typeface="+mn-ea"/>
              </a:rPr>
              <a:t>杯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sym typeface="+mn-ea"/>
              </a:rPr>
              <a:t>（优先队列、队列都可）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Priority-queue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946910"/>
            <a:ext cx="10317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Priority-queue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是一种特殊的队列，其中每个元素都有一个优先级。优先级最高的元素最先被处理。这种数据结构广泛应用于需要按优先级处理元素的场景，如操作系统任务调度、图算法中的最短路径问题等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priority_queue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queue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一样，只能从队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尾插入，队首删除。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不同的地方：优先队列只能访问位于队首的元素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特点：队列中最大的元素总是位于队首，所以遵循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First In Largest Out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（按照大到小排序）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取值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Priority-queue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97510" y="2488565"/>
          <a:ext cx="11398250" cy="187960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37592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创建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priority_queue&lt;int&gt; q;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常用操作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q.push(x)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在队尾插入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9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q.pop()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如果队列不为空，删除队首元素，也就第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9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q.front()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如果队列不为空，取出队列第一个元素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9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q.back()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如果队列不为空，取出队列最后一个元素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大小、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判空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Priority-queue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7510" y="2435225"/>
          <a:ext cx="11398250" cy="198755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99377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q.size()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返回队列中元素的个数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377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q.empty()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如果队列为空，返回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true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，否则返回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false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Priority-queue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" y="20567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sym typeface="+mn-ea"/>
              </a:rPr>
              <a:t>P3887 [GDOI2014]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sym typeface="+mn-ea"/>
              </a:rPr>
              <a:t>世界杯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sym typeface="+mn-ea"/>
              </a:rPr>
              <a:t>（优先队列、队列都可）</a:t>
            </a:r>
            <a:endParaRPr lang="zh-CN" altLang="en-US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377950"/>
            <a:ext cx="103174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标准模板库（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）中的一个关联容器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自动排序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容器中的元素会自动按照升序排列。默认情况下，元素按照升序排列，但也可以通过自定义比较函数实现自定义排序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‌2.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元素唯一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容器中的元素是唯一的，插入重复元素时，新元素会被忽略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‌3.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内部实现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容器通常基于红黑树实现，这是一种自平衡二叉查找树。红黑树的特性保证了插入、删除和查找操作的时间复杂度为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O(log n)‌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‌4.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不支持直接修改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容器中的元素不能直接修改，因为修改操作会导致元素重新排序，影响容器的有序性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容器的使用场景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去重排序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容器可以自动去除重复元素并保持元素的升序排列，适用于需要唯一性和排序的场景。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快速查找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：由于基于红黑树实现，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提供了高效的查找、插入和删除操作，特别适合于需要频繁查找和动态更新的数据结构。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内存效率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：红黑树的平衡性质确保了内存的高效使用，避免了数组式数据结构可能出现的碎片问题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赋值、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元素访问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396875" y="2411730"/>
          <a:ext cx="11399520" cy="2035810"/>
        </p:xfrm>
        <a:graphic>
          <a:graphicData uri="http://schemas.openxmlformats.org/drawingml/2006/table">
            <a:tbl>
              <a:tblPr/>
              <a:tblGrid>
                <a:gridCol w="946785"/>
                <a:gridCol w="5509260"/>
                <a:gridCol w="4943475"/>
              </a:tblGrid>
              <a:tr h="293370">
                <a:tc rowSpan="2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赋值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set&lt;X&gt; s1{1,2,3,4,5};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创建一个对象，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类型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auto s2 = {1,2,3,4};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会根据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{1,2,3,4}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的类型来推导出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的类型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690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元素访问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s.count(x)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p>
                      <a:pPr algn="ctr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返回值为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，表示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中存在，否则返回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0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，表示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中不存在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37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s.find(x)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40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s.lower_bound(x)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返回一个指向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中最后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一个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小于等于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的的迭代器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337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s.upper_bound(x)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返回一个指向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中第一个大于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的迭代器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迭代器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6875" y="2476500"/>
          <a:ext cx="11399520" cy="1976120"/>
        </p:xfrm>
        <a:graphic>
          <a:graphicData uri="http://schemas.openxmlformats.org/drawingml/2006/table">
            <a:tbl>
              <a:tblPr/>
              <a:tblGrid>
                <a:gridCol w="946785"/>
                <a:gridCol w="5509260"/>
                <a:gridCol w="4943475"/>
              </a:tblGrid>
              <a:tr h="494030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迭代器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s.begin()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0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s.end()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倒数第二个元素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0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s.rbegin()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最后一个元素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0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s.rend()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第二个元素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判空、大小、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修改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97510" y="2584450"/>
          <a:ext cx="11398250" cy="168783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8130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s.empty()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判空，若为空，返回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true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，反之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false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30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s.size()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大小，返回其中的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元素个数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305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修改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s.clear()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清空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3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s.insert(x)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插入到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中，并且对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重新排序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3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s.erase(x)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如果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中存在，那么删除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3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swap(s1,s2)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交换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和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s2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的值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946910"/>
            <a:ext cx="103174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是一个模板类，可以存储任何类型的数据，如整数、浮点数、字符串等。它是一个顺序容器，支持快速直接访问序列中的元素，并且可以在序列末尾快速添加或删除元素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的行为类似于数学中的向量，可以动态地调整大小并对元素进行操作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）大小是动态的，可以根据需要修改自身的容量和大小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                                    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）擅长在序列尾部插入或删除元素，不擅长在中间插入或删除元素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                       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）可以使用下标访问容器中的元素，下标从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开始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                                      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）如果当普通数组用，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速度更快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输出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1616075"/>
            <a:ext cx="40640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类型的输出可以利用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auto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来实现：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如右图代码，在输出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中的元素时，用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for(auto e : s)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{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/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cout &lt;&lt; e &lt;&lt; “ “;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}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另外，遍历编辑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时，改变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的值，要：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for(auto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&amp;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 : s)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{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/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cout &lt;&lt; e &lt;&lt; “ “;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}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加上取地址符（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“&amp;”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）即可。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499745"/>
            <a:ext cx="5476875" cy="5619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18575" y="5471160"/>
            <a:ext cx="234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//</a:t>
            </a:r>
            <a:r>
              <a:rPr lang="zh-CN" altLang="en-US" i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</a:t>
            </a:r>
            <a:r>
              <a:rPr lang="en-US" altLang="zh-CN" i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1 2 3 4 5</a:t>
            </a:r>
            <a:endParaRPr lang="en-US" altLang="zh-CN" i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Set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1743710"/>
            <a:ext cx="96913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P1059 [NOIP2006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普及组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]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明明的随机数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P5250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【深基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17.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】木材仓库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题解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Pair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946910"/>
            <a:ext cx="10317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‌pair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中是一个模板类，用于表示一对值的组合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。它定义在头文件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&lt;utility&gt;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中，提供了一个包含两个数据成员的结构体模板。通过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first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second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成员变量，可以分别访问这两个值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pair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自带排序规则是按照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first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成员进行升序排列。如果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first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成员相等，则按照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second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成员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进行升序排列。这意味着在使用标准库中的排序算法（如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sort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）对包含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pair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对象的容器进行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排序时，会根据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pair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对象的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first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成员进行排序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，查找方便。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创建、赋值、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调用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Pair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7510" y="2573655"/>
          <a:ext cx="11398250" cy="2534285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367665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赋值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pair&lt;A,B&gt;p;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创建一个对象，第一个类型为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，第二个类型为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6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pair&lt;A,B&gt; p(A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型数据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,B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型数据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初始化为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&lt;A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型数据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,B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型数据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&gt;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6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pair&lt;int,string&gt;p2(p1);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来初始化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p2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6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pair&lt;int,string&gt;p(make_pair(2021,"China"));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调用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make_pair()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函数，创建一个键值对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65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调用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p.first/p.second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调用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Pair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1743710"/>
            <a:ext cx="10489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P9748 [CSP-J 2023]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小苹果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946910"/>
            <a:ext cx="103174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‌‌map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C++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标准模板库（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）中的一个关联容器，用于存储键值对（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key-value pairs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），每个键在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中只能出现一次，且键值对是有序的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内部实现通常使用红黑树，这种数据结构保证了高效的查找、插入和删除操作，时间复杂度为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O(log n)‌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1.‌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键值对存储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存储的是键值对，每个键（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key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）唯一地映射到一个值（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value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），且每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个键只能出现一次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	2.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有序性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内部通过红黑树实现，所有元素按照键的顺序自动排序，通常按照升序排列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	3.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高效操作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：由于红黑树的特性，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提供了高效的查找、插入和删除操作，时间复杂度为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  		O(log n)‌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容器中存储的都是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pair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对象，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容器中也会根据键值对的键的大小默认会进行升序排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	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序。另外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容器中各个键值对的键的值不能重复，也不能被修改。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创建、赋值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97510" y="2539365"/>
          <a:ext cx="11398250" cy="1927860"/>
        </p:xfrm>
        <a:graphic>
          <a:graphicData uri="http://schemas.openxmlformats.org/drawingml/2006/table">
            <a:tbl>
              <a:tblPr/>
              <a:tblGrid>
                <a:gridCol w="928370"/>
                <a:gridCol w="5526405"/>
                <a:gridCol w="4943475"/>
              </a:tblGrid>
              <a:tr h="685165">
                <a:tc rowSpan="3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赋值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map&lt;string,int&gt;mp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创建一个空的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map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对象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43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map&lt;string,int&gt; mp{{"China",2024},{"china",2023}};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创建一个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map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对象并初始化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62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map&lt;string,int&gt;mp{make_pair("China",2024),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                  make_pair("china",2023)};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元素获取、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迭代器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6875" y="2402205"/>
          <a:ext cx="11399520" cy="3480435"/>
        </p:xfrm>
        <a:graphic>
          <a:graphicData uri="http://schemas.openxmlformats.org/drawingml/2006/table">
            <a:tbl>
              <a:tblPr/>
              <a:tblGrid>
                <a:gridCol w="946785"/>
                <a:gridCol w="5509260"/>
                <a:gridCol w="4943475"/>
              </a:tblGrid>
              <a:tr h="497205">
                <a:tc rowSpan="3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元素的获取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7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map&lt;string,int&gt;mp{{"China",2024},{"china",2023}}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;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cout &lt;&lt; mp["China"] &lt;&lt; endl;//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会输出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2024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mp["CSP"] = 2024;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或者添加新的键值对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mp.at("China");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at()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方法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05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迭代器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mp.begin()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mp.end()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倒数第二个元素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mp.rbegin()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倒数第一个元素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0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mp.rend()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第二个元素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判空、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大小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97510" y="2637155"/>
          <a:ext cx="11398250" cy="158369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79184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mp.empty()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是否为空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84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mp.size()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多少个容量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4.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修改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7510" y="2471420"/>
          <a:ext cx="11398250" cy="3338195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476885">
                <a:tc rowSpan="7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修改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mp.clear()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清空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8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mp.insert()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向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mp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中插入键值对。如果破坏了有序性，会自动排序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8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mp.insert(val)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val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是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pair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类型的键值对。要引用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p.first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或者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p.second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8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mp.insert(pos,val)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向迭代器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pos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所指的位置插入键值对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val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8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mp.erase()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删除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8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mp.erase(pos)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删除迭代器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pos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所指的元素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88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mp.erase(key)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删除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key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所表示的键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97510" y="2434590"/>
          <a:ext cx="11398250" cy="2890520"/>
        </p:xfrm>
        <a:graphic>
          <a:graphicData uri="http://schemas.openxmlformats.org/drawingml/2006/table">
            <a:tbl>
              <a:tblPr/>
              <a:tblGrid>
                <a:gridCol w="946150"/>
                <a:gridCol w="5508625"/>
                <a:gridCol w="4943475"/>
              </a:tblGrid>
              <a:tr h="722630">
                <a:tc rowSpan="4"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创建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不指定大小：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vector&lt;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数据类型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&gt; v;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6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指定大小：  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vector&lt;X&gt; v(n);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里面有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个元素，每个元素都是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类型，默认初始化为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0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6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指定大小：  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vector&lt;X&gt; v(n,m);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里面有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个元素，每个元素都是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类型，默认初始化为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m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6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用存在的容器，创建新容器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:vector&lt;X&gt; v2(v1);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创建一个同类型的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，并且把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赋值给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v2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查询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97510" y="2503170"/>
          <a:ext cx="11398250" cy="185166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617220">
                <a:tc rowSpan="3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查询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mp.count(key)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如果键为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key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的键值对存在，返回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否则返回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0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72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mp.find(key)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6172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mp.equal_range()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七、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Map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1835785"/>
            <a:ext cx="86728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P3613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【深基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15.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】寄包柜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P3405 [USACO16DEC] Cities and States S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八、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Stack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946910"/>
            <a:ext cx="103174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‌C++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stack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是一种遵循后进先出（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LIFO, Last In First Out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）原则的数据结构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。栈是一种只能在一端进行插入和删除操作的线性表，这一端被称为栈顶（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），另一端称为栈底（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Bottom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后进先出（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LIFO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：栈的主要特点是后进入的元素先被移除。这意味着最新压入栈的数据会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最先被弹出。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栈顶（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：栈中最后一个被压入的元素所在的位置称为栈顶，所有的插入和删除操作都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在栈顶进行。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栈底（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Bottom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：栈中最早被压入的元素位于栈底，通常是最早被压入但最晚被弹出的元素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函数调用管理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：在程序运行时，函数调用的返回地址、局部变量等信息都被存储在栈中。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表达式求值与语法解析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：如中缀表达式转后缀表达式、括号匹配等都使用栈。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深度优先搜索（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DFS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：许多图和树的遍历算法都使用栈来实现递归过程的显式管理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‌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创建、取值、大小、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判空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八、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Stack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97510" y="2481580"/>
          <a:ext cx="11398250" cy="337185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56197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创建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stack&lt;int&gt; s;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 rowSpan="3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常用操作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s.push(x)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在栈顶插入一个元素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197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s.pop()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如果栈不为空，删除栈顶元素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197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s.top()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取栈顶元素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197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s.size()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返回栈中元素的个数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1975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s.empty()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如果栈为空，返回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true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，否则返回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false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八、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Stack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" y="1781175"/>
            <a:ext cx="86537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B3614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【模板】栈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P4387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【深基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15.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习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】验证栈序列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（做过，再过一遍）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P1044 [NOIP2003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普及组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]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栈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九、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260" y="1353185"/>
            <a:ext cx="103174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类型解释：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57200"/>
            <a:r>
              <a:rPr 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string是C++、java、VB等编程语言中的字符串，用双引号引起来的几个字符，如"Abc","一</a:t>
            </a:r>
            <a:r>
              <a:rPr 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	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天".字符串是一个特殊的对象，属于引用类型。 在java、C#中，String类对象创建后</a:t>
            </a:r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因</a:t>
            </a:r>
            <a:r>
              <a:rPr 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	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为string类中所有字符串都是常量，数据是</a:t>
            </a:r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方便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更改</a:t>
            </a:r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，由于string对象的可变，所以可以</a:t>
            </a:r>
            <a:r>
              <a:rPr 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共享。对String类的任何改变，都是返回一个新的String类对象。 C++标准库中string类以</a:t>
            </a:r>
            <a:r>
              <a:rPr 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类型的形式对字符串进行封装，且包含了字符序列的处理操作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‌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‌string是一个动态大小的字符串，它可以自动处理内存分配问题，而原生的char数组则是固	定大小的。这意味着string比char数组有以下优势：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动态内存管理：string会自动处理字符串长度变化时的内存分配和释放，而char数组则需要	手动管理。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安全性：使用string时，不需要担心内存溢出或非法访问，因为std::string已经对这些进		行了封装。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便捷的接口：string提供了许多便捷的成员函数和操作符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lvl="1" indent="45720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异常安全：string内部使用了异常安全的内存管理，即使发生异常的情况下也能保证内存的	正确释放‌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创建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九、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396875" y="2505710"/>
          <a:ext cx="11399520" cy="2968625"/>
        </p:xfrm>
        <a:graphic>
          <a:graphicData uri="http://schemas.openxmlformats.org/drawingml/2006/table">
            <a:tbl>
              <a:tblPr/>
              <a:tblGrid>
                <a:gridCol w="946785"/>
                <a:gridCol w="5509260"/>
                <a:gridCol w="4943475"/>
              </a:tblGrid>
              <a:tr h="593725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创建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string s;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新的空字符串s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string s(t);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创建新的s并把t的值赋值给s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string s(t,begin,len);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把字符串t的begin位置始赋值len个值给s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string s(n,c);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生成n个指定字符c的字符串s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string s(t,begin);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把字符串t的begin位置到结束赋值给s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大小、判空、清空、预留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九、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97510" y="2522855"/>
          <a:ext cx="11398250" cy="276225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55245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s.size();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返回字符串s的长度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s.length();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2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s.empty();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若s字符串为空，返回true，否则false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清空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s.clear();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清空字符串s成为空串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预留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s.reserve(pos,n);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在指针pos前面插入n个预留空间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。添加、连接、取出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九、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397510" y="2466975"/>
          <a:ext cx="11398250" cy="328422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82105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添加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s.push_back(x);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在字符串的最后插入一个字符x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0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s.insert(pos,x);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在pos之前插入一个字符（串）x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0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连接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 += t;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把t连接在s的后面赋值给s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0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取出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t = s.substr(pos,n);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从pos开始截取n个字符成为新字符串给t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>
                <a:latin typeface="黑体" panose="02010609060101010101" charset="-122"/>
                <a:ea typeface="黑体" panose="02010609060101010101" charset="-122"/>
              </a:rPr>
              <a:t>4.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查找、擦除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九、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97510" y="2513965"/>
          <a:ext cx="11398250" cy="3467100"/>
        </p:xfrm>
        <a:graphic>
          <a:graphicData uri="http://schemas.openxmlformats.org/drawingml/2006/table">
            <a:tbl>
              <a:tblPr/>
              <a:tblGrid>
                <a:gridCol w="946785"/>
                <a:gridCol w="5508625"/>
                <a:gridCol w="4942840"/>
              </a:tblGrid>
              <a:tr h="57785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查找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s.find(x);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返回字符（串）x第一次在s中出现的位置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s.find(x,pos);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返回字符（串）x在pos后第一次出现位置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s.rfind(x);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返回字符（串）x最后一次出现的位置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s.rfind(x,pos);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返回字符（串）x在pos前最后一次的位置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擦除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s.erase(pos);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删除pos所指的元素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s.erase(pos,n);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在pos之后删除n个字符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修改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7510" y="2491740"/>
          <a:ext cx="11398250" cy="214122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1070610">
                <a:tc rowSpan="2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修改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插入：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v.push_back(x)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把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x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插入到容器的尾部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061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删除：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v.pop_back()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删除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的最后一个元素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例题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" y="2555875"/>
            <a:ext cx="4937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P3613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例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】寄包柜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P4387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习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】验证栈序列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B3656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【模板】双端队列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1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sym typeface="+mn-ea"/>
              </a:rPr>
              <a:t>B3616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rPr>
              <a:t>【模板】队列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B3614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【模板】栈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4825" y="2555875"/>
            <a:ext cx="62572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sym typeface="+mn-ea"/>
              </a:rPr>
              <a:t>P3887 [GDOI2014]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rPr>
              <a:t>世界杯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P3405 [USACO16DEC] Cities and States S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P1059 [NOIP2006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普及组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明明的随机数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P1044 [NOIP2003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普及组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栈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P5250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17.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例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】木材仓库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题解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925" y="1112520"/>
            <a:ext cx="111055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团队网址：</a:t>
            </a:r>
            <a:r>
              <a:rPr lang="en-US" altLang="zh-CN" sz="44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黑体" panose="02010609060101010101" charset="-122"/>
                <a:sym typeface="+mn-ea"/>
              </a:rPr>
              <a:t>https://www.luogu.com.cn/team/61988</a:t>
            </a:r>
            <a:endParaRPr lang="en-US" altLang="zh-CN" sz="4400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P3613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例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】寄包柜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1132205"/>
            <a:ext cx="10902950" cy="491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P3613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例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】寄包柜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33048"/>
          <a:stretch>
            <a:fillRect/>
          </a:stretch>
        </p:blipFill>
        <p:spPr>
          <a:xfrm>
            <a:off x="389255" y="1156970"/>
            <a:ext cx="11413490" cy="493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P3613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例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】寄包柜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66617"/>
          <a:stretch>
            <a:fillRect/>
          </a:stretch>
        </p:blipFill>
        <p:spPr>
          <a:xfrm>
            <a:off x="511810" y="2226310"/>
            <a:ext cx="11168380" cy="240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B3656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【模板】双端队列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1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055370"/>
            <a:ext cx="5826125" cy="1250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80" y="1273810"/>
            <a:ext cx="7509510" cy="487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B3656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【模板】双端队列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1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949"/>
          <a:stretch>
            <a:fillRect/>
          </a:stretch>
        </p:blipFill>
        <p:spPr>
          <a:xfrm>
            <a:off x="46990" y="1848485"/>
            <a:ext cx="12098655" cy="309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B3616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【模板】队列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1127125"/>
            <a:ext cx="8829675" cy="460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B3616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【模板】队列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9845" y="985520"/>
            <a:ext cx="7052945" cy="542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B3616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【模板】队列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630" y="1005205"/>
            <a:ext cx="7190740" cy="535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P3887 [GDOI2014]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世界杯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1055370"/>
            <a:ext cx="10814685" cy="474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3.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迭代器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97510" y="2477770"/>
          <a:ext cx="11398250" cy="308356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770890">
                <a:tc rowSpan="4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迭代器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v.begin()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的第一个元素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08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v.end()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的倒数第二个元素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08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v.rbegin()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的最后一个元素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08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v.rend()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的第二个元素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P3887 [GDOI2014]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世界杯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1218565"/>
            <a:ext cx="11156315" cy="4420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P3887 [GDOI2014]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世界杯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083310"/>
            <a:ext cx="10321290" cy="511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500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P3405 [USACO16DEC] Cities and States S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1059815"/>
            <a:ext cx="9818370" cy="504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500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P3405 [USACO16DEC] Cities and States S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223645"/>
            <a:ext cx="10888345" cy="3620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4605020"/>
            <a:ext cx="5408295" cy="1355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P1059 [NOIP2006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普及组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明明的随机数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172845"/>
            <a:ext cx="11544300" cy="4512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P1059 [NOIP2006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普及组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明明的随机数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1003300"/>
            <a:ext cx="7551420" cy="542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G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B3614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【模板】栈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1047750"/>
            <a:ext cx="8420100" cy="5234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G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B3614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【模板】栈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2615" y="1108710"/>
            <a:ext cx="5906770" cy="5193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P4387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习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】验证栈序列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1097280"/>
            <a:ext cx="8581390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P4387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习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】验证栈序列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1261745"/>
            <a:ext cx="9343390" cy="475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4.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插入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7510" y="2543175"/>
          <a:ext cx="11398250" cy="2705100"/>
        </p:xfrm>
        <a:graphic>
          <a:graphicData uri="http://schemas.openxmlformats.org/drawingml/2006/table">
            <a:tbl>
              <a:tblPr/>
              <a:tblGrid>
                <a:gridCol w="946150"/>
                <a:gridCol w="5509260"/>
                <a:gridCol w="4942840"/>
              </a:tblGrid>
              <a:tr h="1617345">
                <a:tc rowSpan="2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插入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v.insert(pos,elem)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在迭代器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pos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所指的位置之前插入一个新元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素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elem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，并且返回表示新插入元素位置的迭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代器。并且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会自动扩张一个空间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77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v.insert(pos,n,elem)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在迭代器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pos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所指的位置之前插入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个新元素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elem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，返回指向新插入的第一个元素的迭代器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P4387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【深基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15.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习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】验证栈序列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805305"/>
            <a:ext cx="11339195" cy="324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P1044 [NOIP2003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普及组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栈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160145"/>
            <a:ext cx="10537190" cy="4996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" y="410210"/>
            <a:ext cx="670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十、例题训练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讲解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6275" y="594995"/>
            <a:ext cx="6198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P1044 [NOIP2003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普及组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]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栈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1057910"/>
            <a:ext cx="9855200" cy="5073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5.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删除、清空、大小、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判空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97510" y="2580005"/>
          <a:ext cx="11398885" cy="2751455"/>
        </p:xfrm>
        <a:graphic>
          <a:graphicData uri="http://schemas.openxmlformats.org/drawingml/2006/table">
            <a:tbl>
              <a:tblPr/>
              <a:tblGrid>
                <a:gridCol w="946785"/>
                <a:gridCol w="5508625"/>
                <a:gridCol w="4943475"/>
              </a:tblGrid>
              <a:tr h="557530">
                <a:tc rowSpan="2"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删除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v.erase(pos)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删除迭代器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pos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所指的元素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1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v.erase(begin,end)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删除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[begin,end)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之间的元素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753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清除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v.clear()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清空容器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中的所有元素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大小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v.size()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返回容器中元素的个数，也就是容器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的大小。返回值是一个无符号整型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7530">
                <a:tc>
                  <a:txBody>
                    <a:bodyPr/>
                    <a:p>
                      <a:pPr algn="ctr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判空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v.empty()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如果容器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为空，返回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true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，否则返回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false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黑体" panose="02010609060101010101" charset="-122"/>
                <a:ea typeface="黑体" panose="02010609060101010101" charset="-122"/>
              </a:rPr>
            </a:fld>
            <a:endParaRPr lang="zh-CN" altLang="en-US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STL专讲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120" y="4102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</a:t>
            </a:r>
            <a:r>
              <a:rPr lang="en-US" altLang="zh-CN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Vector</a:t>
            </a:r>
            <a:r>
              <a:rPr lang="zh-CN" altLang="en-US" sz="3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endParaRPr lang="zh-CN" altLang="en-US" sz="3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120" y="121539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函数介绍：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6.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向量整体赋值、内容交换、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排序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97510" y="1936750"/>
          <a:ext cx="11398250" cy="294640"/>
        </p:xfrm>
        <a:graphic>
          <a:graphicData uri="http://schemas.openxmlformats.org/drawingml/2006/table">
            <a:tbl>
              <a:tblPr/>
              <a:tblGrid>
                <a:gridCol w="946785"/>
                <a:gridCol w="5507990"/>
                <a:gridCol w="494347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函数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作用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97510" y="2643505"/>
          <a:ext cx="11399520" cy="2593340"/>
        </p:xfrm>
        <a:graphic>
          <a:graphicData uri="http://schemas.openxmlformats.org/drawingml/2006/table">
            <a:tbl>
              <a:tblPr/>
              <a:tblGrid>
                <a:gridCol w="946785"/>
                <a:gridCol w="5508625"/>
                <a:gridCol w="4944110"/>
              </a:tblGrid>
              <a:tr h="586740">
                <a:tc>
                  <a:txBody>
                    <a:bodyPr/>
                    <a:p>
                      <a:pPr algn="ctr" fontAlgn="ctr"/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向量整体赋值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vector&lt;int&gt; v1,v2;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如果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已经有值，可以直接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v2 = v1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，表示把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的值全部赋值给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v2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8020">
                <a:tc>
                  <a:txBody>
                    <a:bodyPr/>
                    <a:p>
                      <a:pPr algn="ctr" fontAlgn="ctr"/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内容交换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swap(v1,v2);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把向量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和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的内容交换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560">
                <a:tc rowSpan="2">
                  <a:txBody>
                    <a:bodyPr/>
                    <a:p>
                      <a:pPr algn="ctr" fontAlgn="ctr"/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排序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sort(v.begin(),v.end())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对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进行升序排序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80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 sort(v.rbegin(),v.rend())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对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进行降序排序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912*311"/>
  <p:tag name="TABLE_ENDDRAG_RECT" val="23*114*912*311"/>
</p:tagLst>
</file>

<file path=ppt/tags/tag10.xml><?xml version="1.0" encoding="utf-8"?>
<p:tagLst xmlns:p="http://schemas.openxmlformats.org/presentationml/2006/main">
  <p:tag name="TABLE_ENDDRAG_ORIGIN_RECT" val="897*261"/>
  <p:tag name="TABLE_ENDDRAG_RECT" val="31*139*897*261"/>
</p:tagLst>
</file>

<file path=ppt/tags/tag11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12.xml><?xml version="1.0" encoding="utf-8"?>
<p:tagLst xmlns:p="http://schemas.openxmlformats.org/presentationml/2006/main">
  <p:tag name="TABLE_ENDDRAG_ORIGIN_RECT" val="897*204"/>
  <p:tag name="TABLE_ENDDRAG_RECT" val="31*225*897*204"/>
</p:tagLst>
</file>

<file path=ppt/tags/tag13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14.xml><?xml version="1.0" encoding="utf-8"?>
<p:tagLst xmlns:p="http://schemas.openxmlformats.org/presentationml/2006/main">
  <p:tag name="TABLE_ENDDRAG_ORIGIN_RECT" val="897*184"/>
  <p:tag name="TABLE_ENDDRAG_RECT" val="31*169*897*184"/>
</p:tagLst>
</file>

<file path=ppt/tags/tag15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16.xml><?xml version="1.0" encoding="utf-8"?>
<p:tagLst xmlns:p="http://schemas.openxmlformats.org/presentationml/2006/main">
  <p:tag name="TABLE_ENDDRAG_ORIGIN_RECT" val="897*235"/>
  <p:tag name="TABLE_ENDDRAG_RECT" val="31*152*897*235"/>
</p:tagLst>
</file>

<file path=ppt/tags/tag17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18.xml><?xml version="1.0" encoding="utf-8"?>
<p:tagLst xmlns:p="http://schemas.openxmlformats.org/presentationml/2006/main">
  <p:tag name="TABLE_ENDDRAG_ORIGIN_RECT" val="897*234"/>
  <p:tag name="TABLE_ENDDRAG_RECT" val="31*152*897*234"/>
</p:tagLst>
</file>

<file path=ppt/tags/tag19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2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20.xml><?xml version="1.0" encoding="utf-8"?>
<p:tagLst xmlns:p="http://schemas.openxmlformats.org/presentationml/2006/main">
  <p:tag name="TABLE_ENDDRAG_ORIGIN_RECT" val="897*246"/>
  <p:tag name="TABLE_ENDDRAG_RECT" val="31*147*897*246"/>
</p:tagLst>
</file>

<file path=ppt/tags/tag21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22.xml><?xml version="1.0" encoding="utf-8"?>
<p:tagLst xmlns:p="http://schemas.openxmlformats.org/presentationml/2006/main">
  <p:tag name="TABLE_ENDDRAG_ORIGIN_RECT" val="897*228"/>
  <p:tag name="TABLE_ENDDRAG_RECT" val="31*203*897*228"/>
</p:tagLst>
</file>

<file path=ppt/tags/tag23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24.xml><?xml version="1.0" encoding="utf-8"?>
<p:tagLst xmlns:p="http://schemas.openxmlformats.org/presentationml/2006/main">
  <p:tag name="TABLE_ENDDRAG_ORIGIN_RECT" val="897*181"/>
  <p:tag name="TABLE_ENDDRAG_RECT" val="31*179*897*181"/>
</p:tagLst>
</file>

<file path=ppt/tags/tag25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26.xml><?xml version="1.0" encoding="utf-8"?>
<p:tagLst xmlns:p="http://schemas.openxmlformats.org/presentationml/2006/main">
  <p:tag name="TABLE_ENDDRAG_ORIGIN_RECT" val="897*136"/>
  <p:tag name="TABLE_ENDDRAG_RECT" val="31*201*897*136"/>
</p:tagLst>
</file>

<file path=ppt/tags/tag27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28.xml><?xml version="1.0" encoding="utf-8"?>
<p:tagLst xmlns:p="http://schemas.openxmlformats.org/presentationml/2006/main">
  <p:tag name="TABLE_ENDDRAG_ORIGIN_RECT" val="897*147"/>
  <p:tag name="TABLE_ENDDRAG_RECT" val="31*196*897*147"/>
</p:tagLst>
</file>

<file path=ppt/tags/tag29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3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30.xml><?xml version="1.0" encoding="utf-8"?>
<p:tagLst xmlns:p="http://schemas.openxmlformats.org/presentationml/2006/main">
  <p:tag name="TABLE_ENDDRAG_ORIGIN_RECT" val="897*156"/>
  <p:tag name="TABLE_ENDDRAG_RECT" val="31*191*897*156"/>
</p:tagLst>
</file>

<file path=ppt/tags/tag31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32.xml><?xml version="1.0" encoding="utf-8"?>
<p:tagLst xmlns:p="http://schemas.openxmlformats.org/presentationml/2006/main">
  <p:tag name="TABLE_ENDDRAG_ORIGIN_RECT" val="897*160"/>
  <p:tag name="TABLE_ENDDRAG_RECT" val="31*189*897*160"/>
</p:tagLst>
</file>

<file path=ppt/tags/tag33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34.xml><?xml version="1.0" encoding="utf-8"?>
<p:tagLst xmlns:p="http://schemas.openxmlformats.org/presentationml/2006/main">
  <p:tag name="TABLE_ENDDRAG_ORIGIN_RECT" val="897*155"/>
  <p:tag name="TABLE_ENDDRAG_RECT" val="31*192*897*155"/>
</p:tagLst>
</file>

<file path=ppt/tags/tag35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36.xml><?xml version="1.0" encoding="utf-8"?>
<p:tagLst xmlns:p="http://schemas.openxmlformats.org/presentationml/2006/main">
  <p:tag name="TABLE_ENDDRAG_ORIGIN_RECT" val="897*132"/>
  <p:tag name="TABLE_ENDDRAG_RECT" val="31*203*897*132"/>
</p:tagLst>
</file>

<file path=ppt/tags/tag37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38.xml><?xml version="1.0" encoding="utf-8"?>
<p:tagLst xmlns:p="http://schemas.openxmlformats.org/presentationml/2006/main">
  <p:tag name="TABLE_ENDDRAG_ORIGIN_RECT" val="897*255"/>
  <p:tag name="TABLE_ENDDRAG_RECT" val="31*142*897*255"/>
</p:tagLst>
</file>

<file path=ppt/tags/tag39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4.xml><?xml version="1.0" encoding="utf-8"?>
<p:tagLst xmlns:p="http://schemas.openxmlformats.org/presentationml/2006/main">
  <p:tag name="TABLE_ENDDRAG_ORIGIN_RECT" val="897*168"/>
  <p:tag name="TABLE_ENDDRAG_RECT" val="31*185*897*168"/>
</p:tagLst>
</file>

<file path=ppt/tags/tag40.xml><?xml version="1.0" encoding="utf-8"?>
<p:tagLst xmlns:p="http://schemas.openxmlformats.org/presentationml/2006/main">
  <p:tag name="TABLE_ENDDRAG_ORIGIN_RECT" val="897*224"/>
  <p:tag name="TABLE_ENDDRAG_RECT" val="31*157*897*224"/>
</p:tagLst>
</file>

<file path=ppt/tags/tag41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42.xml><?xml version="1.0" encoding="utf-8"?>
<p:tagLst xmlns:p="http://schemas.openxmlformats.org/presentationml/2006/main">
  <p:tag name="TABLE_ENDDRAG_ORIGIN_RECT" val="897*273"/>
  <p:tag name="TABLE_ENDDRAG_RECT" val="31*133*897*273"/>
</p:tagLst>
</file>

<file path=ppt/tags/tag43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44.xml><?xml version="1.0" encoding="utf-8"?>
<p:tagLst xmlns:p="http://schemas.openxmlformats.org/presentationml/2006/main">
  <p:tag name="TABLE_ENDDRAG_ORIGIN_RECT" val="897*124"/>
  <p:tag name="TABLE_ENDDRAG_RECT" val="31*207*897*124"/>
</p:tagLst>
</file>

<file path=ppt/tags/tag45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46.xml><?xml version="1.0" encoding="utf-8"?>
<p:tagLst xmlns:p="http://schemas.openxmlformats.org/presentationml/2006/main">
  <p:tag name="TABLE_ENDDRAG_ORIGIN_RECT" val="897*262"/>
  <p:tag name="TABLE_ENDDRAG_RECT" val="31*138*897*262"/>
</p:tagLst>
</file>

<file path=ppt/tags/tag47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48.xml><?xml version="1.0" encoding="utf-8"?>
<p:tagLst xmlns:p="http://schemas.openxmlformats.org/presentationml/2006/main">
  <p:tag name="TABLE_ENDDRAG_ORIGIN_RECT" val="897*145"/>
  <p:tag name="TABLE_ENDDRAG_RECT" val="31*197*897*145"/>
</p:tagLst>
</file>

<file path=ppt/tags/tag49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5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50.xml><?xml version="1.0" encoding="utf-8"?>
<p:tagLst xmlns:p="http://schemas.openxmlformats.org/presentationml/2006/main">
  <p:tag name="TABLE_ENDDRAG_ORIGIN_RECT" val="897*265"/>
  <p:tag name="TABLE_ENDDRAG_RECT" val="31*137*897*265"/>
</p:tagLst>
</file>

<file path=ppt/tags/tag51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TABLE_ENDDRAG_ORIGIN_RECT" val="897*233"/>
  <p:tag name="TABLE_ENDDRAG_RECT" val="31*153*897*233"/>
</p:tagLst>
</file>

<file path=ppt/tags/tag54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TABLE_ENDDRAG_ORIGIN_RECT" val="897*217"/>
  <p:tag name="TABLE_ENDDRAG_RECT" val="31*161*897*217"/>
</p:tagLst>
</file>

<file path=ppt/tags/tag57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TABLE_ENDDRAG_ORIGIN_RECT" val="897*258"/>
  <p:tag name="TABLE_ENDDRAG_RECT" val="31*140*897*258"/>
</p:tagLst>
</file>

<file path=ppt/tags/tag6.xml><?xml version="1.0" encoding="utf-8"?>
<p:tagLst xmlns:p="http://schemas.openxmlformats.org/presentationml/2006/main">
  <p:tag name="TABLE_ENDDRAG_ORIGIN_RECT" val="897*242"/>
  <p:tag name="TABLE_ENDDRAG_RECT" val="31*148*897*242"/>
</p:tagLst>
</file>

<file path=ppt/tags/tag60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TABLE_ENDDRAG_ORIGIN_RECT" val="897*272"/>
  <p:tag name="TABLE_ENDDRAG_RECT" val="31*133*897*272"/>
</p:tagLst>
</file>

<file path=ppt/tags/tag63.xml><?xml version="1.0" encoding="utf-8"?>
<p:tagLst xmlns:p="http://schemas.openxmlformats.org/presentationml/2006/main">
  <p:tag name="COMMONDATA" val="eyJoZGlkIjoiZGRkNGZlMzA2Y2MzMTEyYmU3MjBkYmNiZDZlMjc4ZGUifQ=="/>
</p:tagLst>
</file>

<file path=ppt/tags/tag7.xml><?xml version="1.0" encoding="utf-8"?>
<p:tagLst xmlns:p="http://schemas.openxmlformats.org/presentationml/2006/main">
  <p:tag name="TABLE_ENDDRAG_ORIGIN_RECT" val="897*23"/>
  <p:tag name="TABLE_ENDDRAG_RECT" val="31*152*897*23"/>
</p:tagLst>
</file>

<file path=ppt/tags/tag8.xml><?xml version="1.0" encoding="utf-8"?>
<p:tagLst xmlns:p="http://schemas.openxmlformats.org/presentationml/2006/main">
  <p:tag name="TABLE_ENDDRAG_ORIGIN_RECT" val="888*212"/>
  <p:tag name="TABLE_ENDDRAG_RECT" val="40*207*888*213"/>
</p:tagLst>
</file>

<file path=ppt/tags/tag9.xml><?xml version="1.0" encoding="utf-8"?>
<p:tagLst xmlns:p="http://schemas.openxmlformats.org/presentationml/2006/main">
  <p:tag name="TABLE_ENDDRAG_ORIGIN_RECT" val="897*23"/>
  <p:tag name="TABLE_ENDDRAG_RECT" val="31*152*897*23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10321</Words>
  <Application>WPS 演示</Application>
  <PresentationFormat>宽屏</PresentationFormat>
  <Paragraphs>1783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Arial</vt:lpstr>
      <vt:lpstr>宋体</vt:lpstr>
      <vt:lpstr>Wingdings</vt:lpstr>
      <vt:lpstr>黑体</vt:lpstr>
      <vt:lpstr>宋体-方正超大字符集</vt:lpstr>
      <vt:lpstr>David</vt:lpstr>
      <vt:lpstr>等线</vt:lpstr>
      <vt:lpstr>Microsoft JhengHei</vt:lpstr>
      <vt:lpstr>华文细黑</vt:lpstr>
      <vt:lpstr>微软雅黑</vt:lpstr>
      <vt:lpstr>Arial Unicode MS</vt:lpstr>
      <vt:lpstr>Calibri</vt:lpstr>
      <vt:lpstr>WPS</vt:lpstr>
      <vt:lpstr>1_WPS</vt:lpstr>
      <vt:lpstr>STL专讲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duoduo</dc:creator>
  <cp:lastModifiedBy>Lenovo</cp:lastModifiedBy>
  <cp:revision>43</cp:revision>
  <dcterms:created xsi:type="dcterms:W3CDTF">2023-08-09T12:44:00Z</dcterms:created>
  <dcterms:modified xsi:type="dcterms:W3CDTF">2025-01-19T23:54:07Z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2052-12.1.0.15712</vt:lpwstr>
  </property>
</Properties>
</file>