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" initials="О" lastIdx="4" clrIdx="0"/>
  <p:cmAuthor id="1" name="Александра " initials="A" lastIdx="2" clrIdx="1">
    <p:extLst>
      <p:ext uri="{19B8F6BF-5375-455C-9EA6-DF929625EA0E}">
        <p15:presenceInfo xmlns:p15="http://schemas.microsoft.com/office/powerpoint/2012/main" userId="e6fa25cfcb2180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693"/>
    <a:srgbClr val="8BC9C9"/>
    <a:srgbClr val="FFD900"/>
    <a:srgbClr val="969696"/>
    <a:srgbClr val="039192"/>
    <a:srgbClr val="C3C3C3"/>
    <a:srgbClr val="474747"/>
    <a:srgbClr val="91D3D3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95" autoAdjust="0"/>
    <p:restoredTop sz="90515" autoAdjust="0"/>
  </p:normalViewPr>
  <p:slideViewPr>
    <p:cSldViewPr showGuides="1">
      <p:cViewPr varScale="1">
        <p:scale>
          <a:sx n="75" d="100"/>
          <a:sy n="75" d="100"/>
        </p:scale>
        <p:origin x="1566" y="6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651BE-CD4C-4390-AA2C-0A0ACAEC8221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021CF-1AB1-4768-9754-57C4309549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31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77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52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87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44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4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20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31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62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85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4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5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86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Прямая соединительная линия 142"/>
          <p:cNvCxnSpPr>
            <a:stCxn id="39" idx="0"/>
            <a:endCxn id="54" idx="2"/>
          </p:cNvCxnSpPr>
          <p:nvPr/>
        </p:nvCxnSpPr>
        <p:spPr>
          <a:xfrm flipV="1">
            <a:off x="8158621" y="4493359"/>
            <a:ext cx="270" cy="23365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605" y="31489"/>
            <a:ext cx="579076" cy="6201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5" y="115422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11760" y="150532"/>
            <a:ext cx="4248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результатов </a:t>
            </a:r>
            <a:r>
              <a:rPr lang="ru-RU" sz="10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практики</a:t>
            </a:r>
            <a:endParaRPr lang="en-US" sz="1000" b="1" dirty="0"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  <a:p>
            <a:pPr algn="ctr"/>
            <a:r>
              <a:rPr lang="ru-RU" sz="10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«Дети дома»</a:t>
            </a:r>
          </a:p>
        </p:txBody>
      </p:sp>
      <p:sp>
        <p:nvSpPr>
          <p:cNvPr id="5" name="Rectangle 4"/>
          <p:cNvSpPr/>
          <p:nvPr/>
        </p:nvSpPr>
        <p:spPr>
          <a:xfrm>
            <a:off x="7092280" y="193204"/>
            <a:ext cx="122413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r>
              <a:rPr lang="ru-RU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РОО </a:t>
            </a:r>
            <a:r>
              <a:rPr lang="ru-RU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«Ассоциация </a:t>
            </a:r>
            <a:r>
              <a:rPr lang="ru-RU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замещающих семей Московской </a:t>
            </a:r>
            <a:r>
              <a:rPr lang="ru-RU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области»</a:t>
            </a:r>
            <a:endParaRPr lang="ru-RU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24"/>
          <p:cNvSpPr/>
          <p:nvPr/>
        </p:nvSpPr>
        <p:spPr>
          <a:xfrm>
            <a:off x="0" y="5161756"/>
            <a:ext cx="9144000" cy="553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7" name="Group 125"/>
          <p:cNvGrpSpPr/>
          <p:nvPr/>
        </p:nvGrpSpPr>
        <p:grpSpPr>
          <a:xfrm>
            <a:off x="177299" y="5338258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8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9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0" name="Right Triangle 128"/>
          <p:cNvSpPr/>
          <p:nvPr/>
        </p:nvSpPr>
        <p:spPr>
          <a:xfrm rot="10800000">
            <a:off x="371991" y="5524244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" name="Chevron 129"/>
          <p:cNvSpPr/>
          <p:nvPr/>
        </p:nvSpPr>
        <p:spPr>
          <a:xfrm rot="10800000">
            <a:off x="661141" y="5347110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2" name="Rectangle 130"/>
          <p:cNvSpPr/>
          <p:nvPr/>
        </p:nvSpPr>
        <p:spPr>
          <a:xfrm rot="10800000">
            <a:off x="678199" y="5347109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3" name="Right Triangle 131"/>
          <p:cNvSpPr/>
          <p:nvPr/>
        </p:nvSpPr>
        <p:spPr>
          <a:xfrm rot="10800000" flipH="1">
            <a:off x="679988" y="5523243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" name="Rectangle 132"/>
          <p:cNvSpPr/>
          <p:nvPr/>
        </p:nvSpPr>
        <p:spPr>
          <a:xfrm>
            <a:off x="380421" y="5272216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5" name="Rectangle 133"/>
          <p:cNvSpPr/>
          <p:nvPr/>
        </p:nvSpPr>
        <p:spPr>
          <a:xfrm>
            <a:off x="952627" y="5245089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</a:t>
            </a:r>
            <a:endParaRPr lang="ru-RU" sz="70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6" name="Right Triangle 134"/>
          <p:cNvSpPr/>
          <p:nvPr/>
        </p:nvSpPr>
        <p:spPr>
          <a:xfrm rot="10800000">
            <a:off x="1959560" y="5525026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7" name="Right Triangle 135"/>
          <p:cNvSpPr/>
          <p:nvPr/>
        </p:nvSpPr>
        <p:spPr>
          <a:xfrm rot="10800000" flipH="1">
            <a:off x="2363672" y="5530312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8" name="Rounded Rectangle 136"/>
          <p:cNvSpPr/>
          <p:nvPr/>
        </p:nvSpPr>
        <p:spPr>
          <a:xfrm>
            <a:off x="1965009" y="5282798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9" name="Rectangle 137"/>
          <p:cNvSpPr/>
          <p:nvPr/>
        </p:nvSpPr>
        <p:spPr>
          <a:xfrm>
            <a:off x="2457852" y="5322045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20" name="Rectangle 138"/>
          <p:cNvSpPr/>
          <p:nvPr/>
        </p:nvSpPr>
        <p:spPr>
          <a:xfrm>
            <a:off x="6579131" y="5250427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21" name="Rounded Rectangle 139"/>
          <p:cNvSpPr/>
          <p:nvPr/>
        </p:nvSpPr>
        <p:spPr>
          <a:xfrm>
            <a:off x="6139157" y="5293139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2" name="Rectangle 140"/>
          <p:cNvSpPr/>
          <p:nvPr/>
        </p:nvSpPr>
        <p:spPr>
          <a:xfrm>
            <a:off x="6175314" y="5325926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3" name="Rounded Rectangle 141"/>
          <p:cNvSpPr/>
          <p:nvPr/>
        </p:nvSpPr>
        <p:spPr>
          <a:xfrm>
            <a:off x="7963388" y="5291922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4" name="Rectangle 142"/>
          <p:cNvSpPr/>
          <p:nvPr/>
        </p:nvSpPr>
        <p:spPr>
          <a:xfrm>
            <a:off x="8017076" y="5334833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5" name="Rectangle 143"/>
          <p:cNvSpPr/>
          <p:nvPr/>
        </p:nvSpPr>
        <p:spPr>
          <a:xfrm>
            <a:off x="8404236" y="5288322"/>
            <a:ext cx="91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  <p:sp>
        <p:nvSpPr>
          <p:cNvPr id="26" name="Right Triangle 158"/>
          <p:cNvSpPr/>
          <p:nvPr/>
        </p:nvSpPr>
        <p:spPr>
          <a:xfrm rot="10800000">
            <a:off x="3347328" y="5523045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7" name="Right Triangle 159"/>
          <p:cNvSpPr/>
          <p:nvPr/>
        </p:nvSpPr>
        <p:spPr>
          <a:xfrm rot="10800000" flipH="1">
            <a:off x="3745830" y="5528331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8" name="Rounded Rectangle 161"/>
          <p:cNvSpPr/>
          <p:nvPr/>
        </p:nvSpPr>
        <p:spPr>
          <a:xfrm>
            <a:off x="3347167" y="5280817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9" name="Rectangle 162"/>
          <p:cNvSpPr/>
          <p:nvPr/>
        </p:nvSpPr>
        <p:spPr>
          <a:xfrm>
            <a:off x="3796050" y="5248193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изме</a:t>
            </a:r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яется </a:t>
            </a:r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в настоящий момент</a:t>
            </a:r>
          </a:p>
        </p:txBody>
      </p:sp>
      <p:sp>
        <p:nvSpPr>
          <p:cNvPr id="30" name="Oval 127"/>
          <p:cNvSpPr/>
          <p:nvPr/>
        </p:nvSpPr>
        <p:spPr>
          <a:xfrm>
            <a:off x="4774350" y="5296195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33" y="5334833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157"/>
          <p:cNvSpPr/>
          <p:nvPr/>
        </p:nvSpPr>
        <p:spPr>
          <a:xfrm>
            <a:off x="4990632" y="5258822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sp>
        <p:nvSpPr>
          <p:cNvPr id="33" name="Rounded Rectangle 49"/>
          <p:cNvSpPr/>
          <p:nvPr/>
        </p:nvSpPr>
        <p:spPr>
          <a:xfrm>
            <a:off x="811060" y="4729708"/>
            <a:ext cx="1467718" cy="36132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Замещающие семьи</a:t>
            </a:r>
            <a:r>
              <a:rPr lang="ru-RU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endParaRPr lang="en-US" sz="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ru-RU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кровные </a:t>
            </a:r>
            <a:r>
              <a:rPr lang="ru-RU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кризисные семьи</a:t>
            </a:r>
          </a:p>
        </p:txBody>
      </p:sp>
      <p:sp>
        <p:nvSpPr>
          <p:cNvPr id="34" name="Rectangle 50"/>
          <p:cNvSpPr/>
          <p:nvPr/>
        </p:nvSpPr>
        <p:spPr>
          <a:xfrm>
            <a:off x="850205" y="4775148"/>
            <a:ext cx="1369313" cy="267645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5" name="Rounded Rectangle 49"/>
          <p:cNvSpPr/>
          <p:nvPr/>
        </p:nvSpPr>
        <p:spPr>
          <a:xfrm>
            <a:off x="3226266" y="4732520"/>
            <a:ext cx="1467718" cy="36132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Родители </a:t>
            </a:r>
            <a:endParaRPr lang="en-US" sz="700" dirty="0" smtClean="0">
              <a:solidFill>
                <a:schemeClr val="tx1"/>
              </a:solidFill>
            </a:endParaRPr>
          </a:p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(</a:t>
            </a:r>
            <a:r>
              <a:rPr lang="ru-RU" sz="700" dirty="0">
                <a:solidFill>
                  <a:schemeClr val="tx1"/>
                </a:solidFill>
              </a:rPr>
              <a:t>замещающие </a:t>
            </a:r>
            <a:r>
              <a:rPr lang="ru-RU" sz="700" dirty="0" smtClean="0">
                <a:solidFill>
                  <a:schemeClr val="tx1"/>
                </a:solidFill>
              </a:rPr>
              <a:t>семьи</a:t>
            </a:r>
            <a:r>
              <a:rPr lang="en-US" sz="700" dirty="0">
                <a:solidFill>
                  <a:schemeClr val="tx1"/>
                </a:solidFill>
              </a:rPr>
              <a:t>)</a:t>
            </a:r>
            <a:endParaRPr lang="ru-RU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50"/>
          <p:cNvSpPr/>
          <p:nvPr/>
        </p:nvSpPr>
        <p:spPr>
          <a:xfrm>
            <a:off x="3265412" y="4777960"/>
            <a:ext cx="1373514" cy="267645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7" name="Rounded Rectangle 49"/>
          <p:cNvSpPr/>
          <p:nvPr/>
        </p:nvSpPr>
        <p:spPr>
          <a:xfrm>
            <a:off x="5729636" y="4735080"/>
            <a:ext cx="1467718" cy="36132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Дети  </a:t>
            </a:r>
            <a:endParaRPr lang="en-US" sz="700" dirty="0" smtClean="0">
              <a:solidFill>
                <a:schemeClr val="tx1"/>
              </a:solidFill>
            </a:endParaRPr>
          </a:p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(</a:t>
            </a:r>
            <a:r>
              <a:rPr lang="ru-RU" sz="700" dirty="0">
                <a:solidFill>
                  <a:schemeClr val="tx1"/>
                </a:solidFill>
              </a:rPr>
              <a:t>замещающие </a:t>
            </a:r>
            <a:r>
              <a:rPr lang="ru-RU" sz="700" dirty="0" smtClean="0">
                <a:solidFill>
                  <a:schemeClr val="tx1"/>
                </a:solidFill>
              </a:rPr>
              <a:t>семьи</a:t>
            </a:r>
            <a:r>
              <a:rPr lang="en-US" sz="700" dirty="0" smtClean="0">
                <a:solidFill>
                  <a:schemeClr val="tx1"/>
                </a:solidFill>
              </a:rPr>
              <a:t>)</a:t>
            </a:r>
            <a:endParaRPr lang="ru-RU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50"/>
          <p:cNvSpPr/>
          <p:nvPr/>
        </p:nvSpPr>
        <p:spPr>
          <a:xfrm>
            <a:off x="5768781" y="4780520"/>
            <a:ext cx="1378461" cy="267645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9" name="Rounded Rectangle 49"/>
          <p:cNvSpPr/>
          <p:nvPr/>
        </p:nvSpPr>
        <p:spPr>
          <a:xfrm>
            <a:off x="7424762" y="4727012"/>
            <a:ext cx="1467718" cy="36132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Кандидаты в замещающие родители</a:t>
            </a:r>
          </a:p>
        </p:txBody>
      </p:sp>
      <p:sp>
        <p:nvSpPr>
          <p:cNvPr id="40" name="Rectangle 50"/>
          <p:cNvSpPr/>
          <p:nvPr/>
        </p:nvSpPr>
        <p:spPr>
          <a:xfrm>
            <a:off x="7463907" y="4772452"/>
            <a:ext cx="1379567" cy="267645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1" name="Rounded Rectangle 41"/>
          <p:cNvSpPr/>
          <p:nvPr/>
        </p:nvSpPr>
        <p:spPr>
          <a:xfrm>
            <a:off x="251520" y="3793604"/>
            <a:ext cx="827222" cy="71962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Знакомство </a:t>
            </a:r>
            <a:endParaRPr lang="en-US" sz="700" dirty="0" smtClean="0">
              <a:solidFill>
                <a:schemeClr val="tx1"/>
              </a:solidFill>
              <a:ea typeface="Roboto" pitchFamily="2" charset="0"/>
              <a:cs typeface="Lato" panose="020F0502020204030203" pitchFamily="34" charset="0"/>
            </a:endParaRPr>
          </a:p>
          <a:p>
            <a:pPr algn="ctr"/>
            <a:r>
              <a:rPr lang="ru-RU" sz="700" dirty="0" smtClean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с </a:t>
            </a:r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семьей  проведение входной диагностики </a:t>
            </a:r>
          </a:p>
        </p:txBody>
      </p:sp>
      <p:sp>
        <p:nvSpPr>
          <p:cNvPr id="42" name="Rectangle 42"/>
          <p:cNvSpPr/>
          <p:nvPr/>
        </p:nvSpPr>
        <p:spPr>
          <a:xfrm>
            <a:off x="285618" y="3828362"/>
            <a:ext cx="759565" cy="65394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Rounded Rectangle 41"/>
          <p:cNvSpPr/>
          <p:nvPr/>
        </p:nvSpPr>
        <p:spPr>
          <a:xfrm>
            <a:off x="1132338" y="3793604"/>
            <a:ext cx="827222" cy="71962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Разработка  индивидуального плана работы </a:t>
            </a:r>
            <a:endParaRPr lang="en-US" sz="700" dirty="0" smtClean="0">
              <a:solidFill>
                <a:schemeClr val="tx1"/>
              </a:solidFill>
              <a:ea typeface="Roboto" pitchFamily="2" charset="0"/>
              <a:cs typeface="Lato" panose="020F0502020204030203" pitchFamily="34" charset="0"/>
            </a:endParaRPr>
          </a:p>
          <a:p>
            <a:pPr algn="ctr"/>
            <a:r>
              <a:rPr lang="ru-RU" sz="700" dirty="0" smtClean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с </a:t>
            </a:r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семьей</a:t>
            </a:r>
          </a:p>
        </p:txBody>
      </p:sp>
      <p:sp>
        <p:nvSpPr>
          <p:cNvPr id="44" name="Rectangle 42"/>
          <p:cNvSpPr/>
          <p:nvPr/>
        </p:nvSpPr>
        <p:spPr>
          <a:xfrm>
            <a:off x="1166436" y="3828362"/>
            <a:ext cx="759565" cy="65394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Rounded Rectangle 41"/>
          <p:cNvSpPr/>
          <p:nvPr/>
        </p:nvSpPr>
        <p:spPr>
          <a:xfrm>
            <a:off x="2020313" y="3798454"/>
            <a:ext cx="827222" cy="71962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Проведение индивидуальных </a:t>
            </a:r>
            <a:endParaRPr lang="en-US" sz="700" dirty="0" smtClean="0">
              <a:solidFill>
                <a:schemeClr val="tx1"/>
              </a:solidFill>
              <a:ea typeface="Roboto" pitchFamily="2" charset="0"/>
              <a:cs typeface="Lato" panose="020F0502020204030203" pitchFamily="34" charset="0"/>
            </a:endParaRPr>
          </a:p>
          <a:p>
            <a:pPr lvl="0" algn="ctr"/>
            <a:r>
              <a:rPr lang="ru-RU" sz="700" dirty="0" smtClean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и </a:t>
            </a:r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групповых консультаций психолога, юриста для родителей </a:t>
            </a:r>
          </a:p>
        </p:txBody>
      </p:sp>
      <p:sp>
        <p:nvSpPr>
          <p:cNvPr id="46" name="Rectangle 42"/>
          <p:cNvSpPr/>
          <p:nvPr/>
        </p:nvSpPr>
        <p:spPr>
          <a:xfrm>
            <a:off x="2054411" y="3833212"/>
            <a:ext cx="759565" cy="65394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Rounded Rectangle 41"/>
          <p:cNvSpPr/>
          <p:nvPr/>
        </p:nvSpPr>
        <p:spPr>
          <a:xfrm>
            <a:off x="3087270" y="3798454"/>
            <a:ext cx="827222" cy="71962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ru-RU" sz="700" dirty="0" smtClean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Занятия</a:t>
            </a:r>
            <a:endParaRPr lang="en-US" sz="700" dirty="0" smtClean="0">
              <a:solidFill>
                <a:schemeClr val="tx1"/>
              </a:solidFill>
              <a:ea typeface="Roboto" pitchFamily="2" charset="0"/>
              <a:cs typeface="Lato" panose="020F0502020204030203" pitchFamily="34" charset="0"/>
            </a:endParaRPr>
          </a:p>
          <a:p>
            <a:pPr lvl="0" algn="ctr"/>
            <a:r>
              <a:rPr lang="ru-RU" sz="700" dirty="0" smtClean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для </a:t>
            </a:r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родителей </a:t>
            </a:r>
            <a:endParaRPr lang="ru-RU" sz="700" dirty="0">
              <a:solidFill>
                <a:prstClr val="black"/>
              </a:solidFill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8" name="Rectangle 42"/>
          <p:cNvSpPr/>
          <p:nvPr/>
        </p:nvSpPr>
        <p:spPr>
          <a:xfrm>
            <a:off x="3121368" y="3833212"/>
            <a:ext cx="759565" cy="65394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Rounded Rectangle 41"/>
          <p:cNvSpPr/>
          <p:nvPr/>
        </p:nvSpPr>
        <p:spPr>
          <a:xfrm>
            <a:off x="3998571" y="3799112"/>
            <a:ext cx="827222" cy="71962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prstClr val="black"/>
                </a:solidFill>
                <a:ea typeface="Roboto" pitchFamily="2" charset="0"/>
                <a:cs typeface="Lato" panose="020F0502020204030203" pitchFamily="34" charset="0"/>
              </a:rPr>
              <a:t>Совместные занятия для подростков </a:t>
            </a:r>
            <a:endParaRPr lang="en-US" sz="700" dirty="0" smtClean="0">
              <a:solidFill>
                <a:prstClr val="black"/>
              </a:solidFill>
              <a:ea typeface="Roboto" pitchFamily="2" charset="0"/>
              <a:cs typeface="Lato" panose="020F0502020204030203" pitchFamily="34" charset="0"/>
            </a:endParaRPr>
          </a:p>
          <a:p>
            <a:pPr algn="ctr"/>
            <a:r>
              <a:rPr lang="ru-RU" sz="700" dirty="0" smtClean="0">
                <a:solidFill>
                  <a:prstClr val="black"/>
                </a:solidFill>
                <a:ea typeface="Roboto" pitchFamily="2" charset="0"/>
                <a:cs typeface="Lato" panose="020F0502020204030203" pitchFamily="34" charset="0"/>
              </a:rPr>
              <a:t>и </a:t>
            </a:r>
            <a:r>
              <a:rPr lang="ru-RU" sz="700" dirty="0">
                <a:solidFill>
                  <a:prstClr val="black"/>
                </a:solidFill>
                <a:ea typeface="Roboto" pitchFamily="2" charset="0"/>
                <a:cs typeface="Lato" panose="020F0502020204030203" pitchFamily="34" charset="0"/>
              </a:rPr>
              <a:t>родителей</a:t>
            </a:r>
            <a:endParaRPr lang="ru-RU" sz="600" dirty="0">
              <a:solidFill>
                <a:schemeClr val="tx1"/>
              </a:solidFill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50" name="Rectangle 42"/>
          <p:cNvSpPr/>
          <p:nvPr/>
        </p:nvSpPr>
        <p:spPr>
          <a:xfrm>
            <a:off x="4032669" y="3833870"/>
            <a:ext cx="759565" cy="65394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6050734" y="3793604"/>
            <a:ext cx="827222" cy="71962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 smtClean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Занятия</a:t>
            </a:r>
            <a:endParaRPr lang="en-US" sz="700" dirty="0" smtClean="0">
              <a:solidFill>
                <a:schemeClr val="tx1"/>
              </a:solidFill>
              <a:ea typeface="Roboto" pitchFamily="2" charset="0"/>
              <a:cs typeface="Lato" panose="020F0502020204030203" pitchFamily="34" charset="0"/>
            </a:endParaRPr>
          </a:p>
          <a:p>
            <a:pPr algn="ctr"/>
            <a:r>
              <a:rPr lang="ru-RU" sz="700" dirty="0" smtClean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(</a:t>
            </a:r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мастер классы) для подростков</a:t>
            </a:r>
          </a:p>
        </p:txBody>
      </p:sp>
      <p:sp>
        <p:nvSpPr>
          <p:cNvPr id="52" name="Rectangle 42"/>
          <p:cNvSpPr/>
          <p:nvPr/>
        </p:nvSpPr>
        <p:spPr>
          <a:xfrm>
            <a:off x="6084832" y="3828362"/>
            <a:ext cx="759565" cy="65394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Rounded Rectangle 41"/>
          <p:cNvSpPr/>
          <p:nvPr/>
        </p:nvSpPr>
        <p:spPr>
          <a:xfrm>
            <a:off x="7745010" y="3804661"/>
            <a:ext cx="827222" cy="71962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Проведение занятий в ШПР </a:t>
            </a:r>
            <a:endParaRPr lang="en-US" sz="700" dirty="0" smtClean="0">
              <a:solidFill>
                <a:schemeClr val="tx1"/>
              </a:solidFill>
            </a:endParaRPr>
          </a:p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«</a:t>
            </a:r>
            <a:r>
              <a:rPr lang="ru-RU" sz="700" dirty="0">
                <a:solidFill>
                  <a:schemeClr val="tx1"/>
                </a:solidFill>
              </a:rPr>
              <a:t>Я родитель»</a:t>
            </a:r>
          </a:p>
        </p:txBody>
      </p:sp>
      <p:sp>
        <p:nvSpPr>
          <p:cNvPr id="54" name="Rectangle 42"/>
          <p:cNvSpPr/>
          <p:nvPr/>
        </p:nvSpPr>
        <p:spPr>
          <a:xfrm>
            <a:off x="7779108" y="3839419"/>
            <a:ext cx="759565" cy="65394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5" name="Rounded Rectangle 14"/>
          <p:cNvSpPr/>
          <p:nvPr/>
        </p:nvSpPr>
        <p:spPr>
          <a:xfrm>
            <a:off x="974659" y="3073524"/>
            <a:ext cx="1141082" cy="483687"/>
          </a:xfrm>
          <a:prstGeom prst="roundRect">
            <a:avLst>
              <a:gd name="adj" fmla="val 0"/>
            </a:avLst>
          </a:prstGeom>
          <a:solidFill>
            <a:srgbClr val="8B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marL="1588"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Сформировано доверие </a:t>
            </a:r>
            <a:endParaRPr lang="en-US" sz="700" dirty="0" smtClean="0">
              <a:solidFill>
                <a:schemeClr val="tx1"/>
              </a:solidFill>
              <a:ea typeface="Roboto" pitchFamily="2" charset="0"/>
              <a:cs typeface="Lato" panose="020F0502020204030203" pitchFamily="34" charset="0"/>
            </a:endParaRPr>
          </a:p>
          <a:p>
            <a:pPr marL="1588" algn="ctr"/>
            <a:r>
              <a:rPr lang="ru-RU" sz="700" dirty="0" smtClean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к </a:t>
            </a:r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работникам организации</a:t>
            </a:r>
          </a:p>
        </p:txBody>
      </p:sp>
      <p:sp>
        <p:nvSpPr>
          <p:cNvPr id="56" name="Right Triangle 16"/>
          <p:cNvSpPr/>
          <p:nvPr/>
        </p:nvSpPr>
        <p:spPr>
          <a:xfrm rot="10800000">
            <a:off x="977485" y="3553342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7" name="Right Triangle 17"/>
          <p:cNvSpPr/>
          <p:nvPr/>
        </p:nvSpPr>
        <p:spPr>
          <a:xfrm rot="10800000" flipH="1">
            <a:off x="1969514" y="3553342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8" name="Rounded Rectangle 14"/>
          <p:cNvSpPr/>
          <p:nvPr/>
        </p:nvSpPr>
        <p:spPr>
          <a:xfrm>
            <a:off x="2675000" y="3069655"/>
            <a:ext cx="1141082" cy="483687"/>
          </a:xfrm>
          <a:prstGeom prst="roundRect">
            <a:avLst>
              <a:gd name="adj" fmla="val 0"/>
            </a:avLst>
          </a:prstGeom>
          <a:solidFill>
            <a:srgbClr val="8B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marL="1588"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У родителей сформирована мотивация на изменение ситуации в семье</a:t>
            </a:r>
          </a:p>
        </p:txBody>
      </p:sp>
      <p:sp>
        <p:nvSpPr>
          <p:cNvPr id="59" name="Right Triangle 16"/>
          <p:cNvSpPr/>
          <p:nvPr/>
        </p:nvSpPr>
        <p:spPr>
          <a:xfrm rot="10800000">
            <a:off x="2677826" y="3549473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0" name="Right Triangle 17"/>
          <p:cNvSpPr/>
          <p:nvPr/>
        </p:nvSpPr>
        <p:spPr>
          <a:xfrm rot="10800000" flipH="1">
            <a:off x="3669855" y="3549473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1" name="Rounded Rectangle 14"/>
          <p:cNvSpPr/>
          <p:nvPr/>
        </p:nvSpPr>
        <p:spPr>
          <a:xfrm>
            <a:off x="4017748" y="3069655"/>
            <a:ext cx="1141082" cy="48368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marL="1588"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Улучшено эмоционально-психологическое состояние родителей </a:t>
            </a:r>
          </a:p>
        </p:txBody>
      </p:sp>
      <p:sp>
        <p:nvSpPr>
          <p:cNvPr id="62" name="Right Triangle 16"/>
          <p:cNvSpPr/>
          <p:nvPr/>
        </p:nvSpPr>
        <p:spPr>
          <a:xfrm rot="10800000">
            <a:off x="4020574" y="3549473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3" name="Right Triangle 17"/>
          <p:cNvSpPr/>
          <p:nvPr/>
        </p:nvSpPr>
        <p:spPr>
          <a:xfrm rot="10800000" flipH="1">
            <a:off x="5012603" y="354947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4" name="Rounded Rectangle 14"/>
          <p:cNvSpPr/>
          <p:nvPr/>
        </p:nvSpPr>
        <p:spPr>
          <a:xfrm>
            <a:off x="5436096" y="3068016"/>
            <a:ext cx="919395" cy="483687"/>
          </a:xfrm>
          <a:prstGeom prst="roundRect">
            <a:avLst>
              <a:gd name="adj" fmla="val 0"/>
            </a:avLst>
          </a:prstGeom>
          <a:solidFill>
            <a:srgbClr val="8B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marL="1588"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Стабилизирована эмоционально-волевой сфера подростка </a:t>
            </a:r>
          </a:p>
        </p:txBody>
      </p:sp>
      <p:sp>
        <p:nvSpPr>
          <p:cNvPr id="65" name="Right Triangle 16"/>
          <p:cNvSpPr/>
          <p:nvPr/>
        </p:nvSpPr>
        <p:spPr>
          <a:xfrm rot="10800000">
            <a:off x="5438922" y="3547834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6" name="Right Triangle 17"/>
          <p:cNvSpPr/>
          <p:nvPr/>
        </p:nvSpPr>
        <p:spPr>
          <a:xfrm rot="10800000" flipH="1">
            <a:off x="6211173" y="3553342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7" name="Rounded Rectangle 14"/>
          <p:cNvSpPr/>
          <p:nvPr/>
        </p:nvSpPr>
        <p:spPr>
          <a:xfrm>
            <a:off x="6564784" y="3064147"/>
            <a:ext cx="955920" cy="48368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marL="1588"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У подростков сформированы навыки взаимодействия с взрослыми людьми</a:t>
            </a:r>
          </a:p>
        </p:txBody>
      </p:sp>
      <p:sp>
        <p:nvSpPr>
          <p:cNvPr id="68" name="Right Triangle 16"/>
          <p:cNvSpPr/>
          <p:nvPr/>
        </p:nvSpPr>
        <p:spPr>
          <a:xfrm rot="10800000">
            <a:off x="6563901" y="3544958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9" name="Right Triangle 17"/>
          <p:cNvSpPr/>
          <p:nvPr/>
        </p:nvSpPr>
        <p:spPr>
          <a:xfrm rot="10800000" flipH="1">
            <a:off x="7374477" y="354396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0" name="Rounded Rectangle 14"/>
          <p:cNvSpPr/>
          <p:nvPr/>
        </p:nvSpPr>
        <p:spPr>
          <a:xfrm>
            <a:off x="7674971" y="3061271"/>
            <a:ext cx="955920" cy="48368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marL="1588"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Кандидаты в приемные родители</a:t>
            </a:r>
          </a:p>
          <a:p>
            <a:pPr marL="1588"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повысили уровень компетенций </a:t>
            </a:r>
          </a:p>
        </p:txBody>
      </p:sp>
      <p:sp>
        <p:nvSpPr>
          <p:cNvPr id="71" name="Right Triangle 16"/>
          <p:cNvSpPr/>
          <p:nvPr/>
        </p:nvSpPr>
        <p:spPr>
          <a:xfrm rot="10800000">
            <a:off x="7674088" y="354208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2" name="Right Triangle 17"/>
          <p:cNvSpPr/>
          <p:nvPr/>
        </p:nvSpPr>
        <p:spPr>
          <a:xfrm rot="10800000" flipH="1">
            <a:off x="8484664" y="3541089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3" name="Rounded Rectangle 14"/>
          <p:cNvSpPr/>
          <p:nvPr/>
        </p:nvSpPr>
        <p:spPr>
          <a:xfrm>
            <a:off x="3203905" y="2421123"/>
            <a:ext cx="1397763" cy="34731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marL="1588"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Повышен уровень родительских компетенций в вопросах воспитания ребенка </a:t>
            </a:r>
          </a:p>
        </p:txBody>
      </p:sp>
      <p:sp>
        <p:nvSpPr>
          <p:cNvPr id="74" name="Right Triangle 16"/>
          <p:cNvSpPr/>
          <p:nvPr/>
        </p:nvSpPr>
        <p:spPr>
          <a:xfrm rot="10800000">
            <a:off x="3203849" y="277107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5" name="Right Triangle 17"/>
          <p:cNvSpPr/>
          <p:nvPr/>
        </p:nvSpPr>
        <p:spPr>
          <a:xfrm rot="10800000" flipH="1">
            <a:off x="4455441" y="2764567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6" name="Rounded Rectangle 14"/>
          <p:cNvSpPr/>
          <p:nvPr/>
        </p:nvSpPr>
        <p:spPr>
          <a:xfrm>
            <a:off x="1581610" y="1918751"/>
            <a:ext cx="1397763" cy="34731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marL="1588"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Снижен уровень напряженности </a:t>
            </a:r>
            <a:endParaRPr lang="en-US" sz="700" dirty="0" smtClean="0">
              <a:solidFill>
                <a:schemeClr val="bg1"/>
              </a:solidFill>
              <a:ea typeface="Roboto" pitchFamily="2" charset="0"/>
              <a:cs typeface="Lato" panose="020F0502020204030203" pitchFamily="34" charset="0"/>
            </a:endParaRPr>
          </a:p>
          <a:p>
            <a:pPr marL="1588" algn="ctr"/>
            <a:r>
              <a:rPr lang="ru-RU" sz="700" dirty="0" smtClean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и </a:t>
            </a:r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конфликтности в замещающих семьях </a:t>
            </a:r>
          </a:p>
        </p:txBody>
      </p:sp>
      <p:sp>
        <p:nvSpPr>
          <p:cNvPr id="77" name="Right Triangle 16"/>
          <p:cNvSpPr/>
          <p:nvPr/>
        </p:nvSpPr>
        <p:spPr>
          <a:xfrm rot="10800000">
            <a:off x="1581554" y="226319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8" name="Right Triangle 17"/>
          <p:cNvSpPr/>
          <p:nvPr/>
        </p:nvSpPr>
        <p:spPr>
          <a:xfrm rot="10800000" flipH="1">
            <a:off x="2833146" y="226219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9" name="Rounded Rectangle 14"/>
          <p:cNvSpPr/>
          <p:nvPr/>
        </p:nvSpPr>
        <p:spPr>
          <a:xfrm>
            <a:off x="4710508" y="1918751"/>
            <a:ext cx="1733700" cy="34731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marL="1588"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Улучшено психологическое состояние подростков и родителей</a:t>
            </a:r>
          </a:p>
        </p:txBody>
      </p:sp>
      <p:sp>
        <p:nvSpPr>
          <p:cNvPr id="80" name="Right Triangle 16"/>
          <p:cNvSpPr/>
          <p:nvPr/>
        </p:nvSpPr>
        <p:spPr>
          <a:xfrm rot="10800000">
            <a:off x="4710452" y="226319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1" name="Right Triangle 17"/>
          <p:cNvSpPr/>
          <p:nvPr/>
        </p:nvSpPr>
        <p:spPr>
          <a:xfrm rot="10800000" flipH="1">
            <a:off x="6308191" y="2262857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2" name="Rounded Rectangle 14"/>
          <p:cNvSpPr/>
          <p:nvPr/>
        </p:nvSpPr>
        <p:spPr>
          <a:xfrm>
            <a:off x="7669227" y="2137420"/>
            <a:ext cx="955920" cy="48368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marL="1588"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Кандидаты в приемные родители приняли ребенка в семью </a:t>
            </a:r>
          </a:p>
        </p:txBody>
      </p:sp>
      <p:sp>
        <p:nvSpPr>
          <p:cNvPr id="83" name="Right Triangle 16"/>
          <p:cNvSpPr/>
          <p:nvPr/>
        </p:nvSpPr>
        <p:spPr>
          <a:xfrm rot="10800000">
            <a:off x="7668344" y="2618231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4" name="Right Triangle 17"/>
          <p:cNvSpPr/>
          <p:nvPr/>
        </p:nvSpPr>
        <p:spPr>
          <a:xfrm rot="10800000" flipH="1">
            <a:off x="8478920" y="261723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5" name="Rounded Rectangle 14"/>
          <p:cNvSpPr/>
          <p:nvPr/>
        </p:nvSpPr>
        <p:spPr>
          <a:xfrm>
            <a:off x="1579383" y="1380097"/>
            <a:ext cx="1397763" cy="34731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/>
              <a:t>Улучшились детско-родительские отношения в замещающих семьях</a:t>
            </a:r>
          </a:p>
        </p:txBody>
      </p:sp>
      <p:sp>
        <p:nvSpPr>
          <p:cNvPr id="86" name="Right Triangle 16"/>
          <p:cNvSpPr/>
          <p:nvPr/>
        </p:nvSpPr>
        <p:spPr>
          <a:xfrm rot="10800000">
            <a:off x="1579327" y="172454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7" name="Right Triangle 17"/>
          <p:cNvSpPr/>
          <p:nvPr/>
        </p:nvSpPr>
        <p:spPr>
          <a:xfrm rot="10800000" flipH="1">
            <a:off x="2830919" y="1723541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8" name="Rounded Rectangle 14"/>
          <p:cNvSpPr/>
          <p:nvPr/>
        </p:nvSpPr>
        <p:spPr>
          <a:xfrm>
            <a:off x="4708225" y="1383297"/>
            <a:ext cx="1735983" cy="347313"/>
          </a:xfrm>
          <a:prstGeom prst="roundRect">
            <a:avLst>
              <a:gd name="adj" fmla="val 0"/>
            </a:avLst>
          </a:prstGeom>
          <a:solidFill>
            <a:srgbClr val="8B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Родители (семьи) готовы к дальнейшей самостоятельной деятельности по развитию достигнутых изменений</a:t>
            </a:r>
          </a:p>
        </p:txBody>
      </p:sp>
      <p:sp>
        <p:nvSpPr>
          <p:cNvPr id="89" name="Right Triangle 16"/>
          <p:cNvSpPr/>
          <p:nvPr/>
        </p:nvSpPr>
        <p:spPr>
          <a:xfrm rot="10800000">
            <a:off x="4708225" y="1727740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0" name="Right Triangle 17"/>
          <p:cNvSpPr/>
          <p:nvPr/>
        </p:nvSpPr>
        <p:spPr>
          <a:xfrm rot="10800000" flipH="1">
            <a:off x="6302172" y="1726752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91" name="Группа 90"/>
          <p:cNvGrpSpPr/>
          <p:nvPr/>
        </p:nvGrpSpPr>
        <p:grpSpPr>
          <a:xfrm>
            <a:off x="3452299" y="687469"/>
            <a:ext cx="2271980" cy="434303"/>
            <a:chOff x="1063953" y="546718"/>
            <a:chExt cx="2396674" cy="483650"/>
          </a:xfrm>
        </p:grpSpPr>
        <p:grpSp>
          <p:nvGrpSpPr>
            <p:cNvPr id="92" name="Group 5"/>
            <p:cNvGrpSpPr/>
            <p:nvPr/>
          </p:nvGrpSpPr>
          <p:grpSpPr>
            <a:xfrm>
              <a:off x="3054523" y="599662"/>
              <a:ext cx="406104" cy="420560"/>
              <a:chOff x="6613702" y="2640793"/>
              <a:chExt cx="473631" cy="359553"/>
            </a:xfrm>
          </p:grpSpPr>
          <p:sp>
            <p:nvSpPr>
              <p:cNvPr id="99" name="Chevron 16"/>
              <p:cNvSpPr/>
              <p:nvPr/>
            </p:nvSpPr>
            <p:spPr>
              <a:xfrm rot="10800000">
                <a:off x="6613702" y="2640794"/>
                <a:ext cx="473631" cy="359552"/>
              </a:xfrm>
              <a:prstGeom prst="chevron">
                <a:avLst>
                  <a:gd name="adj" fmla="val 32524"/>
                </a:avLst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00" name="Rectangle 17"/>
              <p:cNvSpPr/>
              <p:nvPr/>
            </p:nvSpPr>
            <p:spPr>
              <a:xfrm rot="10800000">
                <a:off x="6622748" y="2640793"/>
                <a:ext cx="187516" cy="359552"/>
              </a:xfrm>
              <a:prstGeom prst="rect">
                <a:avLst/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grpSp>
          <p:nvGrpSpPr>
            <p:cNvPr id="93" name="Group 18"/>
            <p:cNvGrpSpPr/>
            <p:nvPr/>
          </p:nvGrpSpPr>
          <p:grpSpPr>
            <a:xfrm>
              <a:off x="1063953" y="599662"/>
              <a:ext cx="453967" cy="430706"/>
              <a:chOff x="1607176" y="1018951"/>
              <a:chExt cx="795568" cy="503373"/>
            </a:xfrm>
            <a:solidFill>
              <a:srgbClr val="29486D"/>
            </a:solidFill>
          </p:grpSpPr>
          <p:sp>
            <p:nvSpPr>
              <p:cNvPr id="97" name="Chevron 19"/>
              <p:cNvSpPr/>
              <p:nvPr/>
            </p:nvSpPr>
            <p:spPr>
              <a:xfrm>
                <a:off x="1607176" y="1018951"/>
                <a:ext cx="795568" cy="503373"/>
              </a:xfrm>
              <a:prstGeom prst="chevron">
                <a:avLst>
                  <a:gd name="adj" fmla="val 3252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98" name="Rectangle 20"/>
              <p:cNvSpPr/>
              <p:nvPr/>
            </p:nvSpPr>
            <p:spPr>
              <a:xfrm>
                <a:off x="2084289" y="1018951"/>
                <a:ext cx="314975" cy="5033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94" name="Rectangle 22"/>
            <p:cNvSpPr/>
            <p:nvPr/>
          </p:nvSpPr>
          <p:spPr>
            <a:xfrm>
              <a:off x="1390208" y="546718"/>
              <a:ext cx="1800200" cy="421130"/>
            </a:xfrm>
            <a:prstGeom prst="rect">
              <a:avLst/>
            </a:prstGeom>
            <a:solidFill>
              <a:srgbClr val="3158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700" dirty="0">
                  <a:solidFill>
                    <a:schemeClr val="bg1"/>
                  </a:solidFill>
                </a:rPr>
                <a:t>Уменьшено количество изъятий/отказов детей </a:t>
              </a:r>
              <a:endParaRPr lang="en-US" sz="7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ru-RU" sz="700" dirty="0" smtClean="0">
                  <a:solidFill>
                    <a:schemeClr val="bg1"/>
                  </a:solidFill>
                </a:rPr>
                <a:t>из </a:t>
              </a:r>
              <a:r>
                <a:rPr lang="ru-RU" sz="700" dirty="0">
                  <a:solidFill>
                    <a:schemeClr val="bg1"/>
                  </a:solidFill>
                </a:rPr>
                <a:t>замещающих семей</a:t>
              </a:r>
            </a:p>
          </p:txBody>
        </p:sp>
        <p:sp>
          <p:nvSpPr>
            <p:cNvPr id="95" name="Right Triangle 21"/>
            <p:cNvSpPr/>
            <p:nvPr/>
          </p:nvSpPr>
          <p:spPr>
            <a:xfrm rot="10800000">
              <a:off x="1372617" y="967835"/>
              <a:ext cx="145304" cy="62532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  <p:sp>
          <p:nvSpPr>
            <p:cNvPr id="96" name="Right Triangle 23"/>
            <p:cNvSpPr/>
            <p:nvPr/>
          </p:nvSpPr>
          <p:spPr>
            <a:xfrm rot="10800000" flipH="1">
              <a:off x="3056510" y="967834"/>
              <a:ext cx="133898" cy="5650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</p:grpSp>
      <p:grpSp>
        <p:nvGrpSpPr>
          <p:cNvPr id="101" name="Группа 100"/>
          <p:cNvGrpSpPr/>
          <p:nvPr/>
        </p:nvGrpSpPr>
        <p:grpSpPr>
          <a:xfrm>
            <a:off x="689402" y="685857"/>
            <a:ext cx="2271980" cy="434303"/>
            <a:chOff x="1063953" y="546718"/>
            <a:chExt cx="2396674" cy="483650"/>
          </a:xfrm>
        </p:grpSpPr>
        <p:grpSp>
          <p:nvGrpSpPr>
            <p:cNvPr id="102" name="Group 5"/>
            <p:cNvGrpSpPr/>
            <p:nvPr/>
          </p:nvGrpSpPr>
          <p:grpSpPr>
            <a:xfrm>
              <a:off x="3054523" y="599662"/>
              <a:ext cx="406104" cy="420560"/>
              <a:chOff x="6613702" y="2640793"/>
              <a:chExt cx="473631" cy="359553"/>
            </a:xfrm>
          </p:grpSpPr>
          <p:sp>
            <p:nvSpPr>
              <p:cNvPr id="109" name="Chevron 16"/>
              <p:cNvSpPr/>
              <p:nvPr/>
            </p:nvSpPr>
            <p:spPr>
              <a:xfrm rot="10800000">
                <a:off x="6613702" y="2640794"/>
                <a:ext cx="473631" cy="359552"/>
              </a:xfrm>
              <a:prstGeom prst="chevron">
                <a:avLst>
                  <a:gd name="adj" fmla="val 32524"/>
                </a:avLst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10" name="Rectangle 17"/>
              <p:cNvSpPr/>
              <p:nvPr/>
            </p:nvSpPr>
            <p:spPr>
              <a:xfrm rot="10800000">
                <a:off x="6622748" y="2640793"/>
                <a:ext cx="187516" cy="359552"/>
              </a:xfrm>
              <a:prstGeom prst="rect">
                <a:avLst/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grpSp>
          <p:nvGrpSpPr>
            <p:cNvPr id="103" name="Group 18"/>
            <p:cNvGrpSpPr/>
            <p:nvPr/>
          </p:nvGrpSpPr>
          <p:grpSpPr>
            <a:xfrm>
              <a:off x="1063953" y="599662"/>
              <a:ext cx="453967" cy="430706"/>
              <a:chOff x="1607176" y="1018951"/>
              <a:chExt cx="795568" cy="503373"/>
            </a:xfrm>
            <a:solidFill>
              <a:srgbClr val="29486D"/>
            </a:solidFill>
          </p:grpSpPr>
          <p:sp>
            <p:nvSpPr>
              <p:cNvPr id="107" name="Chevron 19"/>
              <p:cNvSpPr/>
              <p:nvPr/>
            </p:nvSpPr>
            <p:spPr>
              <a:xfrm>
                <a:off x="1607176" y="1018951"/>
                <a:ext cx="795568" cy="503373"/>
              </a:xfrm>
              <a:prstGeom prst="chevron">
                <a:avLst>
                  <a:gd name="adj" fmla="val 3252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08" name="Rectangle 20"/>
              <p:cNvSpPr/>
              <p:nvPr/>
            </p:nvSpPr>
            <p:spPr>
              <a:xfrm>
                <a:off x="2084289" y="1018951"/>
                <a:ext cx="314975" cy="5033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104" name="Rectangle 22"/>
            <p:cNvSpPr/>
            <p:nvPr/>
          </p:nvSpPr>
          <p:spPr>
            <a:xfrm>
              <a:off x="1390208" y="546718"/>
              <a:ext cx="1800200" cy="421130"/>
            </a:xfrm>
            <a:prstGeom prst="rect">
              <a:avLst/>
            </a:prstGeom>
            <a:solidFill>
              <a:srgbClr val="3158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388" algn="ctr"/>
              <a:r>
                <a:rPr lang="ru-RU" sz="700" dirty="0">
                  <a:solidFill>
                    <a:schemeClr val="bg1"/>
                  </a:solidFill>
                </a:rPr>
                <a:t>Улучшено благополучие детей </a:t>
              </a:r>
            </a:p>
            <a:p>
              <a:pPr marL="179388" algn="ctr"/>
              <a:r>
                <a:rPr lang="ru-RU" sz="700" dirty="0">
                  <a:solidFill>
                    <a:schemeClr val="bg1"/>
                  </a:solidFill>
                </a:rPr>
                <a:t>и семей </a:t>
              </a:r>
            </a:p>
          </p:txBody>
        </p:sp>
        <p:sp>
          <p:nvSpPr>
            <p:cNvPr id="105" name="Right Triangle 21"/>
            <p:cNvSpPr/>
            <p:nvPr/>
          </p:nvSpPr>
          <p:spPr>
            <a:xfrm rot="10800000">
              <a:off x="1372617" y="967835"/>
              <a:ext cx="145304" cy="62532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6" name="Right Triangle 23"/>
            <p:cNvSpPr/>
            <p:nvPr/>
          </p:nvSpPr>
          <p:spPr>
            <a:xfrm rot="10800000" flipH="1">
              <a:off x="3056510" y="967834"/>
              <a:ext cx="133898" cy="5650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1" name="Группа 110"/>
          <p:cNvGrpSpPr/>
          <p:nvPr/>
        </p:nvGrpSpPr>
        <p:grpSpPr>
          <a:xfrm>
            <a:off x="6139156" y="684923"/>
            <a:ext cx="2825331" cy="434303"/>
            <a:chOff x="1063953" y="546718"/>
            <a:chExt cx="2396674" cy="483650"/>
          </a:xfrm>
        </p:grpSpPr>
        <p:grpSp>
          <p:nvGrpSpPr>
            <p:cNvPr id="112" name="Group 5"/>
            <p:cNvGrpSpPr/>
            <p:nvPr/>
          </p:nvGrpSpPr>
          <p:grpSpPr>
            <a:xfrm>
              <a:off x="3054523" y="599662"/>
              <a:ext cx="406104" cy="420560"/>
              <a:chOff x="6613702" y="2640793"/>
              <a:chExt cx="473631" cy="359553"/>
            </a:xfrm>
          </p:grpSpPr>
          <p:sp>
            <p:nvSpPr>
              <p:cNvPr id="119" name="Chevron 16"/>
              <p:cNvSpPr/>
              <p:nvPr/>
            </p:nvSpPr>
            <p:spPr>
              <a:xfrm rot="10800000">
                <a:off x="6613702" y="2640794"/>
                <a:ext cx="473631" cy="359552"/>
              </a:xfrm>
              <a:prstGeom prst="chevron">
                <a:avLst>
                  <a:gd name="adj" fmla="val 32524"/>
                </a:avLst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20" name="Rectangle 17"/>
              <p:cNvSpPr/>
              <p:nvPr/>
            </p:nvSpPr>
            <p:spPr>
              <a:xfrm rot="10800000">
                <a:off x="6622748" y="2640793"/>
                <a:ext cx="187516" cy="359552"/>
              </a:xfrm>
              <a:prstGeom prst="rect">
                <a:avLst/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grpSp>
          <p:nvGrpSpPr>
            <p:cNvPr id="113" name="Group 18"/>
            <p:cNvGrpSpPr/>
            <p:nvPr/>
          </p:nvGrpSpPr>
          <p:grpSpPr>
            <a:xfrm>
              <a:off x="1063953" y="599662"/>
              <a:ext cx="453967" cy="430706"/>
              <a:chOff x="1607176" y="1018951"/>
              <a:chExt cx="795568" cy="503373"/>
            </a:xfrm>
            <a:solidFill>
              <a:srgbClr val="29486D"/>
            </a:solidFill>
          </p:grpSpPr>
          <p:sp>
            <p:nvSpPr>
              <p:cNvPr id="117" name="Chevron 19"/>
              <p:cNvSpPr/>
              <p:nvPr/>
            </p:nvSpPr>
            <p:spPr>
              <a:xfrm>
                <a:off x="1607176" y="1018951"/>
                <a:ext cx="795568" cy="503373"/>
              </a:xfrm>
              <a:prstGeom prst="chevron">
                <a:avLst>
                  <a:gd name="adj" fmla="val 3252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18" name="Rectangle 20"/>
              <p:cNvSpPr/>
              <p:nvPr/>
            </p:nvSpPr>
            <p:spPr>
              <a:xfrm>
                <a:off x="2084289" y="1018951"/>
                <a:ext cx="314975" cy="5033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114" name="Rectangle 22"/>
            <p:cNvSpPr/>
            <p:nvPr/>
          </p:nvSpPr>
          <p:spPr>
            <a:xfrm>
              <a:off x="1390208" y="546718"/>
              <a:ext cx="1800200" cy="421130"/>
            </a:xfrm>
            <a:prstGeom prst="rect">
              <a:avLst/>
            </a:prstGeom>
            <a:solidFill>
              <a:srgbClr val="3158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388" algn="ctr"/>
              <a:r>
                <a:rPr lang="ru-RU" sz="700" dirty="0">
                  <a:solidFill>
                    <a:schemeClr val="bg1"/>
                  </a:solidFill>
                </a:rPr>
                <a:t>Увеличено число детей-сирот и детей, оставшихся без попечения родителей, переданных на семейные формы устройства </a:t>
              </a:r>
            </a:p>
          </p:txBody>
        </p:sp>
        <p:sp>
          <p:nvSpPr>
            <p:cNvPr id="115" name="Right Triangle 21"/>
            <p:cNvSpPr/>
            <p:nvPr/>
          </p:nvSpPr>
          <p:spPr>
            <a:xfrm rot="10800000">
              <a:off x="1372617" y="967835"/>
              <a:ext cx="145304" cy="62532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  <p:sp>
          <p:nvSpPr>
            <p:cNvPr id="116" name="Right Triangle 23"/>
            <p:cNvSpPr/>
            <p:nvPr/>
          </p:nvSpPr>
          <p:spPr>
            <a:xfrm rot="10800000" flipH="1">
              <a:off x="3056510" y="967834"/>
              <a:ext cx="133898" cy="5650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</p:grpSp>
      <p:cxnSp>
        <p:nvCxnSpPr>
          <p:cNvPr id="122" name="Соединительная линия уступом 121"/>
          <p:cNvCxnSpPr>
            <a:stCxn id="41" idx="2"/>
            <a:endCxn id="45" idx="2"/>
          </p:cNvCxnSpPr>
          <p:nvPr/>
        </p:nvCxnSpPr>
        <p:spPr>
          <a:xfrm rot="16200000" flipH="1">
            <a:off x="1547102" y="3631252"/>
            <a:ext cx="4850" cy="1768793"/>
          </a:xfrm>
          <a:prstGeom prst="bentConnector3">
            <a:avLst>
              <a:gd name="adj1" fmla="val 2201155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единительная линия 125"/>
          <p:cNvCxnSpPr>
            <a:stCxn id="43" idx="2"/>
            <a:endCxn id="33" idx="0"/>
          </p:cNvCxnSpPr>
          <p:nvPr/>
        </p:nvCxnSpPr>
        <p:spPr>
          <a:xfrm flipH="1">
            <a:off x="1544919" y="4513224"/>
            <a:ext cx="1030" cy="21648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ная линия уступом 127"/>
          <p:cNvCxnSpPr>
            <a:stCxn id="47" idx="2"/>
            <a:endCxn id="49" idx="2"/>
          </p:cNvCxnSpPr>
          <p:nvPr/>
        </p:nvCxnSpPr>
        <p:spPr>
          <a:xfrm rot="16200000" flipH="1">
            <a:off x="3956202" y="4062752"/>
            <a:ext cx="658" cy="911301"/>
          </a:xfrm>
          <a:prstGeom prst="bentConnector3">
            <a:avLst>
              <a:gd name="adj1" fmla="val 1558723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>
            <a:endCxn id="35" idx="0"/>
          </p:cNvCxnSpPr>
          <p:nvPr/>
        </p:nvCxnSpPr>
        <p:spPr>
          <a:xfrm flipH="1">
            <a:off x="3960125" y="4627084"/>
            <a:ext cx="439" cy="10543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>
            <a:stCxn id="33" idx="3"/>
            <a:endCxn id="35" idx="1"/>
          </p:cNvCxnSpPr>
          <p:nvPr/>
        </p:nvCxnSpPr>
        <p:spPr>
          <a:xfrm>
            <a:off x="2278778" y="4910371"/>
            <a:ext cx="947488" cy="281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>
            <a:stCxn id="35" idx="3"/>
            <a:endCxn id="37" idx="1"/>
          </p:cNvCxnSpPr>
          <p:nvPr/>
        </p:nvCxnSpPr>
        <p:spPr>
          <a:xfrm>
            <a:off x="4693984" y="4913183"/>
            <a:ext cx="1035652" cy="25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/>
          <p:cNvCxnSpPr>
            <a:stCxn id="37" idx="0"/>
            <a:endCxn id="51" idx="2"/>
          </p:cNvCxnSpPr>
          <p:nvPr/>
        </p:nvCxnSpPr>
        <p:spPr>
          <a:xfrm flipV="1">
            <a:off x="6463495" y="4513224"/>
            <a:ext cx="850" cy="22185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144"/>
          <p:cNvCxnSpPr>
            <a:stCxn id="64" idx="2"/>
            <a:endCxn id="67" idx="2"/>
          </p:cNvCxnSpPr>
          <p:nvPr/>
        </p:nvCxnSpPr>
        <p:spPr>
          <a:xfrm rot="5400000" flipH="1" flipV="1">
            <a:off x="6467334" y="2976294"/>
            <a:ext cx="3869" cy="1146950"/>
          </a:xfrm>
          <a:prstGeom prst="bentConnector3">
            <a:avLst>
              <a:gd name="adj1" fmla="val -3772887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единительная линия 148"/>
          <p:cNvCxnSpPr>
            <a:endCxn id="51" idx="0"/>
          </p:cNvCxnSpPr>
          <p:nvPr/>
        </p:nvCxnSpPr>
        <p:spPr>
          <a:xfrm flipH="1">
            <a:off x="6464345" y="3701667"/>
            <a:ext cx="2556" cy="9193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42" idx="3"/>
            <a:endCxn id="44" idx="1"/>
          </p:cNvCxnSpPr>
          <p:nvPr/>
        </p:nvCxnSpPr>
        <p:spPr>
          <a:xfrm>
            <a:off x="1045183" y="4155332"/>
            <a:ext cx="121253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44" idx="3"/>
            <a:endCxn id="46" idx="1"/>
          </p:cNvCxnSpPr>
          <p:nvPr/>
        </p:nvCxnSpPr>
        <p:spPr>
          <a:xfrm>
            <a:off x="1926001" y="4155332"/>
            <a:ext cx="128410" cy="485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45" idx="3"/>
            <a:endCxn id="47" idx="1"/>
          </p:cNvCxnSpPr>
          <p:nvPr/>
        </p:nvCxnSpPr>
        <p:spPr>
          <a:xfrm>
            <a:off x="2847535" y="4158264"/>
            <a:ext cx="239735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48" idx="3"/>
            <a:endCxn id="50" idx="1"/>
          </p:cNvCxnSpPr>
          <p:nvPr/>
        </p:nvCxnSpPr>
        <p:spPr>
          <a:xfrm>
            <a:off x="3880933" y="4160182"/>
            <a:ext cx="151736" cy="65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164"/>
          <p:cNvCxnSpPr>
            <a:stCxn id="41" idx="0"/>
            <a:endCxn id="45" idx="0"/>
          </p:cNvCxnSpPr>
          <p:nvPr/>
        </p:nvCxnSpPr>
        <p:spPr>
          <a:xfrm rot="16200000" flipH="1">
            <a:off x="1547102" y="2911633"/>
            <a:ext cx="4850" cy="1768793"/>
          </a:xfrm>
          <a:prstGeom prst="bentConnector3">
            <a:avLst>
              <a:gd name="adj1" fmla="val -1987567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/>
          <p:cNvCxnSpPr>
            <a:stCxn id="43" idx="0"/>
            <a:endCxn id="55" idx="2"/>
          </p:cNvCxnSpPr>
          <p:nvPr/>
        </p:nvCxnSpPr>
        <p:spPr>
          <a:xfrm flipH="1" flipV="1">
            <a:off x="1545200" y="3557211"/>
            <a:ext cx="749" cy="23639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Соединительная линия уступом 171"/>
          <p:cNvCxnSpPr/>
          <p:nvPr/>
        </p:nvCxnSpPr>
        <p:spPr>
          <a:xfrm rot="16200000" flipH="1">
            <a:off x="3654550" y="2809654"/>
            <a:ext cx="658" cy="1978258"/>
          </a:xfrm>
          <a:prstGeom prst="bentConnector3">
            <a:avLst>
              <a:gd name="adj1" fmla="val -1548723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47" idx="0"/>
          </p:cNvCxnSpPr>
          <p:nvPr/>
        </p:nvCxnSpPr>
        <p:spPr>
          <a:xfrm flipV="1">
            <a:off x="3500881" y="3701668"/>
            <a:ext cx="0" cy="967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 стрелкой 178"/>
          <p:cNvCxnSpPr>
            <a:endCxn id="58" idx="2"/>
          </p:cNvCxnSpPr>
          <p:nvPr/>
        </p:nvCxnSpPr>
        <p:spPr>
          <a:xfrm flipV="1">
            <a:off x="3244467" y="3553342"/>
            <a:ext cx="1074" cy="14281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/>
          <p:nvPr/>
        </p:nvCxnSpPr>
        <p:spPr>
          <a:xfrm flipV="1">
            <a:off x="4412182" y="3557211"/>
            <a:ext cx="0" cy="14445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 стрелкой 183"/>
          <p:cNvCxnSpPr>
            <a:stCxn id="53" idx="0"/>
            <a:endCxn id="70" idx="2"/>
          </p:cNvCxnSpPr>
          <p:nvPr/>
        </p:nvCxnSpPr>
        <p:spPr>
          <a:xfrm flipH="1" flipV="1">
            <a:off x="8152931" y="3544958"/>
            <a:ext cx="5690" cy="25970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 стрелкой 186"/>
          <p:cNvCxnSpPr>
            <a:stCxn id="70" idx="0"/>
            <a:endCxn id="82" idx="2"/>
          </p:cNvCxnSpPr>
          <p:nvPr/>
        </p:nvCxnSpPr>
        <p:spPr>
          <a:xfrm flipH="1" flipV="1">
            <a:off x="8147187" y="2621107"/>
            <a:ext cx="5744" cy="44016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Соединительная линия уступом 188"/>
          <p:cNvCxnSpPr>
            <a:stCxn id="58" idx="0"/>
            <a:endCxn id="61" idx="0"/>
          </p:cNvCxnSpPr>
          <p:nvPr/>
        </p:nvCxnSpPr>
        <p:spPr>
          <a:xfrm rot="5400000" flipH="1" flipV="1">
            <a:off x="3916915" y="2398281"/>
            <a:ext cx="12700" cy="1342748"/>
          </a:xfrm>
          <a:prstGeom prst="bentConnector3">
            <a:avLst>
              <a:gd name="adj1" fmla="val 11060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 стрелкой 191"/>
          <p:cNvCxnSpPr>
            <a:endCxn id="73" idx="2"/>
          </p:cNvCxnSpPr>
          <p:nvPr/>
        </p:nvCxnSpPr>
        <p:spPr>
          <a:xfrm flipV="1">
            <a:off x="3899971" y="2768436"/>
            <a:ext cx="2816" cy="1730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единительная линия 194"/>
          <p:cNvCxnSpPr>
            <a:stCxn id="76" idx="3"/>
            <a:endCxn id="79" idx="1"/>
          </p:cNvCxnSpPr>
          <p:nvPr/>
        </p:nvCxnSpPr>
        <p:spPr>
          <a:xfrm>
            <a:off x="2979373" y="2092408"/>
            <a:ext cx="173113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Соединительная линия уступом 196"/>
          <p:cNvCxnSpPr>
            <a:stCxn id="73" idx="1"/>
            <a:endCxn id="76" idx="2"/>
          </p:cNvCxnSpPr>
          <p:nvPr/>
        </p:nvCxnSpPr>
        <p:spPr>
          <a:xfrm rot="10800000">
            <a:off x="2280493" y="2266064"/>
            <a:ext cx="923413" cy="328716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ная линия уступом 198"/>
          <p:cNvCxnSpPr>
            <a:stCxn id="73" idx="3"/>
            <a:endCxn id="79" idx="2"/>
          </p:cNvCxnSpPr>
          <p:nvPr/>
        </p:nvCxnSpPr>
        <p:spPr>
          <a:xfrm flipV="1">
            <a:off x="4601668" y="2266064"/>
            <a:ext cx="975690" cy="328716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64" idx="0"/>
            <a:endCxn id="67" idx="0"/>
          </p:cNvCxnSpPr>
          <p:nvPr/>
        </p:nvCxnSpPr>
        <p:spPr>
          <a:xfrm rot="5400000" flipH="1" flipV="1">
            <a:off x="6467335" y="2492607"/>
            <a:ext cx="3869" cy="1146950"/>
          </a:xfrm>
          <a:prstGeom prst="bentConnector3">
            <a:avLst>
              <a:gd name="adj1" fmla="val 6008503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/>
          <p:cNvCxnSpPr/>
          <p:nvPr/>
        </p:nvCxnSpPr>
        <p:spPr>
          <a:xfrm flipH="1" flipV="1">
            <a:off x="6047862" y="2261929"/>
            <a:ext cx="5907" cy="56940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/>
          <p:cNvCxnSpPr>
            <a:stCxn id="82" idx="0"/>
          </p:cNvCxnSpPr>
          <p:nvPr/>
        </p:nvCxnSpPr>
        <p:spPr>
          <a:xfrm flipV="1">
            <a:off x="8147187" y="1063072"/>
            <a:ext cx="0" cy="107434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76" idx="0"/>
            <a:endCxn id="79" idx="0"/>
          </p:cNvCxnSpPr>
          <p:nvPr/>
        </p:nvCxnSpPr>
        <p:spPr>
          <a:xfrm rot="5400000" flipH="1" flipV="1">
            <a:off x="3928925" y="270318"/>
            <a:ext cx="12700" cy="3296866"/>
          </a:xfrm>
          <a:prstGeom prst="bentConnector3">
            <a:avLst>
              <a:gd name="adj1" fmla="val 628921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/>
          <p:nvPr/>
        </p:nvCxnSpPr>
        <p:spPr>
          <a:xfrm flipH="1" flipV="1">
            <a:off x="3880766" y="1561357"/>
            <a:ext cx="2680" cy="28396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85" idx="0"/>
            <a:endCxn id="88" idx="0"/>
          </p:cNvCxnSpPr>
          <p:nvPr/>
        </p:nvCxnSpPr>
        <p:spPr>
          <a:xfrm rot="16200000" flipH="1">
            <a:off x="3925641" y="-267279"/>
            <a:ext cx="3200" cy="3297952"/>
          </a:xfrm>
          <a:prstGeom prst="bentConnector3">
            <a:avLst>
              <a:gd name="adj1" fmla="val -370096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единительная линия 219"/>
          <p:cNvCxnSpPr/>
          <p:nvPr/>
        </p:nvCxnSpPr>
        <p:spPr>
          <a:xfrm>
            <a:off x="2977090" y="1564232"/>
            <a:ext cx="173113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Прямая со стрелкой 221"/>
          <p:cNvCxnSpPr>
            <a:endCxn id="94" idx="2"/>
          </p:cNvCxnSpPr>
          <p:nvPr/>
        </p:nvCxnSpPr>
        <p:spPr>
          <a:xfrm flipH="1" flipV="1">
            <a:off x="4614850" y="1065631"/>
            <a:ext cx="1217" cy="1958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Прямая со стрелкой 224"/>
          <p:cNvCxnSpPr/>
          <p:nvPr/>
        </p:nvCxnSpPr>
        <p:spPr>
          <a:xfrm flipH="1" flipV="1">
            <a:off x="2413871" y="1064363"/>
            <a:ext cx="1217" cy="1958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9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49" y="812542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492" y="823557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351" y="822584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87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219</Words>
  <Application>Microsoft Office PowerPoint</Application>
  <PresentationFormat>Экран (16:10)</PresentationFormat>
  <Paragraphs>52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Calibri</vt:lpstr>
      <vt:lpstr>Lato</vt:lpstr>
      <vt:lpstr>Lato Black</vt:lpstr>
      <vt:lpstr>Roboto</vt:lpstr>
      <vt:lpstr>Roboto Black</vt:lpstr>
      <vt:lpstr>Office Theme</vt:lpstr>
      <vt:lpstr>Презентация PowerPoint</vt:lpstr>
    </vt:vector>
  </TitlesOfParts>
  <Company>von Gerkan Marg und Partner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Sviridova</dc:creator>
  <cp:lastModifiedBy>Александра </cp:lastModifiedBy>
  <cp:revision>123</cp:revision>
  <dcterms:created xsi:type="dcterms:W3CDTF">2018-10-31T18:32:06Z</dcterms:created>
  <dcterms:modified xsi:type="dcterms:W3CDTF">2020-11-13T11:34:44Z</dcterms:modified>
</cp:coreProperties>
</file>