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" initials="О" lastIdx="4" clrIdx="0"/>
  <p:cmAuthor id="1" name="Александра " initials="A" lastIdx="2" clrIdx="1">
    <p:extLst>
      <p:ext uri="{19B8F6BF-5375-455C-9EA6-DF929625EA0E}">
        <p15:presenceInfo xmlns:p15="http://schemas.microsoft.com/office/powerpoint/2012/main" userId="e6fa25cfcb218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192"/>
    <a:srgbClr val="CBDD77"/>
    <a:srgbClr val="FFD900"/>
    <a:srgbClr val="969696"/>
    <a:srgbClr val="C3C3C3"/>
    <a:srgbClr val="474747"/>
    <a:srgbClr val="91D3D3"/>
    <a:srgbClr val="8BC9C9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5" autoAdjust="0"/>
    <p:restoredTop sz="92537" autoAdjust="0"/>
  </p:normalViewPr>
  <p:slideViewPr>
    <p:cSldViewPr showGuides="1">
      <p:cViewPr varScale="1">
        <p:scale>
          <a:sx n="88" d="100"/>
          <a:sy n="88" d="100"/>
        </p:scale>
        <p:origin x="66" y="1074"/>
      </p:cViewPr>
      <p:guideLst>
        <p:guide orient="horz" pos="184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51BE-CD4C-4390-AA2C-0A0ACAEC8221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021CF-1AB1-4768-9754-57C4309549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31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7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52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87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44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4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20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31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2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85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5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8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Прямая соединительная линия 135"/>
          <p:cNvCxnSpPr>
            <a:stCxn id="62" idx="3"/>
            <a:endCxn id="65" idx="1"/>
          </p:cNvCxnSpPr>
          <p:nvPr/>
        </p:nvCxnSpPr>
        <p:spPr>
          <a:xfrm flipV="1">
            <a:off x="2858022" y="4947390"/>
            <a:ext cx="1508518" cy="234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"/>
          <p:cNvGrpSpPr/>
          <p:nvPr/>
        </p:nvGrpSpPr>
        <p:grpSpPr>
          <a:xfrm>
            <a:off x="2242090" y="770610"/>
            <a:ext cx="406104" cy="420560"/>
            <a:chOff x="6613702" y="2640793"/>
            <a:chExt cx="473631" cy="359553"/>
          </a:xfrm>
        </p:grpSpPr>
        <p:sp>
          <p:nvSpPr>
            <p:cNvPr id="3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4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251520" y="770610"/>
            <a:ext cx="453967" cy="430706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6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7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8" name="Rectangle 22"/>
          <p:cNvSpPr/>
          <p:nvPr/>
        </p:nvSpPr>
        <p:spPr>
          <a:xfrm>
            <a:off x="577775" y="717666"/>
            <a:ext cx="1800200" cy="421130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ru-RU" sz="800" dirty="0">
                <a:solidFill>
                  <a:schemeClr val="bg1"/>
                </a:solidFill>
              </a:rPr>
              <a:t>Улучшено благополучие детей </a:t>
            </a:r>
          </a:p>
          <a:p>
            <a:pPr marL="179388"/>
            <a:r>
              <a:rPr lang="ru-RU" sz="800" dirty="0">
                <a:solidFill>
                  <a:schemeClr val="bg1"/>
                </a:solidFill>
              </a:rPr>
              <a:t>и семей </a:t>
            </a:r>
          </a:p>
        </p:txBody>
      </p:sp>
      <p:pic>
        <p:nvPicPr>
          <p:cNvPr id="9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32" y="887614"/>
            <a:ext cx="100601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8" y="165085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/>
          <p:nvPr/>
        </p:nvSpPr>
        <p:spPr>
          <a:xfrm>
            <a:off x="2411760" y="184493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</a:t>
            </a:r>
            <a:endParaRPr lang="en-US" sz="1200" b="1" dirty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«В семье ребенок расцветает»</a:t>
            </a:r>
          </a:p>
        </p:txBody>
      </p:sp>
      <p:sp>
        <p:nvSpPr>
          <p:cNvPr id="12" name="Rectangle 4"/>
          <p:cNvSpPr/>
          <p:nvPr/>
        </p:nvSpPr>
        <p:spPr>
          <a:xfrm>
            <a:off x="6651840" y="211306"/>
            <a:ext cx="166687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r>
              <a:rPr lang="ru-RU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ОГКУ  СО "Центр помощи детям, оставшимся без попечения родителей, г. Братска"</a:t>
            </a:r>
            <a:endParaRPr lang="ru-RU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ight Triangle 21"/>
          <p:cNvSpPr/>
          <p:nvPr/>
        </p:nvSpPr>
        <p:spPr>
          <a:xfrm rot="10800000">
            <a:off x="560184" y="1138783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" name="Right Triangle 23"/>
          <p:cNvSpPr/>
          <p:nvPr/>
        </p:nvSpPr>
        <p:spPr>
          <a:xfrm rot="10800000" flipH="1">
            <a:off x="2244077" y="1138782"/>
            <a:ext cx="133898" cy="56503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15" name="Group 5"/>
          <p:cNvGrpSpPr/>
          <p:nvPr/>
        </p:nvGrpSpPr>
        <p:grpSpPr>
          <a:xfrm>
            <a:off x="5014398" y="769261"/>
            <a:ext cx="406104" cy="420560"/>
            <a:chOff x="6613702" y="2640793"/>
            <a:chExt cx="473631" cy="359553"/>
          </a:xfrm>
        </p:grpSpPr>
        <p:sp>
          <p:nvSpPr>
            <p:cNvPr id="16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7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3023828" y="769261"/>
            <a:ext cx="453967" cy="430706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9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20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21" name="Rectangle 22"/>
          <p:cNvSpPr/>
          <p:nvPr/>
        </p:nvSpPr>
        <p:spPr>
          <a:xfrm>
            <a:off x="3350083" y="716317"/>
            <a:ext cx="1800200" cy="421130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ru-RU" sz="800" dirty="0">
                <a:solidFill>
                  <a:schemeClr val="bg1"/>
                </a:solidFill>
              </a:rPr>
              <a:t>Уменьшение количества изъятий/отказов детей </a:t>
            </a:r>
          </a:p>
          <a:p>
            <a:pPr marL="179388"/>
            <a:r>
              <a:rPr lang="ru-RU" sz="800" dirty="0">
                <a:solidFill>
                  <a:schemeClr val="bg1"/>
                </a:solidFill>
              </a:rPr>
              <a:t>из замещающих семей</a:t>
            </a:r>
          </a:p>
        </p:txBody>
      </p:sp>
      <p:pic>
        <p:nvPicPr>
          <p:cNvPr id="22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340" y="886265"/>
            <a:ext cx="100601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Triangle 21"/>
          <p:cNvSpPr/>
          <p:nvPr/>
        </p:nvSpPr>
        <p:spPr>
          <a:xfrm rot="10800000">
            <a:off x="3332492" y="1137434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4" name="Right Triangle 23"/>
          <p:cNvSpPr/>
          <p:nvPr/>
        </p:nvSpPr>
        <p:spPr>
          <a:xfrm rot="10800000" flipH="1">
            <a:off x="5016385" y="1137433"/>
            <a:ext cx="133898" cy="56503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8442997" y="761872"/>
            <a:ext cx="406104" cy="420560"/>
            <a:chOff x="6613702" y="2640793"/>
            <a:chExt cx="473631" cy="359553"/>
          </a:xfrm>
        </p:grpSpPr>
        <p:sp>
          <p:nvSpPr>
            <p:cNvPr id="26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27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28" name="Group 18"/>
          <p:cNvGrpSpPr/>
          <p:nvPr/>
        </p:nvGrpSpPr>
        <p:grpSpPr>
          <a:xfrm>
            <a:off x="5940152" y="769246"/>
            <a:ext cx="453967" cy="430706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29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30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31" name="Rectangle 22"/>
          <p:cNvSpPr/>
          <p:nvPr/>
        </p:nvSpPr>
        <p:spPr>
          <a:xfrm>
            <a:off x="6256902" y="716287"/>
            <a:ext cx="2304257" cy="421130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marL="179388"/>
            <a:r>
              <a:rPr lang="ru-RU" sz="800" dirty="0">
                <a:solidFill>
                  <a:schemeClr val="bg1"/>
                </a:solidFill>
              </a:rPr>
              <a:t>Увеличение числа детей-сирот и детей, оставшихся без попечения родителей, переданных на семейные формы устройства </a:t>
            </a:r>
          </a:p>
        </p:txBody>
      </p:sp>
      <p:pic>
        <p:nvPicPr>
          <p:cNvPr id="32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664" y="886250"/>
            <a:ext cx="100601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Triangle 21"/>
          <p:cNvSpPr/>
          <p:nvPr/>
        </p:nvSpPr>
        <p:spPr>
          <a:xfrm rot="10800000">
            <a:off x="6248816" y="1137419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4" name="Right Triangle 23"/>
          <p:cNvSpPr/>
          <p:nvPr/>
        </p:nvSpPr>
        <p:spPr>
          <a:xfrm rot="10800000" flipH="1">
            <a:off x="8451381" y="1122154"/>
            <a:ext cx="133898" cy="56503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5" name="Rectangle 124"/>
          <p:cNvSpPr/>
          <p:nvPr/>
        </p:nvSpPr>
        <p:spPr>
          <a:xfrm>
            <a:off x="0" y="5180366"/>
            <a:ext cx="9144000" cy="534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36" name="Group 125"/>
          <p:cNvGrpSpPr/>
          <p:nvPr/>
        </p:nvGrpSpPr>
        <p:grpSpPr>
          <a:xfrm>
            <a:off x="177299" y="5355839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37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38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39" name="Right Triangle 128"/>
          <p:cNvSpPr/>
          <p:nvPr/>
        </p:nvSpPr>
        <p:spPr>
          <a:xfrm rot="10800000">
            <a:off x="371991" y="5541825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0" name="Chevron 129"/>
          <p:cNvSpPr/>
          <p:nvPr/>
        </p:nvSpPr>
        <p:spPr>
          <a:xfrm rot="10800000">
            <a:off x="661141" y="5364691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1" name="Rectangle 130"/>
          <p:cNvSpPr/>
          <p:nvPr/>
        </p:nvSpPr>
        <p:spPr>
          <a:xfrm rot="10800000">
            <a:off x="678199" y="5364690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42" name="Right Triangle 131"/>
          <p:cNvSpPr/>
          <p:nvPr/>
        </p:nvSpPr>
        <p:spPr>
          <a:xfrm rot="10800000" flipH="1">
            <a:off x="679988" y="5540824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3" name="Rectangle 132"/>
          <p:cNvSpPr/>
          <p:nvPr/>
        </p:nvSpPr>
        <p:spPr>
          <a:xfrm>
            <a:off x="380421" y="5289797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4" name="Rectangle 133"/>
          <p:cNvSpPr/>
          <p:nvPr/>
        </p:nvSpPr>
        <p:spPr>
          <a:xfrm>
            <a:off x="952627" y="5236581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результат</a:t>
            </a:r>
          </a:p>
        </p:txBody>
      </p:sp>
      <p:sp>
        <p:nvSpPr>
          <p:cNvPr id="45" name="Right Triangle 134"/>
          <p:cNvSpPr/>
          <p:nvPr/>
        </p:nvSpPr>
        <p:spPr>
          <a:xfrm rot="10800000">
            <a:off x="1959560" y="5542607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6" name="Right Triangle 135"/>
          <p:cNvSpPr/>
          <p:nvPr/>
        </p:nvSpPr>
        <p:spPr>
          <a:xfrm rot="10800000" flipH="1">
            <a:off x="2363672" y="5547893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7" name="Rounded Rectangle 136"/>
          <p:cNvSpPr/>
          <p:nvPr/>
        </p:nvSpPr>
        <p:spPr>
          <a:xfrm>
            <a:off x="1965009" y="5300379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8" name="Rectangle 137"/>
          <p:cNvSpPr/>
          <p:nvPr/>
        </p:nvSpPr>
        <p:spPr>
          <a:xfrm>
            <a:off x="2457852" y="5267618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49" name="Rectangle 138"/>
          <p:cNvSpPr/>
          <p:nvPr/>
        </p:nvSpPr>
        <p:spPr>
          <a:xfrm>
            <a:off x="6579131" y="5241919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50" name="Rounded Rectangle 139"/>
          <p:cNvSpPr/>
          <p:nvPr/>
        </p:nvSpPr>
        <p:spPr>
          <a:xfrm>
            <a:off x="6139157" y="5310720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51" name="Rectangle 140"/>
          <p:cNvSpPr/>
          <p:nvPr/>
        </p:nvSpPr>
        <p:spPr>
          <a:xfrm>
            <a:off x="6175314" y="5343507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2" name="Rounded Rectangle 141"/>
          <p:cNvSpPr/>
          <p:nvPr/>
        </p:nvSpPr>
        <p:spPr>
          <a:xfrm>
            <a:off x="7963388" y="5309503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53" name="Rectangle 142"/>
          <p:cNvSpPr/>
          <p:nvPr/>
        </p:nvSpPr>
        <p:spPr>
          <a:xfrm>
            <a:off x="8017076" y="5352414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4" name="Rectangle 143"/>
          <p:cNvSpPr/>
          <p:nvPr/>
        </p:nvSpPr>
        <p:spPr>
          <a:xfrm>
            <a:off x="8404236" y="5279814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sp>
        <p:nvSpPr>
          <p:cNvPr id="55" name="Right Triangle 158"/>
          <p:cNvSpPr/>
          <p:nvPr/>
        </p:nvSpPr>
        <p:spPr>
          <a:xfrm rot="10800000">
            <a:off x="3347328" y="5540626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6" name="Right Triangle 159"/>
          <p:cNvSpPr/>
          <p:nvPr/>
        </p:nvSpPr>
        <p:spPr>
          <a:xfrm rot="10800000" flipH="1">
            <a:off x="3745830" y="5545912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7" name="Rounded Rectangle 161"/>
          <p:cNvSpPr/>
          <p:nvPr/>
        </p:nvSpPr>
        <p:spPr>
          <a:xfrm>
            <a:off x="3347167" y="5298398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58" name="Rectangle 162"/>
          <p:cNvSpPr/>
          <p:nvPr/>
        </p:nvSpPr>
        <p:spPr>
          <a:xfrm>
            <a:off x="3796050" y="5239685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измеряется в настоящий момент</a:t>
            </a:r>
          </a:p>
        </p:txBody>
      </p:sp>
      <p:sp>
        <p:nvSpPr>
          <p:cNvPr id="62" name="Rounded Rectangle 49"/>
          <p:cNvSpPr/>
          <p:nvPr/>
        </p:nvSpPr>
        <p:spPr>
          <a:xfrm>
            <a:off x="925615" y="4769073"/>
            <a:ext cx="1932407" cy="3613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Замещающие семьи</a:t>
            </a:r>
          </a:p>
        </p:txBody>
      </p:sp>
      <p:sp>
        <p:nvSpPr>
          <p:cNvPr id="63" name="Rectangle 50"/>
          <p:cNvSpPr/>
          <p:nvPr/>
        </p:nvSpPr>
        <p:spPr>
          <a:xfrm>
            <a:off x="964761" y="4805267"/>
            <a:ext cx="1839854" cy="276892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4" name="Rounded Rectangle 49"/>
          <p:cNvSpPr/>
          <p:nvPr/>
        </p:nvSpPr>
        <p:spPr>
          <a:xfrm>
            <a:off x="4340345" y="4772750"/>
            <a:ext cx="1283269" cy="3613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Родители 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</a:rPr>
              <a:t>(замещающие семьи)</a:t>
            </a:r>
          </a:p>
        </p:txBody>
      </p:sp>
      <p:sp>
        <p:nvSpPr>
          <p:cNvPr id="65" name="Rectangle 50"/>
          <p:cNvSpPr/>
          <p:nvPr/>
        </p:nvSpPr>
        <p:spPr>
          <a:xfrm>
            <a:off x="4366540" y="4808944"/>
            <a:ext cx="1203846" cy="276892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8" name="Rounded Rectangle 49"/>
          <p:cNvSpPr/>
          <p:nvPr/>
        </p:nvSpPr>
        <p:spPr>
          <a:xfrm>
            <a:off x="6067960" y="4771748"/>
            <a:ext cx="1194348" cy="3613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Дети  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</a:rPr>
              <a:t>(замещающие семьи)</a:t>
            </a:r>
          </a:p>
        </p:txBody>
      </p:sp>
      <p:sp>
        <p:nvSpPr>
          <p:cNvPr id="69" name="Rectangle 50"/>
          <p:cNvSpPr/>
          <p:nvPr/>
        </p:nvSpPr>
        <p:spPr>
          <a:xfrm>
            <a:off x="6109444" y="4807942"/>
            <a:ext cx="1099636" cy="276892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0" name="Rounded Rectangle 49"/>
          <p:cNvSpPr/>
          <p:nvPr/>
        </p:nvSpPr>
        <p:spPr>
          <a:xfrm>
            <a:off x="7451626" y="4767282"/>
            <a:ext cx="1445243" cy="3613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Кандидаты в замещающие родители</a:t>
            </a:r>
          </a:p>
        </p:txBody>
      </p:sp>
      <p:sp>
        <p:nvSpPr>
          <p:cNvPr id="71" name="Rectangle 50"/>
          <p:cNvSpPr/>
          <p:nvPr/>
        </p:nvSpPr>
        <p:spPr>
          <a:xfrm>
            <a:off x="7477820" y="4803476"/>
            <a:ext cx="1355795" cy="276892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2" name="Rounded Rectangle 41"/>
          <p:cNvSpPr/>
          <p:nvPr/>
        </p:nvSpPr>
        <p:spPr>
          <a:xfrm>
            <a:off x="266153" y="3971844"/>
            <a:ext cx="1025440" cy="63387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8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Знакомство с семьей  проведение входной диагностики </a:t>
            </a:r>
          </a:p>
        </p:txBody>
      </p:sp>
      <p:sp>
        <p:nvSpPr>
          <p:cNvPr id="73" name="Rectangle 42"/>
          <p:cNvSpPr/>
          <p:nvPr/>
        </p:nvSpPr>
        <p:spPr>
          <a:xfrm>
            <a:off x="300251" y="4022091"/>
            <a:ext cx="955947" cy="5417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4" name="Rounded Rectangle 41"/>
          <p:cNvSpPr/>
          <p:nvPr/>
        </p:nvSpPr>
        <p:spPr>
          <a:xfrm>
            <a:off x="1444592" y="3970513"/>
            <a:ext cx="765430" cy="63387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8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Разработка, утверждение  ИПССС</a:t>
            </a:r>
          </a:p>
        </p:txBody>
      </p:sp>
      <p:sp>
        <p:nvSpPr>
          <p:cNvPr id="75" name="Rectangle 42"/>
          <p:cNvSpPr/>
          <p:nvPr/>
        </p:nvSpPr>
        <p:spPr>
          <a:xfrm>
            <a:off x="1486077" y="4020760"/>
            <a:ext cx="675486" cy="5417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6" name="Rounded Rectangle 41"/>
          <p:cNvSpPr/>
          <p:nvPr/>
        </p:nvSpPr>
        <p:spPr>
          <a:xfrm>
            <a:off x="2376658" y="3978322"/>
            <a:ext cx="1369171" cy="63387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85000"/>
              </a:lnSpc>
            </a:pPr>
            <a:r>
              <a:rPr lang="ru-RU" sz="8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Проведение индивидуальных   и групповых консультаций для родителей из замещающих семей</a:t>
            </a:r>
          </a:p>
        </p:txBody>
      </p:sp>
      <p:sp>
        <p:nvSpPr>
          <p:cNvPr id="77" name="Rectangle 42"/>
          <p:cNvSpPr/>
          <p:nvPr/>
        </p:nvSpPr>
        <p:spPr>
          <a:xfrm>
            <a:off x="2418144" y="4028569"/>
            <a:ext cx="1280400" cy="5417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8" name="Rounded Rectangle 41"/>
          <p:cNvSpPr/>
          <p:nvPr/>
        </p:nvSpPr>
        <p:spPr>
          <a:xfrm>
            <a:off x="3923928" y="3970513"/>
            <a:ext cx="1123719" cy="63387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8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Семинары-тренинги для приемных родителей </a:t>
            </a:r>
          </a:p>
          <a:p>
            <a:pPr algn="ctr">
              <a:lnSpc>
                <a:spcPct val="85000"/>
              </a:lnSpc>
            </a:pPr>
            <a:r>
              <a:rPr lang="ru-RU" sz="8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"Психолог и Я"</a:t>
            </a:r>
          </a:p>
        </p:txBody>
      </p:sp>
      <p:sp>
        <p:nvSpPr>
          <p:cNvPr id="79" name="Rectangle 42"/>
          <p:cNvSpPr/>
          <p:nvPr/>
        </p:nvSpPr>
        <p:spPr>
          <a:xfrm>
            <a:off x="3965414" y="4020760"/>
            <a:ext cx="1036114" cy="5417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0" name="Rounded Rectangle 41"/>
          <p:cNvSpPr/>
          <p:nvPr/>
        </p:nvSpPr>
        <p:spPr>
          <a:xfrm>
            <a:off x="5206102" y="3971446"/>
            <a:ext cx="680366" cy="63387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800" dirty="0" err="1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Вебинары</a:t>
            </a:r>
            <a:r>
              <a:rPr lang="ru-RU" sz="8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 </a:t>
            </a:r>
          </a:p>
          <a:p>
            <a:pPr algn="ctr">
              <a:lnSpc>
                <a:spcPct val="85000"/>
              </a:lnSpc>
            </a:pPr>
            <a:r>
              <a:rPr lang="ru-RU" sz="8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для родителей </a:t>
            </a:r>
          </a:p>
        </p:txBody>
      </p:sp>
      <p:sp>
        <p:nvSpPr>
          <p:cNvPr id="81" name="Rectangle 42"/>
          <p:cNvSpPr/>
          <p:nvPr/>
        </p:nvSpPr>
        <p:spPr>
          <a:xfrm>
            <a:off x="5247586" y="4021693"/>
            <a:ext cx="602883" cy="5417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4" name="Rounded Rectangle 41"/>
          <p:cNvSpPr/>
          <p:nvPr/>
        </p:nvSpPr>
        <p:spPr>
          <a:xfrm>
            <a:off x="6067960" y="3964674"/>
            <a:ext cx="1193614" cy="63387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8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Индивидуальные коррекционные занятия для детей  из замещающих семей</a:t>
            </a:r>
          </a:p>
        </p:txBody>
      </p:sp>
      <p:sp>
        <p:nvSpPr>
          <p:cNvPr id="85" name="Rectangle 42"/>
          <p:cNvSpPr/>
          <p:nvPr/>
        </p:nvSpPr>
        <p:spPr>
          <a:xfrm>
            <a:off x="6109444" y="4014921"/>
            <a:ext cx="1101575" cy="5417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6" name="Rounded Rectangle 41"/>
          <p:cNvSpPr/>
          <p:nvPr/>
        </p:nvSpPr>
        <p:spPr>
          <a:xfrm>
            <a:off x="8012120" y="3970513"/>
            <a:ext cx="884749" cy="633873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8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Проведение занятий в ШПР «Доверие»</a:t>
            </a:r>
          </a:p>
        </p:txBody>
      </p:sp>
      <p:sp>
        <p:nvSpPr>
          <p:cNvPr id="87" name="Rectangle 42"/>
          <p:cNvSpPr/>
          <p:nvPr/>
        </p:nvSpPr>
        <p:spPr>
          <a:xfrm>
            <a:off x="8053605" y="4020760"/>
            <a:ext cx="803793" cy="5417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8" name="Oval 127"/>
          <p:cNvSpPr/>
          <p:nvPr/>
        </p:nvSpPr>
        <p:spPr>
          <a:xfrm>
            <a:off x="4774350" y="5313776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9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33" y="5352414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157"/>
          <p:cNvSpPr/>
          <p:nvPr/>
        </p:nvSpPr>
        <p:spPr>
          <a:xfrm>
            <a:off x="4990632" y="5250314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sp>
        <p:nvSpPr>
          <p:cNvPr id="91" name="Rounded Rectangle 14"/>
          <p:cNvSpPr/>
          <p:nvPr/>
        </p:nvSpPr>
        <p:spPr>
          <a:xfrm>
            <a:off x="251520" y="3153616"/>
            <a:ext cx="1040073" cy="581872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ctr">
              <a:lnSpc>
                <a:spcPct val="90000"/>
              </a:lnSpc>
            </a:pPr>
            <a:r>
              <a:rPr lang="ru-RU" sz="8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Сформировано доверие к работникам Центра</a:t>
            </a:r>
          </a:p>
        </p:txBody>
      </p:sp>
      <p:sp>
        <p:nvSpPr>
          <p:cNvPr id="92" name="Right Triangle 16"/>
          <p:cNvSpPr/>
          <p:nvPr/>
        </p:nvSpPr>
        <p:spPr>
          <a:xfrm rot="10800000">
            <a:off x="246294" y="3730006"/>
            <a:ext cx="131973" cy="715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3" name="Right Triangle 17"/>
          <p:cNvSpPr/>
          <p:nvPr/>
        </p:nvSpPr>
        <p:spPr>
          <a:xfrm rot="10800000" flipH="1">
            <a:off x="1162204" y="3733464"/>
            <a:ext cx="126173" cy="68564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4" name="Rounded Rectangle 14"/>
          <p:cNvSpPr/>
          <p:nvPr/>
        </p:nvSpPr>
        <p:spPr>
          <a:xfrm>
            <a:off x="1941086" y="3151490"/>
            <a:ext cx="1690256" cy="587416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800" dirty="0"/>
              <a:t>У родителей сформирована мотивация на изменение ситуации в семье, на своевременное обращение к специалистам разного профиля  </a:t>
            </a:r>
          </a:p>
        </p:txBody>
      </p:sp>
      <p:sp>
        <p:nvSpPr>
          <p:cNvPr id="95" name="Right Triangle 16"/>
          <p:cNvSpPr/>
          <p:nvPr/>
        </p:nvSpPr>
        <p:spPr>
          <a:xfrm rot="10800000">
            <a:off x="1935860" y="373325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6" name="Right Triangle 17"/>
          <p:cNvSpPr/>
          <p:nvPr/>
        </p:nvSpPr>
        <p:spPr>
          <a:xfrm rot="10800000" flipH="1">
            <a:off x="3491896" y="373325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7" name="Rounded Rectangle 14"/>
          <p:cNvSpPr/>
          <p:nvPr/>
        </p:nvSpPr>
        <p:spPr>
          <a:xfrm>
            <a:off x="3837994" y="3145532"/>
            <a:ext cx="1251597" cy="58899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800" dirty="0"/>
              <a:t>Замещающие родители получили знания о психологических особенностях детей, способах их воспитания</a:t>
            </a:r>
          </a:p>
        </p:txBody>
      </p:sp>
      <p:sp>
        <p:nvSpPr>
          <p:cNvPr id="98" name="Right Triangle 16"/>
          <p:cNvSpPr/>
          <p:nvPr/>
        </p:nvSpPr>
        <p:spPr>
          <a:xfrm rot="10800000">
            <a:off x="3826006" y="373544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9" name="Right Triangle 17"/>
          <p:cNvSpPr/>
          <p:nvPr/>
        </p:nvSpPr>
        <p:spPr>
          <a:xfrm rot="10800000" flipH="1">
            <a:off x="4951856" y="373452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0" name="Rounded Rectangle 14"/>
          <p:cNvSpPr/>
          <p:nvPr/>
        </p:nvSpPr>
        <p:spPr>
          <a:xfrm>
            <a:off x="5508104" y="3151490"/>
            <a:ext cx="1104141" cy="59116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90000"/>
              </a:lnSpc>
            </a:pPr>
            <a:r>
              <a:rPr lang="ru-RU" sz="800" dirty="0"/>
              <a:t>У детей сформированы навыки взаимодействия с взрослыми людьми</a:t>
            </a:r>
          </a:p>
        </p:txBody>
      </p:sp>
      <p:sp>
        <p:nvSpPr>
          <p:cNvPr id="101" name="Right Triangle 16"/>
          <p:cNvSpPr/>
          <p:nvPr/>
        </p:nvSpPr>
        <p:spPr>
          <a:xfrm rot="10800000">
            <a:off x="5508104" y="374232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2" name="Right Triangle 17"/>
          <p:cNvSpPr/>
          <p:nvPr/>
        </p:nvSpPr>
        <p:spPr>
          <a:xfrm rot="10800000" flipH="1">
            <a:off x="6459137" y="374232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3" name="Rounded Rectangle 14"/>
          <p:cNvSpPr/>
          <p:nvPr/>
        </p:nvSpPr>
        <p:spPr>
          <a:xfrm>
            <a:off x="6802801" y="3151490"/>
            <a:ext cx="1005088" cy="58631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90000"/>
              </a:lnSpc>
            </a:pPr>
            <a:r>
              <a:rPr lang="ru-RU" sz="800" dirty="0"/>
              <a:t>Стабилизирована эмоционально-волевая сфера ребенка </a:t>
            </a:r>
          </a:p>
        </p:txBody>
      </p:sp>
      <p:sp>
        <p:nvSpPr>
          <p:cNvPr id="104" name="Right Triangle 16"/>
          <p:cNvSpPr/>
          <p:nvPr/>
        </p:nvSpPr>
        <p:spPr>
          <a:xfrm rot="10800000">
            <a:off x="6797574" y="373214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5" name="Right Triangle 17"/>
          <p:cNvSpPr/>
          <p:nvPr/>
        </p:nvSpPr>
        <p:spPr>
          <a:xfrm rot="10800000" flipH="1">
            <a:off x="7653249" y="373700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6" name="Rounded Rectangle 14"/>
          <p:cNvSpPr/>
          <p:nvPr/>
        </p:nvSpPr>
        <p:spPr>
          <a:xfrm>
            <a:off x="7954780" y="3151490"/>
            <a:ext cx="1005088" cy="59663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90000"/>
              </a:lnSpc>
            </a:pPr>
            <a:r>
              <a:rPr lang="ru-RU" sz="800" dirty="0"/>
              <a:t>Кандидаты в приемные родители</a:t>
            </a:r>
          </a:p>
          <a:p>
            <a:pPr algn="ctr">
              <a:lnSpc>
                <a:spcPct val="90000"/>
              </a:lnSpc>
            </a:pPr>
            <a:r>
              <a:rPr lang="ru-RU" sz="800" dirty="0"/>
              <a:t>повысили уровень компетенций </a:t>
            </a:r>
          </a:p>
        </p:txBody>
      </p:sp>
      <p:sp>
        <p:nvSpPr>
          <p:cNvPr id="107" name="Right Triangle 16"/>
          <p:cNvSpPr/>
          <p:nvPr/>
        </p:nvSpPr>
        <p:spPr>
          <a:xfrm rot="10800000">
            <a:off x="7949553" y="374246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8" name="Right Triangle 17"/>
          <p:cNvSpPr/>
          <p:nvPr/>
        </p:nvSpPr>
        <p:spPr>
          <a:xfrm rot="10800000" flipH="1">
            <a:off x="8805228" y="374731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9" name="Rounded Rectangle 14"/>
          <p:cNvSpPr/>
          <p:nvPr/>
        </p:nvSpPr>
        <p:spPr>
          <a:xfrm>
            <a:off x="7951874" y="2293551"/>
            <a:ext cx="1005088" cy="59663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90000"/>
              </a:lnSpc>
            </a:pPr>
            <a:r>
              <a:rPr lang="ru-RU" sz="800" dirty="0"/>
              <a:t>Кандидаты в приемные родители приняли ребенка в семью </a:t>
            </a:r>
          </a:p>
        </p:txBody>
      </p:sp>
      <p:sp>
        <p:nvSpPr>
          <p:cNvPr id="110" name="Right Triangle 16"/>
          <p:cNvSpPr/>
          <p:nvPr/>
        </p:nvSpPr>
        <p:spPr>
          <a:xfrm rot="10800000">
            <a:off x="7953489" y="289147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1" name="Right Triangle 17"/>
          <p:cNvSpPr/>
          <p:nvPr/>
        </p:nvSpPr>
        <p:spPr>
          <a:xfrm rot="10800000" flipH="1">
            <a:off x="8803692" y="289008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2" name="Rounded Rectangle 14"/>
          <p:cNvSpPr/>
          <p:nvPr/>
        </p:nvSpPr>
        <p:spPr>
          <a:xfrm>
            <a:off x="1933548" y="2596127"/>
            <a:ext cx="1690256" cy="37276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800" dirty="0"/>
              <a:t>Повышен уровень родительских компетенций в вопросах воспитания приемного ребенка </a:t>
            </a:r>
          </a:p>
        </p:txBody>
      </p:sp>
      <p:sp>
        <p:nvSpPr>
          <p:cNvPr id="113" name="Right Triangle 16"/>
          <p:cNvSpPr/>
          <p:nvPr/>
        </p:nvSpPr>
        <p:spPr>
          <a:xfrm rot="10800000">
            <a:off x="1928322" y="296324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4" name="Right Triangle 17"/>
          <p:cNvSpPr/>
          <p:nvPr/>
        </p:nvSpPr>
        <p:spPr>
          <a:xfrm rot="10800000" flipH="1">
            <a:off x="3484358" y="296324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5" name="Rounded Rectangle 14"/>
          <p:cNvSpPr/>
          <p:nvPr/>
        </p:nvSpPr>
        <p:spPr>
          <a:xfrm>
            <a:off x="4448901" y="2598245"/>
            <a:ext cx="1690256" cy="37276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800" dirty="0"/>
              <a:t>Снижен уровень напряженности </a:t>
            </a:r>
          </a:p>
          <a:p>
            <a:pPr algn="ctr">
              <a:lnSpc>
                <a:spcPct val="90000"/>
              </a:lnSpc>
            </a:pPr>
            <a:r>
              <a:rPr lang="ru-RU" sz="800" dirty="0"/>
              <a:t>и конфликтности в замещающих семьях </a:t>
            </a:r>
          </a:p>
        </p:txBody>
      </p:sp>
      <p:sp>
        <p:nvSpPr>
          <p:cNvPr id="116" name="Right Triangle 16"/>
          <p:cNvSpPr/>
          <p:nvPr/>
        </p:nvSpPr>
        <p:spPr>
          <a:xfrm rot="10800000">
            <a:off x="4443675" y="296535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7" name="Right Triangle 17"/>
          <p:cNvSpPr/>
          <p:nvPr/>
        </p:nvSpPr>
        <p:spPr>
          <a:xfrm rot="10800000" flipH="1">
            <a:off x="5999711" y="296535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8" name="Rounded Rectangle 14"/>
          <p:cNvSpPr/>
          <p:nvPr/>
        </p:nvSpPr>
        <p:spPr>
          <a:xfrm>
            <a:off x="4450499" y="2020527"/>
            <a:ext cx="1690256" cy="37276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800" dirty="0"/>
              <a:t>Улучшились детско-родительские отношения в замещающих семьях</a:t>
            </a:r>
          </a:p>
        </p:txBody>
      </p:sp>
      <p:sp>
        <p:nvSpPr>
          <p:cNvPr id="119" name="Right Triangle 16"/>
          <p:cNvSpPr/>
          <p:nvPr/>
        </p:nvSpPr>
        <p:spPr>
          <a:xfrm rot="10800000">
            <a:off x="4445273" y="238764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0" name="Right Triangle 17"/>
          <p:cNvSpPr/>
          <p:nvPr/>
        </p:nvSpPr>
        <p:spPr>
          <a:xfrm rot="10800000" flipH="1">
            <a:off x="6001309" y="238764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1" name="Rounded Rectangle 14"/>
          <p:cNvSpPr/>
          <p:nvPr/>
        </p:nvSpPr>
        <p:spPr>
          <a:xfrm>
            <a:off x="591165" y="1455480"/>
            <a:ext cx="1819462" cy="37276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800" dirty="0"/>
              <a:t>Замещающие родители видят и признают положительные результаты изменений в семье</a:t>
            </a:r>
          </a:p>
        </p:txBody>
      </p:sp>
      <p:sp>
        <p:nvSpPr>
          <p:cNvPr id="122" name="Right Triangle 16"/>
          <p:cNvSpPr/>
          <p:nvPr/>
        </p:nvSpPr>
        <p:spPr>
          <a:xfrm rot="10800000">
            <a:off x="585939" y="182259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3" name="Right Triangle 17"/>
          <p:cNvSpPr/>
          <p:nvPr/>
        </p:nvSpPr>
        <p:spPr>
          <a:xfrm rot="10800000" flipH="1">
            <a:off x="2258236" y="182259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4" name="Rounded Rectangle 14"/>
          <p:cNvSpPr/>
          <p:nvPr/>
        </p:nvSpPr>
        <p:spPr>
          <a:xfrm>
            <a:off x="3275856" y="1455542"/>
            <a:ext cx="2592186" cy="37276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800" dirty="0"/>
              <a:t>Семьи сняты с сопровождения в связи с успешным прохождением периода адаптации приемного ребенка и приемной семьи</a:t>
            </a:r>
          </a:p>
        </p:txBody>
      </p:sp>
      <p:sp>
        <p:nvSpPr>
          <p:cNvPr id="125" name="Right Triangle 16"/>
          <p:cNvSpPr/>
          <p:nvPr/>
        </p:nvSpPr>
        <p:spPr>
          <a:xfrm rot="10800000">
            <a:off x="3277389" y="181791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6" name="Right Triangle 17"/>
          <p:cNvSpPr/>
          <p:nvPr/>
        </p:nvSpPr>
        <p:spPr>
          <a:xfrm rot="10800000" flipH="1">
            <a:off x="5724042" y="181585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7" name="Rounded Rectangle 14"/>
          <p:cNvSpPr/>
          <p:nvPr/>
        </p:nvSpPr>
        <p:spPr>
          <a:xfrm>
            <a:off x="6289512" y="1451458"/>
            <a:ext cx="1944123" cy="378664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ctr">
              <a:lnSpc>
                <a:spcPct val="90000"/>
              </a:lnSpc>
            </a:pPr>
            <a:r>
              <a:rPr lang="ru-RU" sz="8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Родители (семьи) готовы к дальнейшей самостоятельной деятельности по развитию достигнутых изменений</a:t>
            </a:r>
          </a:p>
        </p:txBody>
      </p:sp>
      <p:sp>
        <p:nvSpPr>
          <p:cNvPr id="128" name="Right Triangle 16"/>
          <p:cNvSpPr/>
          <p:nvPr/>
        </p:nvSpPr>
        <p:spPr>
          <a:xfrm rot="10800000">
            <a:off x="6281121" y="1830727"/>
            <a:ext cx="131973" cy="715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9" name="Right Triangle 17"/>
          <p:cNvSpPr/>
          <p:nvPr/>
        </p:nvSpPr>
        <p:spPr>
          <a:xfrm rot="10800000" flipH="1">
            <a:off x="8111160" y="1822227"/>
            <a:ext cx="126173" cy="68564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31" name="Прямая соединительная линия 130"/>
          <p:cNvCxnSpPr>
            <a:stCxn id="86" idx="2"/>
          </p:cNvCxnSpPr>
          <p:nvPr/>
        </p:nvCxnSpPr>
        <p:spPr>
          <a:xfrm flipH="1">
            <a:off x="8450753" y="4604386"/>
            <a:ext cx="3742" cy="16289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Соединительная линия уступом 132"/>
          <p:cNvCxnSpPr>
            <a:stCxn id="72" idx="2"/>
            <a:endCxn id="62" idx="1"/>
          </p:cNvCxnSpPr>
          <p:nvPr/>
        </p:nvCxnSpPr>
        <p:spPr>
          <a:xfrm rot="16200000" flipH="1">
            <a:off x="680235" y="4704355"/>
            <a:ext cx="344019" cy="146742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/>
          <p:cNvCxnSpPr>
            <a:stCxn id="64" idx="3"/>
            <a:endCxn id="68" idx="1"/>
          </p:cNvCxnSpPr>
          <p:nvPr/>
        </p:nvCxnSpPr>
        <p:spPr>
          <a:xfrm flipV="1">
            <a:off x="5623614" y="4952411"/>
            <a:ext cx="444346" cy="100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>
            <a:endCxn id="84" idx="2"/>
          </p:cNvCxnSpPr>
          <p:nvPr/>
        </p:nvCxnSpPr>
        <p:spPr>
          <a:xfrm flipV="1">
            <a:off x="6660232" y="4598547"/>
            <a:ext cx="4535" cy="16873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/>
          <p:nvPr/>
        </p:nvCxnSpPr>
        <p:spPr>
          <a:xfrm flipV="1">
            <a:off x="5420502" y="4598547"/>
            <a:ext cx="0" cy="16873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/>
          <p:nvPr/>
        </p:nvCxnSpPr>
        <p:spPr>
          <a:xfrm flipV="1">
            <a:off x="4644008" y="4598547"/>
            <a:ext cx="0" cy="1687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/>
          <p:nvPr/>
        </p:nvCxnSpPr>
        <p:spPr>
          <a:xfrm flipV="1">
            <a:off x="1876634" y="4598495"/>
            <a:ext cx="0" cy="1687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/>
          <p:nvPr/>
        </p:nvCxnSpPr>
        <p:spPr>
          <a:xfrm flipV="1">
            <a:off x="2643712" y="4598495"/>
            <a:ext cx="0" cy="1687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Соединительная линия уступом 171"/>
          <p:cNvCxnSpPr>
            <a:stCxn id="72" idx="0"/>
          </p:cNvCxnSpPr>
          <p:nvPr/>
        </p:nvCxnSpPr>
        <p:spPr>
          <a:xfrm rot="5400000" flipH="1" flipV="1">
            <a:off x="1612561" y="3028628"/>
            <a:ext cx="109528" cy="1776905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74" idx="0"/>
          </p:cNvCxnSpPr>
          <p:nvPr/>
        </p:nvCxnSpPr>
        <p:spPr>
          <a:xfrm flipV="1">
            <a:off x="1827307" y="3862316"/>
            <a:ext cx="1455" cy="10819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/>
          <p:nvPr/>
        </p:nvCxnSpPr>
        <p:spPr>
          <a:xfrm flipH="1" flipV="1">
            <a:off x="771557" y="3735488"/>
            <a:ext cx="7316" cy="2363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 стрелкой 179"/>
          <p:cNvCxnSpPr>
            <a:stCxn id="91" idx="3"/>
            <a:endCxn id="94" idx="1"/>
          </p:cNvCxnSpPr>
          <p:nvPr/>
        </p:nvCxnSpPr>
        <p:spPr>
          <a:xfrm>
            <a:off x="1291593" y="3444552"/>
            <a:ext cx="649493" cy="64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72" idx="3"/>
            <a:endCxn id="74" idx="1"/>
          </p:cNvCxnSpPr>
          <p:nvPr/>
        </p:nvCxnSpPr>
        <p:spPr>
          <a:xfrm flipV="1">
            <a:off x="1291593" y="4287450"/>
            <a:ext cx="152999" cy="133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 стрелкой 187"/>
          <p:cNvCxnSpPr/>
          <p:nvPr/>
        </p:nvCxnSpPr>
        <p:spPr>
          <a:xfrm>
            <a:off x="2204113" y="4299045"/>
            <a:ext cx="177421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 стрелкой 188"/>
          <p:cNvCxnSpPr/>
          <p:nvPr/>
        </p:nvCxnSpPr>
        <p:spPr>
          <a:xfrm>
            <a:off x="3746310" y="4285397"/>
            <a:ext cx="184245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 стрелкой 192"/>
          <p:cNvCxnSpPr/>
          <p:nvPr/>
        </p:nvCxnSpPr>
        <p:spPr>
          <a:xfrm>
            <a:off x="5041831" y="4282942"/>
            <a:ext cx="178438" cy="245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единительная линия 199"/>
          <p:cNvCxnSpPr/>
          <p:nvPr/>
        </p:nvCxnSpPr>
        <p:spPr>
          <a:xfrm flipV="1">
            <a:off x="2548991" y="3864144"/>
            <a:ext cx="1455" cy="10819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203"/>
          <p:cNvCxnSpPr>
            <a:stCxn id="76" idx="0"/>
            <a:endCxn id="80" idx="0"/>
          </p:cNvCxnSpPr>
          <p:nvPr/>
        </p:nvCxnSpPr>
        <p:spPr>
          <a:xfrm rot="5400000" flipH="1" flipV="1">
            <a:off x="4300326" y="2732364"/>
            <a:ext cx="6876" cy="2485041"/>
          </a:xfrm>
          <a:prstGeom prst="bentConnector3">
            <a:avLst>
              <a:gd name="adj1" fmla="val 173746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 стрелкой 207"/>
          <p:cNvCxnSpPr/>
          <p:nvPr/>
        </p:nvCxnSpPr>
        <p:spPr>
          <a:xfrm flipH="1" flipV="1">
            <a:off x="3053748" y="3738005"/>
            <a:ext cx="7316" cy="2363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/>
          <p:cNvCxnSpPr/>
          <p:nvPr/>
        </p:nvCxnSpPr>
        <p:spPr>
          <a:xfrm flipH="1" flipV="1">
            <a:off x="4447821" y="3727066"/>
            <a:ext cx="1349" cy="25125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Соединительная линия уступом 211"/>
          <p:cNvCxnSpPr>
            <a:stCxn id="100" idx="2"/>
            <a:endCxn id="103" idx="2"/>
          </p:cNvCxnSpPr>
          <p:nvPr/>
        </p:nvCxnSpPr>
        <p:spPr>
          <a:xfrm rot="5400000" flipH="1" flipV="1">
            <a:off x="6680333" y="3117646"/>
            <a:ext cx="4853" cy="1245170"/>
          </a:xfrm>
          <a:prstGeom prst="bentConnector3">
            <a:avLst>
              <a:gd name="adj1" fmla="val -246070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/>
          <p:nvPr/>
        </p:nvCxnSpPr>
        <p:spPr>
          <a:xfrm flipV="1">
            <a:off x="6669126" y="3852992"/>
            <a:ext cx="1455" cy="10819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/>
          <p:cNvCxnSpPr>
            <a:stCxn id="86" idx="0"/>
            <a:endCxn id="106" idx="2"/>
          </p:cNvCxnSpPr>
          <p:nvPr/>
        </p:nvCxnSpPr>
        <p:spPr>
          <a:xfrm flipV="1">
            <a:off x="8454495" y="3748120"/>
            <a:ext cx="2829" cy="22239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106" idx="0"/>
            <a:endCxn id="109" idx="2"/>
          </p:cNvCxnSpPr>
          <p:nvPr/>
        </p:nvCxnSpPr>
        <p:spPr>
          <a:xfrm flipH="1" flipV="1">
            <a:off x="8454418" y="2890181"/>
            <a:ext cx="2906" cy="2613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97" idx="0"/>
            <a:endCxn id="94" idx="0"/>
          </p:cNvCxnSpPr>
          <p:nvPr/>
        </p:nvCxnSpPr>
        <p:spPr>
          <a:xfrm rot="16200000" flipH="1" flipV="1">
            <a:off x="3622025" y="2309721"/>
            <a:ext cx="5958" cy="1677579"/>
          </a:xfrm>
          <a:prstGeom prst="bentConnector3">
            <a:avLst>
              <a:gd name="adj1" fmla="val -9407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 стрелкой 221"/>
          <p:cNvCxnSpPr/>
          <p:nvPr/>
        </p:nvCxnSpPr>
        <p:spPr>
          <a:xfrm flipV="1">
            <a:off x="2781300" y="2975213"/>
            <a:ext cx="2843" cy="18232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 стрелкой 229"/>
          <p:cNvCxnSpPr>
            <a:stCxn id="112" idx="3"/>
            <a:endCxn id="115" idx="1"/>
          </p:cNvCxnSpPr>
          <p:nvPr/>
        </p:nvCxnSpPr>
        <p:spPr>
          <a:xfrm>
            <a:off x="3623804" y="2782511"/>
            <a:ext cx="825097" cy="211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100" idx="0"/>
            <a:endCxn id="103" idx="0"/>
          </p:cNvCxnSpPr>
          <p:nvPr/>
        </p:nvCxnSpPr>
        <p:spPr>
          <a:xfrm rot="5400000" flipH="1" flipV="1">
            <a:off x="6682760" y="2528905"/>
            <a:ext cx="12700" cy="1245170"/>
          </a:xfrm>
          <a:prstGeom prst="bentConnector3">
            <a:avLst>
              <a:gd name="adj1" fmla="val 56418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Прямая соединительная линия 236"/>
          <p:cNvCxnSpPr/>
          <p:nvPr/>
        </p:nvCxnSpPr>
        <p:spPr>
          <a:xfrm flipH="1" flipV="1">
            <a:off x="6673755" y="2784143"/>
            <a:ext cx="2" cy="3002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Прямая со стрелкой 241"/>
          <p:cNvCxnSpPr>
            <a:endCxn id="115" idx="3"/>
          </p:cNvCxnSpPr>
          <p:nvPr/>
        </p:nvCxnSpPr>
        <p:spPr>
          <a:xfrm flipH="1">
            <a:off x="6139157" y="2784629"/>
            <a:ext cx="529969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115" idx="0"/>
            <a:endCxn id="118" idx="2"/>
          </p:cNvCxnSpPr>
          <p:nvPr/>
        </p:nvCxnSpPr>
        <p:spPr>
          <a:xfrm flipV="1">
            <a:off x="5294029" y="2393294"/>
            <a:ext cx="1598" cy="20495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118" idx="1"/>
            <a:endCxn id="121" idx="2"/>
          </p:cNvCxnSpPr>
          <p:nvPr/>
        </p:nvCxnSpPr>
        <p:spPr>
          <a:xfrm rot="10800000">
            <a:off x="1500897" y="1828247"/>
            <a:ext cx="2949603" cy="378664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Соединительная линия уступом 249"/>
          <p:cNvCxnSpPr>
            <a:stCxn id="118" idx="3"/>
            <a:endCxn id="127" idx="2"/>
          </p:cNvCxnSpPr>
          <p:nvPr/>
        </p:nvCxnSpPr>
        <p:spPr>
          <a:xfrm flipV="1">
            <a:off x="6140755" y="1830122"/>
            <a:ext cx="1120819" cy="376789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Прямая со стрелкой 251"/>
          <p:cNvCxnSpPr>
            <a:stCxn id="118" idx="0"/>
          </p:cNvCxnSpPr>
          <p:nvPr/>
        </p:nvCxnSpPr>
        <p:spPr>
          <a:xfrm flipH="1" flipV="1">
            <a:off x="5294029" y="1815850"/>
            <a:ext cx="1598" cy="20467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 стрелкой 254"/>
          <p:cNvCxnSpPr>
            <a:stCxn id="121" idx="3"/>
            <a:endCxn id="124" idx="1"/>
          </p:cNvCxnSpPr>
          <p:nvPr/>
        </p:nvCxnSpPr>
        <p:spPr>
          <a:xfrm>
            <a:off x="2410627" y="1641864"/>
            <a:ext cx="865229" cy="6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 стрелкой 256"/>
          <p:cNvCxnSpPr>
            <a:stCxn id="124" idx="3"/>
            <a:endCxn id="127" idx="1"/>
          </p:cNvCxnSpPr>
          <p:nvPr/>
        </p:nvCxnSpPr>
        <p:spPr>
          <a:xfrm flipV="1">
            <a:off x="5868042" y="1640790"/>
            <a:ext cx="421470" cy="113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109" idx="0"/>
            <a:endCxn id="31" idx="2"/>
          </p:cNvCxnSpPr>
          <p:nvPr/>
        </p:nvCxnSpPr>
        <p:spPr>
          <a:xfrm rot="16200000" flipV="1">
            <a:off x="7353658" y="1192790"/>
            <a:ext cx="1156134" cy="1045387"/>
          </a:xfrm>
          <a:prstGeom prst="bentConnector3">
            <a:avLst>
              <a:gd name="adj1" fmla="val 83643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cxnSpLocks/>
            <a:stCxn id="121" idx="0"/>
            <a:endCxn id="124" idx="0"/>
          </p:cNvCxnSpPr>
          <p:nvPr/>
        </p:nvCxnSpPr>
        <p:spPr>
          <a:xfrm rot="16200000" flipH="1">
            <a:off x="3036391" y="-80015"/>
            <a:ext cx="62" cy="3071053"/>
          </a:xfrm>
          <a:prstGeom prst="bentConnector3">
            <a:avLst>
              <a:gd name="adj1" fmla="val -24763709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/>
          <p:nvPr/>
        </p:nvCxnSpPr>
        <p:spPr>
          <a:xfrm flipV="1">
            <a:off x="1821047" y="1122071"/>
            <a:ext cx="2843" cy="18232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Прямая со стрелкой 268"/>
          <p:cNvCxnSpPr/>
          <p:nvPr/>
        </p:nvCxnSpPr>
        <p:spPr>
          <a:xfrm flipV="1">
            <a:off x="3802064" y="1125244"/>
            <a:ext cx="2843" cy="18232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Рисунок 2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558" y="177495"/>
            <a:ext cx="670404" cy="474964"/>
          </a:xfrm>
          <a:prstGeom prst="rect">
            <a:avLst/>
          </a:prstGeom>
        </p:spPr>
      </p:pic>
      <p:cxnSp>
        <p:nvCxnSpPr>
          <p:cNvPr id="166" name="Соединительная линия уступом 265">
            <a:extLst>
              <a:ext uri="{FF2B5EF4-FFF2-40B4-BE49-F238E27FC236}">
                <a16:creationId xmlns:a16="http://schemas.microsoft.com/office/drawing/2014/main" id="{721C77AE-ACB6-4A62-BECF-213ECAE9284A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4535996" y="1304180"/>
            <a:ext cx="2725578" cy="147278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7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265</Words>
  <Application>Microsoft Office PowerPoint</Application>
  <PresentationFormat>Экран (16:10)</PresentationFormat>
  <Paragraphs>46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Презентация PowerPoint</vt:lpstr>
    </vt:vector>
  </TitlesOfParts>
  <Company>von Gerkan Marg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Иван Гнутов</cp:lastModifiedBy>
  <cp:revision>130</cp:revision>
  <dcterms:created xsi:type="dcterms:W3CDTF">2018-10-31T18:32:06Z</dcterms:created>
  <dcterms:modified xsi:type="dcterms:W3CDTF">2020-11-13T12:34:15Z</dcterms:modified>
</cp:coreProperties>
</file>