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11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  <p:cmAuthor id="2" name="Юлия" initials="Ю" lastIdx="12" clrIdx="1">
    <p:extLst>
      <p:ext uri="{19B8F6BF-5375-455C-9EA6-DF929625EA0E}">
        <p15:presenceInfo xmlns:p15="http://schemas.microsoft.com/office/powerpoint/2012/main" userId="a248489e9296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02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64EE8-F0FD-43D1-8170-45DE1FC18482}" v="9" dt="2020-07-20T18:26:3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96357" autoAdjust="0"/>
  </p:normalViewPr>
  <p:slideViewPr>
    <p:cSldViewPr showGuides="1">
      <p:cViewPr varScale="1">
        <p:scale>
          <a:sx n="88" d="100"/>
          <a:sy n="88" d="100"/>
        </p:scale>
        <p:origin x="66" y="12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ova Daria" userId="9ff3f1f65babb18d" providerId="LiveId" clId="{21A64EE8-F0FD-43D1-8170-45DE1FC18482}"/>
    <pc:docChg chg="modSld">
      <pc:chgData name="Shamrova Daria" userId="9ff3f1f65babb18d" providerId="LiveId" clId="{21A64EE8-F0FD-43D1-8170-45DE1FC18482}" dt="2020-07-20T18:26:43.981" v="26" actId="122"/>
      <pc:docMkLst>
        <pc:docMk/>
      </pc:docMkLst>
      <pc:sldChg chg="modSp mod">
        <pc:chgData name="Shamrova Daria" userId="9ff3f1f65babb18d" providerId="LiveId" clId="{21A64EE8-F0FD-43D1-8170-45DE1FC18482}" dt="2020-07-20T18:26:43.981" v="26" actId="122"/>
        <pc:sldMkLst>
          <pc:docMk/>
          <pc:sldMk cId="2923124998" sldId="259"/>
        </pc:sldMkLst>
        <pc:spChg chg="mod">
          <ac:chgData name="Shamrova Daria" userId="9ff3f1f65babb18d" providerId="LiveId" clId="{21A64EE8-F0FD-43D1-8170-45DE1FC18482}" dt="2020-07-20T18:26:41.434" v="25" actId="122"/>
          <ac:spMkLst>
            <pc:docMk/>
            <pc:sldMk cId="2923124998" sldId="259"/>
            <ac:spMk id="103" creationId="{C8A57EAB-8293-4630-8104-59BA8EFC67A9}"/>
          </ac:spMkLst>
        </pc:spChg>
        <pc:spChg chg="mod">
          <ac:chgData name="Shamrova Daria" userId="9ff3f1f65babb18d" providerId="LiveId" clId="{21A64EE8-F0FD-43D1-8170-45DE1FC18482}" dt="2020-07-20T18:07:59.853" v="1" actId="207"/>
          <ac:spMkLst>
            <pc:docMk/>
            <pc:sldMk cId="2923124998" sldId="259"/>
            <ac:spMk id="140" creationId="{30CC675B-1184-4634-BE60-24DBB10F97C4}"/>
          </ac:spMkLst>
        </pc:spChg>
        <pc:spChg chg="mod">
          <ac:chgData name="Shamrova Daria" userId="9ff3f1f65babb18d" providerId="LiveId" clId="{21A64EE8-F0FD-43D1-8170-45DE1FC18482}" dt="2020-07-20T18:08:50.792" v="18" actId="113"/>
          <ac:spMkLst>
            <pc:docMk/>
            <pc:sldMk cId="2923124998" sldId="259"/>
            <ac:spMk id="155" creationId="{02E40AEE-1938-4059-A989-C3DC3EF5476D}"/>
          </ac:spMkLst>
        </pc:spChg>
        <pc:spChg chg="mod">
          <ac:chgData name="Shamrova Daria" userId="9ff3f1f65babb18d" providerId="LiveId" clId="{21A64EE8-F0FD-43D1-8170-45DE1FC18482}" dt="2020-07-20T18:26:43.981" v="26" actId="122"/>
          <ac:spMkLst>
            <pc:docMk/>
            <pc:sldMk cId="2923124998" sldId="259"/>
            <ac:spMk id="169" creationId="{4E10C0BF-EC22-471C-B597-433E3FA21E8D}"/>
          </ac:spMkLst>
        </pc:spChg>
        <pc:spChg chg="mod">
          <ac:chgData name="Shamrova Daria" userId="9ff3f1f65babb18d" providerId="LiveId" clId="{21A64EE8-F0FD-43D1-8170-45DE1FC18482}" dt="2020-07-20T18:08:20.178" v="9" actId="207"/>
          <ac:spMkLst>
            <pc:docMk/>
            <pc:sldMk cId="2923124998" sldId="259"/>
            <ac:spMk id="174" creationId="{5CE00636-4BC8-45D9-9561-94DF80092B7A}"/>
          </ac:spMkLst>
        </pc:spChg>
        <pc:spChg chg="mod">
          <ac:chgData name="Shamrova Daria" userId="9ff3f1f65babb18d" providerId="LiveId" clId="{21A64EE8-F0FD-43D1-8170-45DE1FC18482}" dt="2020-07-20T18:08:10.773" v="5" actId="207"/>
          <ac:spMkLst>
            <pc:docMk/>
            <pc:sldMk cId="2923124998" sldId="259"/>
            <ac:spMk id="177" creationId="{E7FBD177-DBD3-45F7-BDBD-115BF0FBF2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1740" y="226931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«Атмосфера семьи - атмосфера безопасности»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0"/>
            <a:ext cx="1891774" cy="5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37220"/>
            <a:ext cx="449164" cy="257386"/>
          </a:xfrm>
          <a:prstGeom prst="rect">
            <a:avLst/>
          </a:prstGeom>
        </p:spPr>
      </p:pic>
      <p:sp>
        <p:nvSpPr>
          <p:cNvPr id="6" name="Rectangle 110"/>
          <p:cNvSpPr/>
          <p:nvPr/>
        </p:nvSpPr>
        <p:spPr>
          <a:xfrm>
            <a:off x="0" y="5125902"/>
            <a:ext cx="9144000" cy="58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Rounded Rectangle 49"/>
          <p:cNvSpPr/>
          <p:nvPr/>
        </p:nvSpPr>
        <p:spPr>
          <a:xfrm>
            <a:off x="269148" y="4736451"/>
            <a:ext cx="2192393" cy="31803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Кандидаты в замещающие родители </a:t>
            </a:r>
          </a:p>
        </p:txBody>
      </p:sp>
      <p:sp>
        <p:nvSpPr>
          <p:cNvPr id="8" name="Rectangle 50"/>
          <p:cNvSpPr/>
          <p:nvPr/>
        </p:nvSpPr>
        <p:spPr>
          <a:xfrm>
            <a:off x="310092" y="4772726"/>
            <a:ext cx="2111202" cy="23406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" name="Rounded Rectangle 49"/>
          <p:cNvSpPr/>
          <p:nvPr/>
        </p:nvSpPr>
        <p:spPr>
          <a:xfrm>
            <a:off x="3484767" y="4736451"/>
            <a:ext cx="2192393" cy="31803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Замещающие семьи</a:t>
            </a:r>
          </a:p>
        </p:txBody>
      </p:sp>
      <p:sp>
        <p:nvSpPr>
          <p:cNvPr id="10" name="Rectangle 50"/>
          <p:cNvSpPr/>
          <p:nvPr/>
        </p:nvSpPr>
        <p:spPr>
          <a:xfrm>
            <a:off x="3525710" y="4772726"/>
            <a:ext cx="2103149" cy="23406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6702968" y="4733498"/>
            <a:ext cx="2192393" cy="31803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в замещающих семьях</a:t>
            </a:r>
          </a:p>
        </p:txBody>
      </p:sp>
      <p:sp>
        <p:nvSpPr>
          <p:cNvPr id="12" name="Rectangle 50"/>
          <p:cNvSpPr/>
          <p:nvPr/>
        </p:nvSpPr>
        <p:spPr>
          <a:xfrm>
            <a:off x="6743911" y="4777723"/>
            <a:ext cx="2105715" cy="22611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ounded Rectangle 41"/>
          <p:cNvSpPr/>
          <p:nvPr/>
        </p:nvSpPr>
        <p:spPr>
          <a:xfrm>
            <a:off x="229577" y="3693454"/>
            <a:ext cx="733076" cy="85998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tx1"/>
                </a:solidFill>
              </a:rPr>
              <a:t>Школа приемных родителей (основной и дополнительный блок)</a:t>
            </a:r>
          </a:p>
        </p:txBody>
      </p:sp>
      <p:sp>
        <p:nvSpPr>
          <p:cNvPr id="14" name="Rectangle 42"/>
          <p:cNvSpPr/>
          <p:nvPr/>
        </p:nvSpPr>
        <p:spPr>
          <a:xfrm>
            <a:off x="260424" y="3722088"/>
            <a:ext cx="672249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5" name="Rounded Rectangle 41"/>
          <p:cNvSpPr/>
          <p:nvPr/>
        </p:nvSpPr>
        <p:spPr>
          <a:xfrm>
            <a:off x="1029189" y="3694277"/>
            <a:ext cx="677820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Встречи с успешными замещающими семьями</a:t>
            </a:r>
          </a:p>
        </p:txBody>
      </p:sp>
      <p:sp>
        <p:nvSpPr>
          <p:cNvPr id="16" name="Rectangle 42"/>
          <p:cNvSpPr/>
          <p:nvPr/>
        </p:nvSpPr>
        <p:spPr>
          <a:xfrm>
            <a:off x="1060035" y="3722088"/>
            <a:ext cx="614460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7" name="Rounded Rectangle 41"/>
          <p:cNvSpPr/>
          <p:nvPr/>
        </p:nvSpPr>
        <p:spPr>
          <a:xfrm>
            <a:off x="1778541" y="3694548"/>
            <a:ext cx="723099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Тренинги повышения уровня родительский компетентности</a:t>
            </a:r>
          </a:p>
        </p:txBody>
      </p:sp>
      <p:sp>
        <p:nvSpPr>
          <p:cNvPr id="18" name="Rectangle 42"/>
          <p:cNvSpPr/>
          <p:nvPr/>
        </p:nvSpPr>
        <p:spPr>
          <a:xfrm>
            <a:off x="1809388" y="3722359"/>
            <a:ext cx="657276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2665077" y="3694277"/>
            <a:ext cx="723099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Сопровождение замещающих семей на этапе адаптации</a:t>
            </a:r>
          </a:p>
        </p:txBody>
      </p:sp>
      <p:sp>
        <p:nvSpPr>
          <p:cNvPr id="20" name="Rectangle 42"/>
          <p:cNvSpPr/>
          <p:nvPr/>
        </p:nvSpPr>
        <p:spPr>
          <a:xfrm>
            <a:off x="2695924" y="3722088"/>
            <a:ext cx="657276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3441561" y="3694277"/>
            <a:ext cx="723099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Занятия с педагогом-психологом, учителем-дефектологом</a:t>
            </a:r>
          </a:p>
        </p:txBody>
      </p:sp>
      <p:sp>
        <p:nvSpPr>
          <p:cNvPr id="22" name="Rectangle 42"/>
          <p:cNvSpPr/>
          <p:nvPr/>
        </p:nvSpPr>
        <p:spPr>
          <a:xfrm>
            <a:off x="3472408" y="3722088"/>
            <a:ext cx="657276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23" name="Rounded Rectangle 41"/>
          <p:cNvSpPr/>
          <p:nvPr/>
        </p:nvSpPr>
        <p:spPr>
          <a:xfrm>
            <a:off x="4218046" y="3694277"/>
            <a:ext cx="517074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Сетевые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встречи</a:t>
            </a:r>
          </a:p>
        </p:txBody>
      </p:sp>
      <p:sp>
        <p:nvSpPr>
          <p:cNvPr id="24" name="Rectangle 42"/>
          <p:cNvSpPr/>
          <p:nvPr/>
        </p:nvSpPr>
        <p:spPr>
          <a:xfrm>
            <a:off x="4248893" y="3722088"/>
            <a:ext cx="445910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25" name="Rounded Rectangle 41"/>
          <p:cNvSpPr/>
          <p:nvPr/>
        </p:nvSpPr>
        <p:spPr>
          <a:xfrm>
            <a:off x="4798493" y="3694277"/>
            <a:ext cx="723099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Мероприятия, организованные родителями</a:t>
            </a:r>
          </a:p>
        </p:txBody>
      </p:sp>
      <p:sp>
        <p:nvSpPr>
          <p:cNvPr id="26" name="Rectangle 42"/>
          <p:cNvSpPr/>
          <p:nvPr/>
        </p:nvSpPr>
        <p:spPr>
          <a:xfrm>
            <a:off x="4829340" y="3722088"/>
            <a:ext cx="657276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27" name="Rounded Rectangle 41"/>
          <p:cNvSpPr/>
          <p:nvPr/>
        </p:nvSpPr>
        <p:spPr>
          <a:xfrm>
            <a:off x="5574977" y="3693454"/>
            <a:ext cx="723099" cy="8591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Клуб принимающих родителей </a:t>
            </a:r>
          </a:p>
        </p:txBody>
      </p:sp>
      <p:sp>
        <p:nvSpPr>
          <p:cNvPr id="28" name="Rectangle 42"/>
          <p:cNvSpPr/>
          <p:nvPr/>
        </p:nvSpPr>
        <p:spPr>
          <a:xfrm>
            <a:off x="5605824" y="3721265"/>
            <a:ext cx="657276" cy="7968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29" name="Rounded Rectangle 41"/>
          <p:cNvSpPr/>
          <p:nvPr/>
        </p:nvSpPr>
        <p:spPr>
          <a:xfrm>
            <a:off x="6389484" y="3689345"/>
            <a:ext cx="723099" cy="8632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Определение потребности  и подготовка к устройству ребенка в замещающую семью </a:t>
            </a:r>
          </a:p>
        </p:txBody>
      </p:sp>
      <p:sp>
        <p:nvSpPr>
          <p:cNvPr id="30" name="Rectangle 42"/>
          <p:cNvSpPr/>
          <p:nvPr/>
        </p:nvSpPr>
        <p:spPr>
          <a:xfrm>
            <a:off x="6420331" y="3723507"/>
            <a:ext cx="657276" cy="7946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31" name="Rounded Rectangle 41"/>
          <p:cNvSpPr/>
          <p:nvPr/>
        </p:nvSpPr>
        <p:spPr>
          <a:xfrm>
            <a:off x="7162172" y="3693454"/>
            <a:ext cx="532568" cy="8632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Семейные лагеря </a:t>
            </a:r>
          </a:p>
        </p:txBody>
      </p:sp>
      <p:sp>
        <p:nvSpPr>
          <p:cNvPr id="32" name="Rectangle 42"/>
          <p:cNvSpPr/>
          <p:nvPr/>
        </p:nvSpPr>
        <p:spPr>
          <a:xfrm>
            <a:off x="7193019" y="3727616"/>
            <a:ext cx="471122" cy="7946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33" name="Rounded Rectangle 41"/>
          <p:cNvSpPr/>
          <p:nvPr/>
        </p:nvSpPr>
        <p:spPr>
          <a:xfrm>
            <a:off x="7733239" y="3687990"/>
            <a:ext cx="532568" cy="8632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Дневной стационар</a:t>
            </a:r>
          </a:p>
        </p:txBody>
      </p:sp>
      <p:sp>
        <p:nvSpPr>
          <p:cNvPr id="34" name="Rectangle 42"/>
          <p:cNvSpPr/>
          <p:nvPr/>
        </p:nvSpPr>
        <p:spPr>
          <a:xfrm>
            <a:off x="7764085" y="3722152"/>
            <a:ext cx="464387" cy="7946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35" name="Rounded Rectangle 41"/>
          <p:cNvSpPr/>
          <p:nvPr/>
        </p:nvSpPr>
        <p:spPr>
          <a:xfrm>
            <a:off x="8313397" y="3687102"/>
            <a:ext cx="723099" cy="8632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Встречи приемных детей с их кровными родственниками</a:t>
            </a:r>
          </a:p>
        </p:txBody>
      </p:sp>
      <p:sp>
        <p:nvSpPr>
          <p:cNvPr id="36" name="Rectangle 42"/>
          <p:cNvSpPr/>
          <p:nvPr/>
        </p:nvSpPr>
        <p:spPr>
          <a:xfrm>
            <a:off x="8344244" y="3721264"/>
            <a:ext cx="657276" cy="7946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+mj-lt"/>
            </a:endParaRP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29578" y="2897257"/>
            <a:ext cx="888920" cy="5554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Скорректирована мотивация приема ребенка на воспитание в семью</a:t>
            </a:r>
          </a:p>
        </p:txBody>
      </p:sp>
      <p:sp>
        <p:nvSpPr>
          <p:cNvPr id="3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29578" y="344734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979495" y="345230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612720" y="2897257"/>
            <a:ext cx="888920" cy="5554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Повышена родительская компетентность</a:t>
            </a:r>
          </a:p>
        </p:txBody>
      </p:sp>
      <p:sp>
        <p:nvSpPr>
          <p:cNvPr id="4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612720" y="344734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362637" y="345230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064765" y="2765175"/>
            <a:ext cx="695110" cy="68751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Снижен негативный эффект нормативных и личных кризисов </a:t>
            </a:r>
          </a:p>
        </p:txBody>
      </p:sp>
      <p:sp>
        <p:nvSpPr>
          <p:cNvPr id="4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064764" y="344734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3618219" y="344998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834272" y="2765212"/>
            <a:ext cx="655660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Семья преодолела кризисную ситуацию</a:t>
            </a:r>
          </a:p>
        </p:txBody>
      </p:sp>
      <p:sp>
        <p:nvSpPr>
          <p:cNvPr id="4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834271" y="344696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340827" y="344998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574293" y="2765212"/>
            <a:ext cx="770357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уровня </a:t>
            </a:r>
            <a:r>
              <a:rPr lang="ru-RU" sz="700" dirty="0" err="1"/>
              <a:t>самоорганиза-ции</a:t>
            </a:r>
            <a:r>
              <a:rPr lang="ru-RU" sz="700" dirty="0"/>
              <a:t> членов сообщества замещающих семей</a:t>
            </a:r>
          </a:p>
        </p:txBody>
      </p:sp>
      <p:sp>
        <p:nvSpPr>
          <p:cNvPr id="5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574293" y="344696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200650" y="344998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391028" y="2769735"/>
            <a:ext cx="986103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Успешное вовлечение членов замещающей семьи в клубное сообщество, как в поддерживающую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среду </a:t>
            </a:r>
          </a:p>
        </p:txBody>
      </p:sp>
      <p:sp>
        <p:nvSpPr>
          <p:cNvPr id="5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391028" y="345148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232074" y="345731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889621" y="2249185"/>
            <a:ext cx="888920" cy="425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Замещающие семьи приняли на воспитание детей</a:t>
            </a:r>
          </a:p>
        </p:txBody>
      </p:sp>
      <p:sp>
        <p:nvSpPr>
          <p:cNvPr id="5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889621" y="266943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639538" y="267439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8362974" y="2765175"/>
            <a:ext cx="655660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Нормализация процесса формирования идентичности</a:t>
            </a:r>
          </a:p>
        </p:txBody>
      </p:sp>
      <p:sp>
        <p:nvSpPr>
          <p:cNvPr id="59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8362973" y="344692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869529" y="34499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378696" y="2761868"/>
            <a:ext cx="940601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 уровень компетентности детей в коммуникативной сфере, в образовательной и иной социальной среде</a:t>
            </a:r>
          </a:p>
        </p:txBody>
      </p:sp>
      <p:sp>
        <p:nvSpPr>
          <p:cNvPr id="62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389011" y="34466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170192" y="344664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569899" y="2763262"/>
            <a:ext cx="761274" cy="6870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Позитивная динамика в развитии детско-родительских и иных межличностных отношений</a:t>
            </a:r>
          </a:p>
        </p:txBody>
      </p:sp>
      <p:sp>
        <p:nvSpPr>
          <p:cNvPr id="6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571006" y="344730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182068" y="34480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398769" y="1792195"/>
            <a:ext cx="695652" cy="62635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Повышена готовность ребенка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к переходу в замещающую семью</a:t>
            </a:r>
          </a:p>
        </p:txBody>
      </p:sp>
      <p:sp>
        <p:nvSpPr>
          <p:cNvPr id="6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399876" y="24154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947912" y="241673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366969" y="1792168"/>
            <a:ext cx="970376" cy="62660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Подбор замещающей семьи, отвечающей потребностям и личностным особенностям ребенка</a:t>
            </a:r>
          </a:p>
        </p:txBody>
      </p:sp>
      <p:sp>
        <p:nvSpPr>
          <p:cNvPr id="7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367791" y="242027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188240" y="24164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062713" y="2137420"/>
            <a:ext cx="970376" cy="3322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Семьи успешно прошли этап адаптации</a:t>
            </a:r>
          </a:p>
        </p:txBody>
      </p:sp>
      <p:sp>
        <p:nvSpPr>
          <p:cNvPr id="7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063535" y="246615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3883984" y="246732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1" name="Соединительная линия уступом 80"/>
          <p:cNvCxnSpPr>
            <a:stCxn id="13" idx="2"/>
            <a:endCxn id="17" idx="2"/>
          </p:cNvCxnSpPr>
          <p:nvPr/>
        </p:nvCxnSpPr>
        <p:spPr>
          <a:xfrm rot="16200000" flipH="1">
            <a:off x="1367968" y="3781588"/>
            <a:ext cx="271" cy="1543976"/>
          </a:xfrm>
          <a:prstGeom prst="bentConnector3">
            <a:avLst>
              <a:gd name="adj1" fmla="val 3467158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2"/>
            <a:endCxn id="7" idx="0"/>
          </p:cNvCxnSpPr>
          <p:nvPr/>
        </p:nvCxnSpPr>
        <p:spPr>
          <a:xfrm flipH="1">
            <a:off x="1365345" y="4553441"/>
            <a:ext cx="2754" cy="1830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9" idx="2"/>
            <a:endCxn id="27" idx="2"/>
          </p:cNvCxnSpPr>
          <p:nvPr/>
        </p:nvCxnSpPr>
        <p:spPr>
          <a:xfrm rot="5400000" flipH="1" flipV="1">
            <a:off x="4481165" y="3098080"/>
            <a:ext cx="823" cy="2909900"/>
          </a:xfrm>
          <a:prstGeom prst="bentConnector3">
            <a:avLst>
              <a:gd name="adj1" fmla="val -1138384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4493817" y="4553440"/>
            <a:ext cx="1086" cy="1785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3801046" y="4553440"/>
            <a:ext cx="0" cy="1118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5157978" y="4550375"/>
            <a:ext cx="0" cy="1118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29" idx="2"/>
            <a:endCxn id="35" idx="2"/>
          </p:cNvCxnSpPr>
          <p:nvPr/>
        </p:nvCxnSpPr>
        <p:spPr>
          <a:xfrm rot="5400000" flipH="1" flipV="1">
            <a:off x="7711868" y="3589540"/>
            <a:ext cx="2243" cy="1923913"/>
          </a:xfrm>
          <a:prstGeom prst="bentConnector3">
            <a:avLst>
              <a:gd name="adj1" fmla="val -395416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7428456" y="4550374"/>
            <a:ext cx="4550" cy="924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8001520" y="4549269"/>
            <a:ext cx="4550" cy="924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7733239" y="4641949"/>
            <a:ext cx="4550" cy="924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/>
          <p:nvPr/>
        </p:nvCxnSpPr>
        <p:spPr>
          <a:xfrm rot="16200000" flipH="1">
            <a:off x="1194136" y="2762124"/>
            <a:ext cx="12700" cy="1383142"/>
          </a:xfrm>
          <a:prstGeom prst="bentConnector3">
            <a:avLst>
              <a:gd name="adj1" fmla="val 101311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endCxn id="13" idx="0"/>
          </p:cNvCxnSpPr>
          <p:nvPr/>
        </p:nvCxnSpPr>
        <p:spPr>
          <a:xfrm>
            <a:off x="596115" y="3574062"/>
            <a:ext cx="0" cy="11939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7" idx="0"/>
          </p:cNvCxnSpPr>
          <p:nvPr/>
        </p:nvCxnSpPr>
        <p:spPr>
          <a:xfrm flipV="1">
            <a:off x="2140091" y="3453592"/>
            <a:ext cx="1387" cy="240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15" idx="0"/>
            <a:endCxn id="37" idx="3"/>
          </p:cNvCxnSpPr>
          <p:nvPr/>
        </p:nvCxnSpPr>
        <p:spPr>
          <a:xfrm rot="16200000" flipV="1">
            <a:off x="983647" y="3309824"/>
            <a:ext cx="519305" cy="24960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37" idx="0"/>
            <a:endCxn id="40" idx="0"/>
          </p:cNvCxnSpPr>
          <p:nvPr/>
        </p:nvCxnSpPr>
        <p:spPr>
          <a:xfrm rot="5400000" flipH="1" flipV="1">
            <a:off x="1365609" y="2205686"/>
            <a:ext cx="12700" cy="1383142"/>
          </a:xfrm>
          <a:prstGeom prst="bentConnector3">
            <a:avLst>
              <a:gd name="adj1" fmla="val 77704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1342002" y="2665497"/>
            <a:ext cx="596" cy="1435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840205" y="1875052"/>
            <a:ext cx="1119496" cy="3322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Стабильное функционирование семейной системы</a:t>
            </a:r>
          </a:p>
        </p:txBody>
      </p:sp>
      <p:sp>
        <p:nvSpPr>
          <p:cNvPr id="12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835697" y="22042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813973" y="22042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0" name="Соединительная линия уступом 129"/>
          <p:cNvCxnSpPr>
            <a:endCxn id="73" idx="1"/>
          </p:cNvCxnSpPr>
          <p:nvPr/>
        </p:nvCxnSpPr>
        <p:spPr>
          <a:xfrm rot="5400000" flipH="1" flipV="1">
            <a:off x="2298875" y="2910020"/>
            <a:ext cx="1370329" cy="15734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V="1">
            <a:off x="4955760" y="3455936"/>
            <a:ext cx="1387" cy="240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V="1">
            <a:off x="5792854" y="3453592"/>
            <a:ext cx="1387" cy="240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V="1">
            <a:off x="8680450" y="3440377"/>
            <a:ext cx="1387" cy="240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 flipV="1">
            <a:off x="7966951" y="3441340"/>
            <a:ext cx="1387" cy="240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21" idx="0"/>
            <a:endCxn id="43" idx="2"/>
          </p:cNvCxnSpPr>
          <p:nvPr/>
        </p:nvCxnSpPr>
        <p:spPr>
          <a:xfrm rot="16200000" flipV="1">
            <a:off x="3486921" y="3378086"/>
            <a:ext cx="241590" cy="390791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>
            <a:stCxn id="23" idx="0"/>
            <a:endCxn id="46" idx="2"/>
          </p:cNvCxnSpPr>
          <p:nvPr/>
        </p:nvCxnSpPr>
        <p:spPr>
          <a:xfrm rot="16200000" flipV="1">
            <a:off x="4198357" y="3416050"/>
            <a:ext cx="241973" cy="314481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70" idx="2"/>
            <a:endCxn id="67" idx="2"/>
          </p:cNvCxnSpPr>
          <p:nvPr/>
        </p:nvCxnSpPr>
        <p:spPr>
          <a:xfrm rot="5400000" flipH="1" flipV="1">
            <a:off x="6299264" y="1971439"/>
            <a:ext cx="223" cy="894438"/>
          </a:xfrm>
          <a:prstGeom prst="bentConnector3">
            <a:avLst>
              <a:gd name="adj1" fmla="val -5993811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6492786" y="2557713"/>
            <a:ext cx="0" cy="11236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8079692" y="1788198"/>
            <a:ext cx="934700" cy="62635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Приемные дети избавлены от острого конфликта лояльности, не переживают острого кризиса </a:t>
            </a:r>
          </a:p>
        </p:txBody>
      </p:sp>
      <p:sp>
        <p:nvSpPr>
          <p:cNvPr id="15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8074015" y="241479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863062" y="241239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58" name="Прямая со стрелкой 157"/>
          <p:cNvCxnSpPr>
            <a:stCxn id="58" idx="0"/>
          </p:cNvCxnSpPr>
          <p:nvPr/>
        </p:nvCxnSpPr>
        <p:spPr>
          <a:xfrm flipV="1">
            <a:off x="8690804" y="2412398"/>
            <a:ext cx="0" cy="35277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158616" y="1788198"/>
            <a:ext cx="842903" cy="62635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Дети достигли нормативного уровня возрастного физического и психического развития</a:t>
            </a:r>
          </a:p>
        </p:txBody>
      </p:sp>
      <p:sp>
        <p:nvSpPr>
          <p:cNvPr id="162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151722" y="241479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3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850102" y="24127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65" name="Прямая со стрелкой 164"/>
          <p:cNvCxnSpPr>
            <a:endCxn id="161" idx="2"/>
          </p:cNvCxnSpPr>
          <p:nvPr/>
        </p:nvCxnSpPr>
        <p:spPr>
          <a:xfrm flipV="1">
            <a:off x="7580026" y="2414549"/>
            <a:ext cx="42" cy="3386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>
            <a:stCxn id="67" idx="0"/>
          </p:cNvCxnSpPr>
          <p:nvPr/>
        </p:nvCxnSpPr>
        <p:spPr>
          <a:xfrm rot="16200000" flipH="1" flipV="1">
            <a:off x="5121704" y="703580"/>
            <a:ext cx="536276" cy="2713506"/>
          </a:xfrm>
          <a:prstGeom prst="bentConnector4">
            <a:avLst>
              <a:gd name="adj1" fmla="val -42627"/>
              <a:gd name="adj2" fmla="val 5640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/>
          <p:nvPr/>
        </p:nvCxnSpPr>
        <p:spPr>
          <a:xfrm flipV="1">
            <a:off x="2271392" y="2203554"/>
            <a:ext cx="2116" cy="6904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/>
          <p:nvPr/>
        </p:nvCxnSpPr>
        <p:spPr>
          <a:xfrm rot="16200000" flipH="1">
            <a:off x="4512337" y="1531575"/>
            <a:ext cx="4560" cy="2471760"/>
          </a:xfrm>
          <a:prstGeom prst="bentConnector3">
            <a:avLst>
              <a:gd name="adj1" fmla="val -15066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endCxn id="46" idx="0"/>
          </p:cNvCxnSpPr>
          <p:nvPr/>
        </p:nvCxnSpPr>
        <p:spPr>
          <a:xfrm>
            <a:off x="4162102" y="2699375"/>
            <a:ext cx="0" cy="658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 flipH="1">
            <a:off x="2558657" y="2694090"/>
            <a:ext cx="720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flipV="1">
            <a:off x="2558657" y="2204254"/>
            <a:ext cx="0" cy="4963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/>
          <p:nvPr/>
        </p:nvCxnSpPr>
        <p:spPr>
          <a:xfrm flipH="1">
            <a:off x="4034819" y="2384106"/>
            <a:ext cx="1326737" cy="55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840204" y="1387555"/>
            <a:ext cx="1119497" cy="3322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Семья успешно справляется с воспитанием ребенка</a:t>
            </a:r>
          </a:p>
        </p:txBody>
      </p:sp>
      <p:sp>
        <p:nvSpPr>
          <p:cNvPr id="18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840809" y="17161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815701" y="171615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88" name="Прямая со стрелкой 187"/>
          <p:cNvCxnSpPr>
            <a:stCxn id="124" idx="0"/>
            <a:endCxn id="184" idx="2"/>
          </p:cNvCxnSpPr>
          <p:nvPr/>
        </p:nvCxnSpPr>
        <p:spPr>
          <a:xfrm flipV="1">
            <a:off x="2399953" y="1719772"/>
            <a:ext cx="0" cy="1552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954916" y="1385683"/>
            <a:ext cx="1136313" cy="62660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Сформирована устойчивая и стабильная система, организации и проведения мероприятий членами сообщества</a:t>
            </a:r>
          </a:p>
        </p:txBody>
      </p:sp>
      <p:sp>
        <p:nvSpPr>
          <p:cNvPr id="19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955976" y="200774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942124" y="20099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96" name="Прямая со стрелкой 195"/>
          <p:cNvCxnSpPr/>
          <p:nvPr/>
        </p:nvCxnSpPr>
        <p:spPr>
          <a:xfrm flipH="1" flipV="1">
            <a:off x="4744180" y="2014527"/>
            <a:ext cx="5302" cy="7469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Группа 206"/>
          <p:cNvGrpSpPr/>
          <p:nvPr/>
        </p:nvGrpSpPr>
        <p:grpSpPr>
          <a:xfrm>
            <a:off x="430291" y="815094"/>
            <a:ext cx="2777255" cy="466308"/>
            <a:chOff x="430292" y="899761"/>
            <a:chExt cx="3451081" cy="384136"/>
          </a:xfrm>
        </p:grpSpPr>
        <p:sp>
          <p:nvSpPr>
            <p:cNvPr id="198" name="Chevron 4"/>
            <p:cNvSpPr/>
            <p:nvPr/>
          </p:nvSpPr>
          <p:spPr>
            <a:xfrm rot="10800000">
              <a:off x="3378974" y="955646"/>
              <a:ext cx="502399" cy="328251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99" name="Rectangle 5"/>
            <p:cNvSpPr/>
            <p:nvPr/>
          </p:nvSpPr>
          <p:spPr>
            <a:xfrm rot="10800000">
              <a:off x="3390376" y="954908"/>
              <a:ext cx="314975" cy="32714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grpSp>
          <p:nvGrpSpPr>
            <p:cNvPr id="200" name="Group 6"/>
            <p:cNvGrpSpPr/>
            <p:nvPr/>
          </p:nvGrpSpPr>
          <p:grpSpPr>
            <a:xfrm>
              <a:off x="430292" y="951319"/>
              <a:ext cx="497692" cy="330255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201" name="Chevron 7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202" name="Rectangle 8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203" name="Right Triangle 9"/>
            <p:cNvSpPr/>
            <p:nvPr/>
          </p:nvSpPr>
          <p:spPr>
            <a:xfrm rot="10800000">
              <a:off x="779623" y="1199090"/>
              <a:ext cx="146184" cy="8248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204" name="Rectangle 10"/>
            <p:cNvSpPr/>
            <p:nvPr/>
          </p:nvSpPr>
          <p:spPr>
            <a:xfrm>
              <a:off x="779623" y="899761"/>
              <a:ext cx="2748121" cy="305732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/>
                <a:t>Увеличение числа детей-сирот и детей, оставшихся без попечения родителей, переданных на семейные формы устройства</a:t>
              </a:r>
            </a:p>
          </p:txBody>
        </p:sp>
        <p:sp>
          <p:nvSpPr>
            <p:cNvPr id="205" name="Right Triangle 11"/>
            <p:cNvSpPr/>
            <p:nvPr/>
          </p:nvSpPr>
          <p:spPr>
            <a:xfrm rot="10800000" flipH="1">
              <a:off x="3391939" y="1199199"/>
              <a:ext cx="127993" cy="730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230" name="Группа 229"/>
          <p:cNvGrpSpPr/>
          <p:nvPr/>
        </p:nvGrpSpPr>
        <p:grpSpPr>
          <a:xfrm>
            <a:off x="3292120" y="812616"/>
            <a:ext cx="1755382" cy="468206"/>
            <a:chOff x="3292120" y="812616"/>
            <a:chExt cx="1755382" cy="468206"/>
          </a:xfrm>
        </p:grpSpPr>
        <p:grpSp>
          <p:nvGrpSpPr>
            <p:cNvPr id="220" name="Группа 219"/>
            <p:cNvGrpSpPr/>
            <p:nvPr/>
          </p:nvGrpSpPr>
          <p:grpSpPr>
            <a:xfrm>
              <a:off x="3292120" y="812616"/>
              <a:ext cx="1755382" cy="468206"/>
              <a:chOff x="288130" y="886716"/>
              <a:chExt cx="3791395" cy="385699"/>
            </a:xfrm>
          </p:grpSpPr>
          <p:sp>
            <p:nvSpPr>
              <p:cNvPr id="221" name="Chevron 4"/>
              <p:cNvSpPr/>
              <p:nvPr/>
            </p:nvSpPr>
            <p:spPr>
              <a:xfrm rot="10800000">
                <a:off x="3378976" y="955644"/>
                <a:ext cx="700549" cy="316771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222" name="Rectangle 5"/>
              <p:cNvSpPr/>
              <p:nvPr/>
            </p:nvSpPr>
            <p:spPr>
              <a:xfrm rot="10800000">
                <a:off x="3311517" y="954907"/>
                <a:ext cx="393835" cy="315661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grpSp>
            <p:nvGrpSpPr>
              <p:cNvPr id="223" name="Group 6"/>
              <p:cNvGrpSpPr/>
              <p:nvPr/>
            </p:nvGrpSpPr>
            <p:grpSpPr>
              <a:xfrm>
                <a:off x="288130" y="951319"/>
                <a:ext cx="718324" cy="319249"/>
                <a:chOff x="1379927" y="1018951"/>
                <a:chExt cx="1148251" cy="486598"/>
              </a:xfrm>
              <a:solidFill>
                <a:srgbClr val="29486D"/>
              </a:solidFill>
            </p:grpSpPr>
            <p:sp>
              <p:nvSpPr>
                <p:cNvPr id="227" name="Chevron 7"/>
                <p:cNvSpPr/>
                <p:nvPr/>
              </p:nvSpPr>
              <p:spPr>
                <a:xfrm>
                  <a:off x="1379927" y="1018951"/>
                  <a:ext cx="1125878" cy="486598"/>
                </a:xfrm>
                <a:prstGeom prst="chevron">
                  <a:avLst>
                    <a:gd name="adj" fmla="val 325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28" name="Rectangle 8"/>
                <p:cNvSpPr/>
                <p:nvPr/>
              </p:nvSpPr>
              <p:spPr>
                <a:xfrm>
                  <a:off x="2084291" y="1018951"/>
                  <a:ext cx="443887" cy="486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  <p:sp>
            <p:nvSpPr>
              <p:cNvPr id="224" name="Right Triangle 9"/>
              <p:cNvSpPr/>
              <p:nvPr/>
            </p:nvSpPr>
            <p:spPr>
              <a:xfrm rot="10800000">
                <a:off x="766042" y="1188086"/>
                <a:ext cx="242793" cy="82482"/>
              </a:xfrm>
              <a:prstGeom prst="rt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225" name="Rectangle 10"/>
              <p:cNvSpPr/>
              <p:nvPr/>
            </p:nvSpPr>
            <p:spPr>
              <a:xfrm>
                <a:off x="779622" y="886716"/>
                <a:ext cx="2748122" cy="301370"/>
              </a:xfrm>
              <a:prstGeom prst="rect">
                <a:avLst/>
              </a:prstGeom>
              <a:solidFill>
                <a:srgbClr val="3158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700" dirty="0"/>
                  <a:t>Уменьшение количества изъятий/отказов детей из замещающих семей</a:t>
                </a:r>
              </a:p>
            </p:txBody>
          </p:sp>
        </p:grpSp>
        <p:sp>
          <p:nvSpPr>
            <p:cNvPr id="229" name="Right Triangle 11"/>
            <p:cNvSpPr/>
            <p:nvPr/>
          </p:nvSpPr>
          <p:spPr>
            <a:xfrm rot="10800000" flipH="1">
              <a:off x="4695491" y="1185526"/>
              <a:ext cx="103002" cy="8861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241" name="Группа 240"/>
          <p:cNvGrpSpPr/>
          <p:nvPr/>
        </p:nvGrpSpPr>
        <p:grpSpPr>
          <a:xfrm>
            <a:off x="5189155" y="819940"/>
            <a:ext cx="1755382" cy="465964"/>
            <a:chOff x="3292120" y="812616"/>
            <a:chExt cx="1755382" cy="465964"/>
          </a:xfrm>
        </p:grpSpPr>
        <p:grpSp>
          <p:nvGrpSpPr>
            <p:cNvPr id="242" name="Группа 241"/>
            <p:cNvGrpSpPr/>
            <p:nvPr/>
          </p:nvGrpSpPr>
          <p:grpSpPr>
            <a:xfrm>
              <a:off x="3292120" y="812616"/>
              <a:ext cx="1755382" cy="465964"/>
              <a:chOff x="288130" y="886716"/>
              <a:chExt cx="3791395" cy="383852"/>
            </a:xfrm>
          </p:grpSpPr>
          <p:sp>
            <p:nvSpPr>
              <p:cNvPr id="244" name="Chevron 4"/>
              <p:cNvSpPr/>
              <p:nvPr/>
            </p:nvSpPr>
            <p:spPr>
              <a:xfrm rot="10800000">
                <a:off x="3378976" y="955644"/>
                <a:ext cx="700549" cy="313485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245" name="Rectangle 5"/>
              <p:cNvSpPr/>
              <p:nvPr/>
            </p:nvSpPr>
            <p:spPr>
              <a:xfrm rot="10800000">
                <a:off x="3311517" y="954907"/>
                <a:ext cx="393835" cy="315661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grpSp>
            <p:nvGrpSpPr>
              <p:cNvPr id="246" name="Group 6"/>
              <p:cNvGrpSpPr/>
              <p:nvPr/>
            </p:nvGrpSpPr>
            <p:grpSpPr>
              <a:xfrm>
                <a:off x="288130" y="951319"/>
                <a:ext cx="718324" cy="319249"/>
                <a:chOff x="1379927" y="1018951"/>
                <a:chExt cx="1148251" cy="486598"/>
              </a:xfrm>
              <a:solidFill>
                <a:srgbClr val="29486D"/>
              </a:solidFill>
            </p:grpSpPr>
            <p:sp>
              <p:nvSpPr>
                <p:cNvPr id="249" name="Chevron 7"/>
                <p:cNvSpPr/>
                <p:nvPr/>
              </p:nvSpPr>
              <p:spPr>
                <a:xfrm>
                  <a:off x="1379927" y="1018951"/>
                  <a:ext cx="1125878" cy="486598"/>
                </a:xfrm>
                <a:prstGeom prst="chevron">
                  <a:avLst>
                    <a:gd name="adj" fmla="val 325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50" name="Rectangle 8"/>
                <p:cNvSpPr/>
                <p:nvPr/>
              </p:nvSpPr>
              <p:spPr>
                <a:xfrm>
                  <a:off x="2084291" y="1018951"/>
                  <a:ext cx="443887" cy="486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  <p:sp>
            <p:nvSpPr>
              <p:cNvPr id="247" name="Right Triangle 9"/>
              <p:cNvSpPr/>
              <p:nvPr/>
            </p:nvSpPr>
            <p:spPr>
              <a:xfrm rot="10800000">
                <a:off x="766042" y="1188086"/>
                <a:ext cx="242793" cy="82482"/>
              </a:xfrm>
              <a:prstGeom prst="rt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248" name="Rectangle 10"/>
              <p:cNvSpPr/>
              <p:nvPr/>
            </p:nvSpPr>
            <p:spPr>
              <a:xfrm>
                <a:off x="779622" y="886716"/>
                <a:ext cx="2748122" cy="301370"/>
              </a:xfrm>
              <a:prstGeom prst="rect">
                <a:avLst/>
              </a:prstGeom>
              <a:solidFill>
                <a:srgbClr val="3158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700" dirty="0"/>
                  <a:t>Успешная социализация приемных детей</a:t>
                </a:r>
              </a:p>
            </p:txBody>
          </p:sp>
        </p:grpSp>
        <p:sp>
          <p:nvSpPr>
            <p:cNvPr id="243" name="Right Triangle 11"/>
            <p:cNvSpPr/>
            <p:nvPr/>
          </p:nvSpPr>
          <p:spPr>
            <a:xfrm rot="10800000" flipH="1">
              <a:off x="4695491" y="1185526"/>
              <a:ext cx="103002" cy="8861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251" name="Группа 250"/>
          <p:cNvGrpSpPr/>
          <p:nvPr/>
        </p:nvGrpSpPr>
        <p:grpSpPr>
          <a:xfrm>
            <a:off x="7058276" y="817541"/>
            <a:ext cx="1755382" cy="465964"/>
            <a:chOff x="3292120" y="812616"/>
            <a:chExt cx="1755382" cy="465964"/>
          </a:xfrm>
        </p:grpSpPr>
        <p:grpSp>
          <p:nvGrpSpPr>
            <p:cNvPr id="252" name="Группа 251"/>
            <p:cNvGrpSpPr/>
            <p:nvPr/>
          </p:nvGrpSpPr>
          <p:grpSpPr>
            <a:xfrm>
              <a:off x="3292120" y="812616"/>
              <a:ext cx="1755382" cy="465964"/>
              <a:chOff x="288130" y="886716"/>
              <a:chExt cx="3791395" cy="383852"/>
            </a:xfrm>
          </p:grpSpPr>
          <p:sp>
            <p:nvSpPr>
              <p:cNvPr id="254" name="Chevron 4"/>
              <p:cNvSpPr/>
              <p:nvPr/>
            </p:nvSpPr>
            <p:spPr>
              <a:xfrm rot="10800000">
                <a:off x="3378976" y="955644"/>
                <a:ext cx="700549" cy="313485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255" name="Rectangle 5"/>
              <p:cNvSpPr/>
              <p:nvPr/>
            </p:nvSpPr>
            <p:spPr>
              <a:xfrm rot="10800000">
                <a:off x="3311517" y="954907"/>
                <a:ext cx="393835" cy="315661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grpSp>
            <p:nvGrpSpPr>
              <p:cNvPr id="256" name="Group 6"/>
              <p:cNvGrpSpPr/>
              <p:nvPr/>
            </p:nvGrpSpPr>
            <p:grpSpPr>
              <a:xfrm>
                <a:off x="288130" y="951319"/>
                <a:ext cx="718324" cy="319249"/>
                <a:chOff x="1379927" y="1018951"/>
                <a:chExt cx="1148251" cy="486598"/>
              </a:xfrm>
              <a:solidFill>
                <a:srgbClr val="29486D"/>
              </a:solidFill>
            </p:grpSpPr>
            <p:sp>
              <p:nvSpPr>
                <p:cNvPr id="259" name="Chevron 7"/>
                <p:cNvSpPr/>
                <p:nvPr/>
              </p:nvSpPr>
              <p:spPr>
                <a:xfrm>
                  <a:off x="1379927" y="1018951"/>
                  <a:ext cx="1125878" cy="486598"/>
                </a:xfrm>
                <a:prstGeom prst="chevron">
                  <a:avLst>
                    <a:gd name="adj" fmla="val 325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60" name="Rectangle 8"/>
                <p:cNvSpPr/>
                <p:nvPr/>
              </p:nvSpPr>
              <p:spPr>
                <a:xfrm>
                  <a:off x="2084291" y="1018951"/>
                  <a:ext cx="443887" cy="486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800">
                    <a:solidFill>
                      <a:schemeClr val="bg1"/>
                    </a:solidFill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  <p:sp>
            <p:nvSpPr>
              <p:cNvPr id="257" name="Right Triangle 9"/>
              <p:cNvSpPr/>
              <p:nvPr/>
            </p:nvSpPr>
            <p:spPr>
              <a:xfrm rot="10800000">
                <a:off x="766042" y="1188086"/>
                <a:ext cx="242793" cy="82482"/>
              </a:xfrm>
              <a:prstGeom prst="rt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258" name="Rectangle 10"/>
              <p:cNvSpPr/>
              <p:nvPr/>
            </p:nvSpPr>
            <p:spPr>
              <a:xfrm>
                <a:off x="779622" y="886716"/>
                <a:ext cx="2748122" cy="301370"/>
              </a:xfrm>
              <a:prstGeom prst="rect">
                <a:avLst/>
              </a:prstGeom>
              <a:solidFill>
                <a:srgbClr val="3158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700" dirty="0"/>
                  <a:t>Улучшение благополучия детей и семей</a:t>
                </a:r>
              </a:p>
            </p:txBody>
          </p:sp>
        </p:grpSp>
        <p:sp>
          <p:nvSpPr>
            <p:cNvPr id="253" name="Right Triangle 11"/>
            <p:cNvSpPr/>
            <p:nvPr/>
          </p:nvSpPr>
          <p:spPr>
            <a:xfrm rot="10800000" flipH="1">
              <a:off x="4695491" y="1185526"/>
              <a:ext cx="103002" cy="8861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262" name="Прямая со стрелкой 261"/>
          <p:cNvCxnSpPr/>
          <p:nvPr/>
        </p:nvCxnSpPr>
        <p:spPr>
          <a:xfrm flipV="1">
            <a:off x="8362973" y="1178455"/>
            <a:ext cx="0" cy="6097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161" idx="0"/>
            <a:endCxn id="248" idx="2"/>
          </p:cNvCxnSpPr>
          <p:nvPr/>
        </p:nvCxnSpPr>
        <p:spPr>
          <a:xfrm rot="16200000" flipV="1">
            <a:off x="6515269" y="723398"/>
            <a:ext cx="602420" cy="1527179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192" idx="0"/>
            <a:endCxn id="258" idx="2"/>
          </p:cNvCxnSpPr>
          <p:nvPr/>
        </p:nvCxnSpPr>
        <p:spPr>
          <a:xfrm rot="5400000" flipH="1" flipV="1">
            <a:off x="6121389" y="-414937"/>
            <a:ext cx="202304" cy="3398937"/>
          </a:xfrm>
          <a:prstGeom prst="bentConnector3">
            <a:avLst>
              <a:gd name="adj1" fmla="val 2283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/>
          <p:nvPr/>
        </p:nvCxnSpPr>
        <p:spPr>
          <a:xfrm flipV="1">
            <a:off x="3759875" y="1185431"/>
            <a:ext cx="0" cy="9519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/>
          <p:cNvCxnSpPr>
            <a:stCxn id="184" idx="3"/>
          </p:cNvCxnSpPr>
          <p:nvPr/>
        </p:nvCxnSpPr>
        <p:spPr>
          <a:xfrm flipV="1">
            <a:off x="2959701" y="1553296"/>
            <a:ext cx="800174" cy="36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73" idx="0"/>
            <a:endCxn id="204" idx="2"/>
          </p:cNvCxnSpPr>
          <p:nvPr/>
        </p:nvCxnSpPr>
        <p:spPr>
          <a:xfrm rot="16200000" flipV="1">
            <a:off x="2206948" y="796467"/>
            <a:ext cx="951194" cy="1730712"/>
          </a:xfrm>
          <a:prstGeom prst="bentConnector3">
            <a:avLst>
              <a:gd name="adj1" fmla="val 857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55" idx="0"/>
          </p:cNvCxnSpPr>
          <p:nvPr/>
        </p:nvCxnSpPr>
        <p:spPr>
          <a:xfrm flipH="1" flipV="1">
            <a:off x="1333111" y="1192576"/>
            <a:ext cx="970" cy="10566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278"/>
          <p:cNvCxnSpPr>
            <a:stCxn id="31" idx="0"/>
            <a:endCxn id="64" idx="2"/>
          </p:cNvCxnSpPr>
          <p:nvPr/>
        </p:nvCxnSpPr>
        <p:spPr>
          <a:xfrm rot="16200000" flipV="1">
            <a:off x="7067946" y="3332944"/>
            <a:ext cx="243100" cy="477920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/>
          <p:cNvCxnSpPr/>
          <p:nvPr/>
        </p:nvCxnSpPr>
        <p:spPr>
          <a:xfrm>
            <a:off x="2665077" y="2638269"/>
            <a:ext cx="428536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endCxn id="64" idx="0"/>
          </p:cNvCxnSpPr>
          <p:nvPr/>
        </p:nvCxnSpPr>
        <p:spPr>
          <a:xfrm>
            <a:off x="6950439" y="2638269"/>
            <a:ext cx="97" cy="12499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 стрелкой 307"/>
          <p:cNvCxnSpPr/>
          <p:nvPr/>
        </p:nvCxnSpPr>
        <p:spPr>
          <a:xfrm flipV="1">
            <a:off x="2665077" y="2203554"/>
            <a:ext cx="0" cy="43471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14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315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316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317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8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19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20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1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22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323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4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5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26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327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328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29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0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31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2" name="Rectangle 143"/>
          <p:cNvSpPr/>
          <p:nvPr/>
        </p:nvSpPr>
        <p:spPr>
          <a:xfrm>
            <a:off x="8404236" y="527981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333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4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5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36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337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6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738B9D65-E2E8-4010-9BB0-D08BCC36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7" y="104169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7FC744D-5561-4BA3-A680-4DAFD24A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89" y="104169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961DA65-1B05-4DDC-A946-A52FD40D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5" y="102015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279</Words>
  <Application>Microsoft Office PowerPoint</Application>
  <PresentationFormat>Экран (16:10)</PresentationFormat>
  <Paragraphs>50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43</cp:revision>
  <dcterms:created xsi:type="dcterms:W3CDTF">2018-10-27T12:05:14Z</dcterms:created>
  <dcterms:modified xsi:type="dcterms:W3CDTF">2020-11-13T13:56:20Z</dcterms:modified>
</cp:coreProperties>
</file>