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693"/>
    <a:srgbClr val="8B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312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2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7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3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7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3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8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A70C4-4DBD-406A-ABE8-8FAB029A9AB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D36B-64D1-4604-85D9-958FB3FA88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Прямая соединительная линия 156"/>
          <p:cNvCxnSpPr/>
          <p:nvPr/>
        </p:nvCxnSpPr>
        <p:spPr>
          <a:xfrm>
            <a:off x="6857855" y="2254683"/>
            <a:ext cx="0" cy="14878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60927" y="247683"/>
            <a:ext cx="5003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"Школа семейного театра как инновационная форма социальной адаптации воспитанников детских домов и интернатов и их устройства в семью"</a:t>
            </a:r>
            <a:endParaRPr lang="en-US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31" y="196787"/>
            <a:ext cx="765746" cy="765746"/>
          </a:xfrm>
          <a:prstGeom prst="rect">
            <a:avLst/>
          </a:prstGeom>
        </p:spPr>
      </p:pic>
      <p:sp>
        <p:nvSpPr>
          <p:cNvPr id="6" name="Rounded Rectangle 49"/>
          <p:cNvSpPr/>
          <p:nvPr/>
        </p:nvSpPr>
        <p:spPr>
          <a:xfrm>
            <a:off x="406394" y="5429980"/>
            <a:ext cx="1882242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Дети-сироты и дети, оставшиеся без попечения родителей, </a:t>
            </a:r>
            <a:r>
              <a:rPr lang="ru-RU" sz="800" dirty="0" smtClean="0">
                <a:solidFill>
                  <a:schemeClr val="tx1"/>
                </a:solidFill>
              </a:rPr>
              <a:t>воспитываемые</a:t>
            </a: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в </a:t>
            </a:r>
            <a:r>
              <a:rPr lang="ru-RU" sz="800" dirty="0">
                <a:solidFill>
                  <a:schemeClr val="tx1"/>
                </a:solidFill>
              </a:rPr>
              <a:t>детских учреждениях</a:t>
            </a:r>
          </a:p>
        </p:txBody>
      </p:sp>
      <p:sp>
        <p:nvSpPr>
          <p:cNvPr id="7" name="Rectangle 50"/>
          <p:cNvSpPr/>
          <p:nvPr/>
        </p:nvSpPr>
        <p:spPr>
          <a:xfrm>
            <a:off x="454206" y="5470845"/>
            <a:ext cx="1780995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ounded Rectangle 49"/>
          <p:cNvSpPr/>
          <p:nvPr/>
        </p:nvSpPr>
        <p:spPr>
          <a:xfrm>
            <a:off x="2399547" y="5429980"/>
            <a:ext cx="1030947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 в кризисных кровных семьях</a:t>
            </a:r>
          </a:p>
        </p:txBody>
      </p:sp>
      <p:sp>
        <p:nvSpPr>
          <p:cNvPr id="9" name="Rectangle 50"/>
          <p:cNvSpPr/>
          <p:nvPr/>
        </p:nvSpPr>
        <p:spPr>
          <a:xfrm>
            <a:off x="2447360" y="5470845"/>
            <a:ext cx="929346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ounded Rectangle 49"/>
          <p:cNvSpPr/>
          <p:nvPr/>
        </p:nvSpPr>
        <p:spPr>
          <a:xfrm>
            <a:off x="3541405" y="5429980"/>
            <a:ext cx="1030947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в </a:t>
            </a:r>
            <a:r>
              <a:rPr lang="ru-RU" sz="800" dirty="0">
                <a:solidFill>
                  <a:schemeClr val="tx1"/>
                </a:solidFill>
              </a:rPr>
              <a:t>замещающих семьях</a:t>
            </a:r>
          </a:p>
        </p:txBody>
      </p:sp>
      <p:sp>
        <p:nvSpPr>
          <p:cNvPr id="11" name="Rectangle 50"/>
          <p:cNvSpPr/>
          <p:nvPr/>
        </p:nvSpPr>
        <p:spPr>
          <a:xfrm>
            <a:off x="3589218" y="5470845"/>
            <a:ext cx="929346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ounded Rectangle 49"/>
          <p:cNvSpPr/>
          <p:nvPr/>
        </p:nvSpPr>
        <p:spPr>
          <a:xfrm>
            <a:off x="406394" y="5044143"/>
            <a:ext cx="4165958" cy="28090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ДЕТИ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5" name="Rectangle 50"/>
          <p:cNvSpPr/>
          <p:nvPr/>
        </p:nvSpPr>
        <p:spPr>
          <a:xfrm>
            <a:off x="454206" y="5085977"/>
            <a:ext cx="4069981" cy="1982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ounded Rectangle 49"/>
          <p:cNvSpPr/>
          <p:nvPr/>
        </p:nvSpPr>
        <p:spPr>
          <a:xfrm>
            <a:off x="5397099" y="5044143"/>
            <a:ext cx="1302525" cy="93675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Родители 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(</a:t>
            </a:r>
            <a:r>
              <a:rPr lang="ru-RU" sz="800" dirty="0">
                <a:solidFill>
                  <a:schemeClr val="tx1"/>
                </a:solidFill>
              </a:rPr>
              <a:t>замещающие семьи)</a:t>
            </a:r>
          </a:p>
        </p:txBody>
      </p:sp>
      <p:sp>
        <p:nvSpPr>
          <p:cNvPr id="17" name="Rectangle 50"/>
          <p:cNvSpPr/>
          <p:nvPr/>
        </p:nvSpPr>
        <p:spPr>
          <a:xfrm>
            <a:off x="5444912" y="5085976"/>
            <a:ext cx="1206900" cy="85463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ounded Rectangle 49"/>
          <p:cNvSpPr/>
          <p:nvPr/>
        </p:nvSpPr>
        <p:spPr>
          <a:xfrm>
            <a:off x="6873108" y="5044143"/>
            <a:ext cx="1302525" cy="93675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Родители (кровные кризисные семьи)</a:t>
            </a:r>
          </a:p>
        </p:txBody>
      </p:sp>
      <p:sp>
        <p:nvSpPr>
          <p:cNvPr id="19" name="Rectangle 50"/>
          <p:cNvSpPr/>
          <p:nvPr/>
        </p:nvSpPr>
        <p:spPr>
          <a:xfrm>
            <a:off x="6920921" y="5085976"/>
            <a:ext cx="1206900" cy="85463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ounded Rectangle 49"/>
          <p:cNvSpPr/>
          <p:nvPr/>
        </p:nvSpPr>
        <p:spPr>
          <a:xfrm>
            <a:off x="8349117" y="5044143"/>
            <a:ext cx="1302525" cy="93675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Кандидаты</a:t>
            </a: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в </a:t>
            </a:r>
            <a:r>
              <a:rPr lang="ru-RU" sz="800" dirty="0">
                <a:solidFill>
                  <a:schemeClr val="tx1"/>
                </a:solidFill>
              </a:rPr>
              <a:t>замещающие родители</a:t>
            </a:r>
          </a:p>
        </p:txBody>
      </p:sp>
      <p:sp>
        <p:nvSpPr>
          <p:cNvPr id="21" name="Rectangle 50"/>
          <p:cNvSpPr/>
          <p:nvPr/>
        </p:nvSpPr>
        <p:spPr>
          <a:xfrm>
            <a:off x="8396930" y="5085976"/>
            <a:ext cx="1206900" cy="85463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ounded Rectangle 41"/>
          <p:cNvSpPr/>
          <p:nvPr/>
        </p:nvSpPr>
        <p:spPr>
          <a:xfrm>
            <a:off x="2858020" y="4035315"/>
            <a:ext cx="4198956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Занятия</a:t>
            </a:r>
            <a:r>
              <a:rPr lang="ru-RU" sz="800" b="1" dirty="0">
                <a:solidFill>
                  <a:schemeClr val="tx1"/>
                </a:solidFill>
              </a:rPr>
              <a:t> </a:t>
            </a:r>
            <a:r>
              <a:rPr lang="ru-RU" sz="800" dirty="0">
                <a:solidFill>
                  <a:schemeClr val="tx1"/>
                </a:solidFill>
              </a:rPr>
              <a:t>по профилю Школы семейного театра (актерскому мастерству, хореографии, сценической речи и пр.), психологические тренинги, спектакли, индивидуальные консультации психолога</a:t>
            </a:r>
          </a:p>
        </p:txBody>
      </p:sp>
      <p:sp>
        <p:nvSpPr>
          <p:cNvPr id="23" name="Rectangle 42"/>
          <p:cNvSpPr/>
          <p:nvPr/>
        </p:nvSpPr>
        <p:spPr>
          <a:xfrm>
            <a:off x="2899504" y="4077163"/>
            <a:ext cx="4122849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4"/>
          <p:cNvSpPr/>
          <p:nvPr/>
        </p:nvSpPr>
        <p:spPr>
          <a:xfrm>
            <a:off x="2858021" y="3285931"/>
            <a:ext cx="4198956" cy="41018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Дети, родители и кандидаты в замещающие родители включены в совместную театральную деятельность</a:t>
            </a:r>
          </a:p>
        </p:txBody>
      </p:sp>
      <p:sp>
        <p:nvSpPr>
          <p:cNvPr id="25" name="Right Triangle 16"/>
          <p:cNvSpPr/>
          <p:nvPr/>
        </p:nvSpPr>
        <p:spPr>
          <a:xfrm rot="10800000">
            <a:off x="2858020" y="369239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Right Triangle 17"/>
          <p:cNvSpPr/>
          <p:nvPr/>
        </p:nvSpPr>
        <p:spPr>
          <a:xfrm rot="10800000" flipH="1">
            <a:off x="6912976" y="369239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454206" y="2384621"/>
            <a:ext cx="1160710" cy="45998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Снижение уровня тревоги и страхов</a:t>
            </a:r>
          </a:p>
        </p:txBody>
      </p:sp>
      <p:sp>
        <p:nvSpPr>
          <p:cNvPr id="28" name="Right Triangle 16"/>
          <p:cNvSpPr/>
          <p:nvPr/>
        </p:nvSpPr>
        <p:spPr>
          <a:xfrm rot="10800000">
            <a:off x="448980" y="284035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9" name="Right Triangle 17"/>
          <p:cNvSpPr/>
          <p:nvPr/>
        </p:nvSpPr>
        <p:spPr>
          <a:xfrm rot="10800000" flipH="1">
            <a:off x="1470916" y="284035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0" name="Rounded Rectangle 14"/>
          <p:cNvSpPr/>
          <p:nvPr/>
        </p:nvSpPr>
        <p:spPr>
          <a:xfrm>
            <a:off x="1819192" y="2380365"/>
            <a:ext cx="1160710" cy="45998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Повышение уровня самооценки</a:t>
            </a:r>
          </a:p>
        </p:txBody>
      </p:sp>
      <p:sp>
        <p:nvSpPr>
          <p:cNvPr id="31" name="Right Triangle 16"/>
          <p:cNvSpPr/>
          <p:nvPr/>
        </p:nvSpPr>
        <p:spPr>
          <a:xfrm rot="10800000">
            <a:off x="1813966" y="283609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2" name="Right Triangle 17"/>
          <p:cNvSpPr/>
          <p:nvPr/>
        </p:nvSpPr>
        <p:spPr>
          <a:xfrm rot="10800000" flipH="1">
            <a:off x="2835902" y="283609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3" name="Rounded Rectangle 14"/>
          <p:cNvSpPr/>
          <p:nvPr/>
        </p:nvSpPr>
        <p:spPr>
          <a:xfrm>
            <a:off x="3189404" y="2384621"/>
            <a:ext cx="1160710" cy="45998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Повышение уровня социальной адаптации</a:t>
            </a:r>
          </a:p>
        </p:txBody>
      </p:sp>
      <p:sp>
        <p:nvSpPr>
          <p:cNvPr id="34" name="Right Triangle 16"/>
          <p:cNvSpPr/>
          <p:nvPr/>
        </p:nvSpPr>
        <p:spPr>
          <a:xfrm rot="10800000">
            <a:off x="3184178" y="284035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ight Triangle 17"/>
          <p:cNvSpPr/>
          <p:nvPr/>
        </p:nvSpPr>
        <p:spPr>
          <a:xfrm rot="10800000" flipH="1">
            <a:off x="4206114" y="284035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14"/>
          <p:cNvSpPr/>
          <p:nvPr/>
        </p:nvSpPr>
        <p:spPr>
          <a:xfrm>
            <a:off x="4549163" y="2385414"/>
            <a:ext cx="1160710" cy="45998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Повышение уровня социальных и творческих навыков</a:t>
            </a:r>
          </a:p>
        </p:txBody>
      </p:sp>
      <p:sp>
        <p:nvSpPr>
          <p:cNvPr id="37" name="Right Triangle 16"/>
          <p:cNvSpPr/>
          <p:nvPr/>
        </p:nvSpPr>
        <p:spPr>
          <a:xfrm rot="10800000">
            <a:off x="4543937" y="284114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ight Triangle 17"/>
          <p:cNvSpPr/>
          <p:nvPr/>
        </p:nvSpPr>
        <p:spPr>
          <a:xfrm rot="10800000" flipH="1">
            <a:off x="5565873" y="284114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9" name="Rounded Rectangle 14"/>
          <p:cNvSpPr/>
          <p:nvPr/>
        </p:nvSpPr>
        <p:spPr>
          <a:xfrm>
            <a:off x="6651812" y="2391121"/>
            <a:ext cx="1160710" cy="45998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Улучшение детско-родительских отношений</a:t>
            </a:r>
          </a:p>
        </p:txBody>
      </p:sp>
      <p:sp>
        <p:nvSpPr>
          <p:cNvPr id="40" name="Right Triangle 16"/>
          <p:cNvSpPr/>
          <p:nvPr/>
        </p:nvSpPr>
        <p:spPr>
          <a:xfrm rot="10800000">
            <a:off x="6646586" y="284685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1" name="Right Triangle 17"/>
          <p:cNvSpPr/>
          <p:nvPr/>
        </p:nvSpPr>
        <p:spPr>
          <a:xfrm rot="10800000" flipH="1">
            <a:off x="7668522" y="284685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14"/>
          <p:cNvSpPr/>
          <p:nvPr/>
        </p:nvSpPr>
        <p:spPr>
          <a:xfrm>
            <a:off x="8006345" y="2391980"/>
            <a:ext cx="1160710" cy="459986"/>
          </a:xfrm>
          <a:prstGeom prst="roundRect">
            <a:avLst>
              <a:gd name="adj" fmla="val 0"/>
            </a:avLst>
          </a:prstGeom>
          <a:solidFill>
            <a:srgbClr val="8B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Повышение мотивации к приему ребенка в семью</a:t>
            </a:r>
          </a:p>
        </p:txBody>
      </p:sp>
      <p:sp>
        <p:nvSpPr>
          <p:cNvPr id="43" name="Right Triangle 16"/>
          <p:cNvSpPr/>
          <p:nvPr/>
        </p:nvSpPr>
        <p:spPr>
          <a:xfrm rot="10800000">
            <a:off x="8001119" y="2847710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ight Triangle 17"/>
          <p:cNvSpPr/>
          <p:nvPr/>
        </p:nvSpPr>
        <p:spPr>
          <a:xfrm rot="10800000" flipH="1">
            <a:off x="9023055" y="2847710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45" name="Group 5"/>
          <p:cNvGrpSpPr/>
          <p:nvPr/>
        </p:nvGrpSpPr>
        <p:grpSpPr>
          <a:xfrm>
            <a:off x="2001365" y="1505216"/>
            <a:ext cx="353010" cy="420560"/>
            <a:chOff x="6613702" y="2640793"/>
            <a:chExt cx="473631" cy="359553"/>
          </a:xfrm>
        </p:grpSpPr>
        <p:sp>
          <p:nvSpPr>
            <p:cNvPr id="46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7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48" name="Group 18"/>
          <p:cNvGrpSpPr/>
          <p:nvPr/>
        </p:nvGrpSpPr>
        <p:grpSpPr>
          <a:xfrm>
            <a:off x="473821" y="1500311"/>
            <a:ext cx="329615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49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0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51" name="Right Triangle 21"/>
          <p:cNvSpPr/>
          <p:nvPr/>
        </p:nvSpPr>
        <p:spPr>
          <a:xfrm rot="10800000">
            <a:off x="656060" y="1861093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ectangle 22"/>
          <p:cNvSpPr/>
          <p:nvPr/>
        </p:nvSpPr>
        <p:spPr>
          <a:xfrm>
            <a:off x="656060" y="1338612"/>
            <a:ext cx="1487029" cy="5298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Улучшение благополучия детей и семей – участников Программы</a:t>
            </a:r>
          </a:p>
        </p:txBody>
      </p:sp>
      <p:sp>
        <p:nvSpPr>
          <p:cNvPr id="53" name="Right Triangle 23"/>
          <p:cNvSpPr/>
          <p:nvPr/>
        </p:nvSpPr>
        <p:spPr>
          <a:xfrm rot="10800000" flipH="1">
            <a:off x="2010410" y="1865068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54" name="Group 5"/>
          <p:cNvGrpSpPr/>
          <p:nvPr/>
        </p:nvGrpSpPr>
        <p:grpSpPr>
          <a:xfrm>
            <a:off x="4258749" y="1508739"/>
            <a:ext cx="353010" cy="420560"/>
            <a:chOff x="6613702" y="2640793"/>
            <a:chExt cx="473631" cy="359553"/>
          </a:xfrm>
        </p:grpSpPr>
        <p:sp>
          <p:nvSpPr>
            <p:cNvPr id="55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6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7" name="Group 18"/>
          <p:cNvGrpSpPr/>
          <p:nvPr/>
        </p:nvGrpSpPr>
        <p:grpSpPr>
          <a:xfrm>
            <a:off x="2731205" y="1503834"/>
            <a:ext cx="329615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58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9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0" name="Right Triangle 21"/>
          <p:cNvSpPr/>
          <p:nvPr/>
        </p:nvSpPr>
        <p:spPr>
          <a:xfrm rot="10800000">
            <a:off x="2913444" y="1864616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ectangle 22"/>
          <p:cNvSpPr/>
          <p:nvPr/>
        </p:nvSpPr>
        <p:spPr>
          <a:xfrm>
            <a:off x="2913444" y="1342135"/>
            <a:ext cx="1487029" cy="5298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Предотвращение случаев отказов / изъятий детей из замещающих семей</a:t>
            </a:r>
          </a:p>
        </p:txBody>
      </p:sp>
      <p:sp>
        <p:nvSpPr>
          <p:cNvPr id="62" name="Right Triangle 23"/>
          <p:cNvSpPr/>
          <p:nvPr/>
        </p:nvSpPr>
        <p:spPr>
          <a:xfrm rot="10800000" flipH="1">
            <a:off x="4267794" y="1868591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63" name="Group 5"/>
          <p:cNvGrpSpPr/>
          <p:nvPr/>
        </p:nvGrpSpPr>
        <p:grpSpPr>
          <a:xfrm>
            <a:off x="6361398" y="1511672"/>
            <a:ext cx="353010" cy="420560"/>
            <a:chOff x="6613702" y="2640793"/>
            <a:chExt cx="473631" cy="359553"/>
          </a:xfrm>
        </p:grpSpPr>
        <p:sp>
          <p:nvSpPr>
            <p:cNvPr id="64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5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6" name="Group 18"/>
          <p:cNvGrpSpPr/>
          <p:nvPr/>
        </p:nvGrpSpPr>
        <p:grpSpPr>
          <a:xfrm>
            <a:off x="4833854" y="1506767"/>
            <a:ext cx="329615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67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68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9" name="Right Triangle 21"/>
          <p:cNvSpPr/>
          <p:nvPr/>
        </p:nvSpPr>
        <p:spPr>
          <a:xfrm rot="10800000">
            <a:off x="5016093" y="186754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ectangle 22"/>
          <p:cNvSpPr/>
          <p:nvPr/>
        </p:nvSpPr>
        <p:spPr>
          <a:xfrm>
            <a:off x="5016093" y="1345068"/>
            <a:ext cx="1487029" cy="52988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Предотвращение случаев отказов / изъятий детей из кровных семей</a:t>
            </a:r>
          </a:p>
        </p:txBody>
      </p:sp>
      <p:sp>
        <p:nvSpPr>
          <p:cNvPr id="71" name="Right Triangle 23"/>
          <p:cNvSpPr/>
          <p:nvPr/>
        </p:nvSpPr>
        <p:spPr>
          <a:xfrm rot="10800000" flipH="1">
            <a:off x="6370443" y="1871524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72" name="Group 5"/>
          <p:cNvGrpSpPr/>
          <p:nvPr/>
        </p:nvGrpSpPr>
        <p:grpSpPr>
          <a:xfrm>
            <a:off x="9321825" y="1525069"/>
            <a:ext cx="353010" cy="420560"/>
            <a:chOff x="6613702" y="2640793"/>
            <a:chExt cx="473631" cy="359553"/>
          </a:xfrm>
        </p:grpSpPr>
        <p:sp>
          <p:nvSpPr>
            <p:cNvPr id="73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4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5" name="Group 18"/>
          <p:cNvGrpSpPr/>
          <p:nvPr/>
        </p:nvGrpSpPr>
        <p:grpSpPr>
          <a:xfrm>
            <a:off x="6981490" y="1520164"/>
            <a:ext cx="329615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76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77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78" name="Right Triangle 21"/>
          <p:cNvSpPr/>
          <p:nvPr/>
        </p:nvSpPr>
        <p:spPr>
          <a:xfrm rot="10800000">
            <a:off x="7163729" y="1880946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Rectangle 22"/>
          <p:cNvSpPr/>
          <p:nvPr/>
        </p:nvSpPr>
        <p:spPr>
          <a:xfrm>
            <a:off x="7187997" y="1345069"/>
            <a:ext cx="2257384" cy="543282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Увеличение числа детей-сирот и детей, оставшихся без попечения родителей, переданных на семейные формы устройства </a:t>
            </a:r>
            <a:endParaRPr lang="ru-RU" sz="800" dirty="0" smtClean="0"/>
          </a:p>
          <a:p>
            <a:pPr algn="ctr"/>
            <a:r>
              <a:rPr lang="ru-RU" sz="800" dirty="0" smtClean="0"/>
              <a:t>(</a:t>
            </a:r>
            <a:r>
              <a:rPr lang="ru-RU" sz="800" dirty="0"/>
              <a:t>в </a:t>
            </a:r>
            <a:r>
              <a:rPr lang="ru-RU" sz="800" dirty="0" err="1" smtClean="0"/>
              <a:t>т.ч</a:t>
            </a:r>
            <a:r>
              <a:rPr lang="ru-RU" sz="800" dirty="0" smtClean="0"/>
              <a:t>. </a:t>
            </a:r>
            <a:r>
              <a:rPr lang="ru-RU" sz="800" dirty="0"/>
              <a:t>подростков, детей с ОВЗ, </a:t>
            </a:r>
            <a:r>
              <a:rPr lang="ru-RU" sz="800" dirty="0" err="1"/>
              <a:t>сиблингов</a:t>
            </a:r>
            <a:r>
              <a:rPr lang="ru-RU" sz="800" dirty="0"/>
              <a:t>)</a:t>
            </a:r>
          </a:p>
        </p:txBody>
      </p:sp>
      <p:sp>
        <p:nvSpPr>
          <p:cNvPr id="80" name="Right Triangle 23"/>
          <p:cNvSpPr/>
          <p:nvPr/>
        </p:nvSpPr>
        <p:spPr>
          <a:xfrm rot="10800000" flipH="1">
            <a:off x="9330870" y="1884921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82" name="Прямая соединительная линия 81"/>
          <p:cNvCxnSpPr>
            <a:stCxn id="6" idx="0"/>
          </p:cNvCxnSpPr>
          <p:nvPr/>
        </p:nvCxnSpPr>
        <p:spPr>
          <a:xfrm flipH="1" flipV="1">
            <a:off x="1346479" y="5330651"/>
            <a:ext cx="1036" cy="993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H="1" flipV="1">
            <a:off x="2894976" y="5330651"/>
            <a:ext cx="1036" cy="993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H="1" flipV="1">
            <a:off x="4053891" y="5330650"/>
            <a:ext cx="1036" cy="993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14" idx="0"/>
            <a:endCxn id="20" idx="0"/>
          </p:cNvCxnSpPr>
          <p:nvPr/>
        </p:nvCxnSpPr>
        <p:spPr>
          <a:xfrm rot="5400000" flipH="1" flipV="1">
            <a:off x="5744876" y="1788640"/>
            <a:ext cx="12700" cy="651100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22" idx="2"/>
          </p:cNvCxnSpPr>
          <p:nvPr/>
        </p:nvCxnSpPr>
        <p:spPr>
          <a:xfrm>
            <a:off x="4957498" y="4611379"/>
            <a:ext cx="1364" cy="20680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endCxn id="16" idx="0"/>
          </p:cNvCxnSpPr>
          <p:nvPr/>
        </p:nvCxnSpPr>
        <p:spPr>
          <a:xfrm>
            <a:off x="6048361" y="4829609"/>
            <a:ext cx="1" cy="21453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8" idx="0"/>
          </p:cNvCxnSpPr>
          <p:nvPr/>
        </p:nvCxnSpPr>
        <p:spPr>
          <a:xfrm flipH="1" flipV="1">
            <a:off x="7524370" y="4829609"/>
            <a:ext cx="1" cy="21453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22" idx="0"/>
            <a:endCxn id="24" idx="2"/>
          </p:cNvCxnSpPr>
          <p:nvPr/>
        </p:nvCxnSpPr>
        <p:spPr>
          <a:xfrm flipV="1">
            <a:off x="4957498" y="3696111"/>
            <a:ext cx="1" cy="3392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27" idx="2"/>
            <a:endCxn id="36" idx="2"/>
          </p:cNvCxnSpPr>
          <p:nvPr/>
        </p:nvCxnSpPr>
        <p:spPr>
          <a:xfrm rot="16200000" flipH="1">
            <a:off x="3081643" y="797524"/>
            <a:ext cx="793" cy="4094957"/>
          </a:xfrm>
          <a:prstGeom prst="bentConnector3">
            <a:avLst>
              <a:gd name="adj1" fmla="val 2892723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 flipV="1">
            <a:off x="2359795" y="2836097"/>
            <a:ext cx="1568" cy="23869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V="1">
            <a:off x="3769759" y="2836096"/>
            <a:ext cx="0" cy="4498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39" idx="2"/>
            <a:endCxn id="42" idx="2"/>
          </p:cNvCxnSpPr>
          <p:nvPr/>
        </p:nvCxnSpPr>
        <p:spPr>
          <a:xfrm rot="16200000" flipH="1">
            <a:off x="7909004" y="2174269"/>
            <a:ext cx="859" cy="1354533"/>
          </a:xfrm>
          <a:prstGeom prst="bentConnector3">
            <a:avLst>
              <a:gd name="adj1" fmla="val 2671234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6124470" y="3079821"/>
            <a:ext cx="111676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6124470" y="3074796"/>
            <a:ext cx="0" cy="20599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42" idx="0"/>
          </p:cNvCxnSpPr>
          <p:nvPr/>
        </p:nvCxnSpPr>
        <p:spPr>
          <a:xfrm flipV="1">
            <a:off x="8586700" y="1884921"/>
            <a:ext cx="0" cy="50705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61" idx="2"/>
            <a:endCxn id="70" idx="2"/>
          </p:cNvCxnSpPr>
          <p:nvPr/>
        </p:nvCxnSpPr>
        <p:spPr>
          <a:xfrm rot="16200000" flipH="1">
            <a:off x="4706817" y="822161"/>
            <a:ext cx="2933" cy="2102649"/>
          </a:xfrm>
          <a:prstGeom prst="bentConnector3">
            <a:avLst>
              <a:gd name="adj1" fmla="val 789406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5759608" y="2106806"/>
            <a:ext cx="142838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>
            <a:off x="7189596" y="2105130"/>
            <a:ext cx="0" cy="28135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142"/>
          <p:cNvCxnSpPr/>
          <p:nvPr/>
        </p:nvCxnSpPr>
        <p:spPr>
          <a:xfrm rot="16200000" flipH="1">
            <a:off x="2350661" y="741566"/>
            <a:ext cx="3523" cy="2257384"/>
          </a:xfrm>
          <a:prstGeom prst="bentConnector3">
            <a:avLst>
              <a:gd name="adj1" fmla="val 1100970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>
            <a:off x="1470916" y="2253503"/>
            <a:ext cx="0" cy="12686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>
            <a:off x="2359795" y="2253503"/>
            <a:ext cx="507" cy="12183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>
            <a:off x="3481115" y="2261800"/>
            <a:ext cx="507" cy="12183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V="1">
            <a:off x="3480438" y="2253503"/>
            <a:ext cx="3377598" cy="327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>
            <a:off x="5103554" y="2262839"/>
            <a:ext cx="507" cy="12183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8" y="145322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91" y="142027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41" y="142939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35" y="140113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Rectangle 124"/>
          <p:cNvSpPr/>
          <p:nvPr/>
        </p:nvSpPr>
        <p:spPr>
          <a:xfrm>
            <a:off x="0" y="6149788"/>
            <a:ext cx="9906000" cy="712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92" name="Group 125"/>
          <p:cNvGrpSpPr/>
          <p:nvPr/>
        </p:nvGrpSpPr>
        <p:grpSpPr>
          <a:xfrm>
            <a:off x="482090" y="6449742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193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94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95" name="Right Triangle 128"/>
          <p:cNvSpPr/>
          <p:nvPr/>
        </p:nvSpPr>
        <p:spPr>
          <a:xfrm rot="10800000">
            <a:off x="676782" y="6635728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6" name="Chevron 129"/>
          <p:cNvSpPr/>
          <p:nvPr/>
        </p:nvSpPr>
        <p:spPr>
          <a:xfrm rot="10800000">
            <a:off x="965932" y="6458594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97" name="Rectangle 130"/>
          <p:cNvSpPr/>
          <p:nvPr/>
        </p:nvSpPr>
        <p:spPr>
          <a:xfrm rot="10800000">
            <a:off x="982990" y="6458593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98" name="Right Triangle 131"/>
          <p:cNvSpPr/>
          <p:nvPr/>
        </p:nvSpPr>
        <p:spPr>
          <a:xfrm rot="10800000" flipH="1">
            <a:off x="984779" y="6634727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9" name="Rectangle 132"/>
          <p:cNvSpPr/>
          <p:nvPr/>
        </p:nvSpPr>
        <p:spPr>
          <a:xfrm>
            <a:off x="685212" y="6383700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0" name="Rectangle 133"/>
          <p:cNvSpPr/>
          <p:nvPr/>
        </p:nvSpPr>
        <p:spPr>
          <a:xfrm>
            <a:off x="1257418" y="6330484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1" name="Right Triangle 134"/>
          <p:cNvSpPr/>
          <p:nvPr/>
        </p:nvSpPr>
        <p:spPr>
          <a:xfrm rot="10800000">
            <a:off x="2264351" y="6636510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2" name="Right Triangle 135"/>
          <p:cNvSpPr/>
          <p:nvPr/>
        </p:nvSpPr>
        <p:spPr>
          <a:xfrm rot="10800000" flipH="1">
            <a:off x="2668463" y="664179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3" name="Rounded Rectangle 136"/>
          <p:cNvSpPr/>
          <p:nvPr/>
        </p:nvSpPr>
        <p:spPr>
          <a:xfrm>
            <a:off x="2269800" y="6394282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4" name="Rectangle 137"/>
          <p:cNvSpPr/>
          <p:nvPr/>
        </p:nvSpPr>
        <p:spPr>
          <a:xfrm>
            <a:off x="2762643" y="6361521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205" name="Rectangle 138"/>
          <p:cNvSpPr/>
          <p:nvPr/>
        </p:nvSpPr>
        <p:spPr>
          <a:xfrm>
            <a:off x="6883922" y="6335822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06" name="Rounded Rectangle 139"/>
          <p:cNvSpPr/>
          <p:nvPr/>
        </p:nvSpPr>
        <p:spPr>
          <a:xfrm>
            <a:off x="6443948" y="640462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7" name="Rectangle 140"/>
          <p:cNvSpPr/>
          <p:nvPr/>
        </p:nvSpPr>
        <p:spPr>
          <a:xfrm>
            <a:off x="6480105" y="643741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8" name="Rounded Rectangle 141"/>
          <p:cNvSpPr/>
          <p:nvPr/>
        </p:nvSpPr>
        <p:spPr>
          <a:xfrm>
            <a:off x="8268179" y="6403406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9" name="Rectangle 142"/>
          <p:cNvSpPr/>
          <p:nvPr/>
        </p:nvSpPr>
        <p:spPr>
          <a:xfrm>
            <a:off x="8321867" y="6446317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0" name="Rectangle 143"/>
          <p:cNvSpPr/>
          <p:nvPr/>
        </p:nvSpPr>
        <p:spPr>
          <a:xfrm>
            <a:off x="8709027" y="6373717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11" name="Right Triangle 158"/>
          <p:cNvSpPr/>
          <p:nvPr/>
        </p:nvSpPr>
        <p:spPr>
          <a:xfrm rot="10800000">
            <a:off x="3652119" y="6634529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2" name="Right Triangle 159"/>
          <p:cNvSpPr/>
          <p:nvPr/>
        </p:nvSpPr>
        <p:spPr>
          <a:xfrm rot="10800000" flipH="1">
            <a:off x="4050621" y="663981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3" name="Rounded Rectangle 161"/>
          <p:cNvSpPr/>
          <p:nvPr/>
        </p:nvSpPr>
        <p:spPr>
          <a:xfrm>
            <a:off x="3651958" y="6392301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4" name="Rectangle 162"/>
          <p:cNvSpPr/>
          <p:nvPr/>
        </p:nvSpPr>
        <p:spPr>
          <a:xfrm>
            <a:off x="4100841" y="6333588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215" name="Oval 127"/>
          <p:cNvSpPr/>
          <p:nvPr/>
        </p:nvSpPr>
        <p:spPr>
          <a:xfrm>
            <a:off x="5079141" y="6407679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24" y="644631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Rectangle 157"/>
          <p:cNvSpPr/>
          <p:nvPr/>
        </p:nvSpPr>
        <p:spPr>
          <a:xfrm>
            <a:off x="5295423" y="6344217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</p:spTree>
    <p:extLst>
      <p:ext uri="{BB962C8B-B14F-4D97-AF65-F5344CB8AC3E}">
        <p14:creationId xmlns:p14="http://schemas.microsoft.com/office/powerpoint/2010/main" val="29334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13579</TotalTime>
  <Words>205</Words>
  <Application>Microsoft Office PowerPoint</Application>
  <PresentationFormat>Лист A4 (210x297 мм)</PresentationFormat>
  <Paragraphs>34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25</cp:revision>
  <dcterms:created xsi:type="dcterms:W3CDTF">2019-08-22T10:59:59Z</dcterms:created>
  <dcterms:modified xsi:type="dcterms:W3CDTF">2020-11-02T13:38:06Z</dcterms:modified>
</cp:coreProperties>
</file>