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17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36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7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6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8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2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0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7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26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5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9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950D-6332-43DD-9E1B-030E2D39B9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F861-5418-4B04-8104-A968171C0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Соединительная линия уступом 158"/>
          <p:cNvCxnSpPr>
            <a:stCxn id="48" idx="0"/>
            <a:endCxn id="53" idx="0"/>
          </p:cNvCxnSpPr>
          <p:nvPr/>
        </p:nvCxnSpPr>
        <p:spPr>
          <a:xfrm rot="16200000" flipH="1">
            <a:off x="6270734" y="3358995"/>
            <a:ext cx="45405" cy="2220458"/>
          </a:xfrm>
          <a:prstGeom prst="bentConnector3">
            <a:avLst>
              <a:gd name="adj1" fmla="val -6260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54" idx="0"/>
            <a:endCxn id="57" idx="0"/>
          </p:cNvCxnSpPr>
          <p:nvPr/>
        </p:nvCxnSpPr>
        <p:spPr>
          <a:xfrm rot="16200000" flipH="1">
            <a:off x="8885903" y="4066724"/>
            <a:ext cx="41848" cy="808558"/>
          </a:xfrm>
          <a:prstGeom prst="bentConnector3">
            <a:avLst>
              <a:gd name="adj1" fmla="val -72563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9866" y="6154914"/>
            <a:ext cx="9921976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371413" y="6391132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566105" y="6577118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855255" y="6399983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872313" y="6399982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874102" y="6576117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574535" y="6325089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1146741" y="6271873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2" name="Right Triangle 134"/>
          <p:cNvSpPr/>
          <p:nvPr/>
        </p:nvSpPr>
        <p:spPr>
          <a:xfrm rot="10800000">
            <a:off x="2153674" y="6577899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557786" y="6583185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2159124" y="6335672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651966" y="6302911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7125808" y="6295795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685834" y="6364596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721991" y="6397383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8510065" y="6363379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563754" y="6406291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ectangle 143"/>
          <p:cNvSpPr/>
          <p:nvPr/>
        </p:nvSpPr>
        <p:spPr>
          <a:xfrm>
            <a:off x="8950913" y="6333691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2" name="Right Triangle 158"/>
          <p:cNvSpPr/>
          <p:nvPr/>
        </p:nvSpPr>
        <p:spPr>
          <a:xfrm rot="10800000">
            <a:off x="3541442" y="6575918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ight Triangle 159"/>
          <p:cNvSpPr/>
          <p:nvPr/>
        </p:nvSpPr>
        <p:spPr>
          <a:xfrm rot="10800000" flipH="1">
            <a:off x="3939944" y="6581204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ounded Rectangle 161"/>
          <p:cNvSpPr/>
          <p:nvPr/>
        </p:nvSpPr>
        <p:spPr>
          <a:xfrm>
            <a:off x="3541282" y="6333691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5" name="Rectangle 162"/>
          <p:cNvSpPr/>
          <p:nvPr/>
        </p:nvSpPr>
        <p:spPr>
          <a:xfrm>
            <a:off x="3990164" y="6274977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6" name="Oval 127"/>
          <p:cNvSpPr/>
          <p:nvPr/>
        </p:nvSpPr>
        <p:spPr>
          <a:xfrm>
            <a:off x="5093872" y="6361196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55" y="639983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157"/>
          <p:cNvSpPr/>
          <p:nvPr/>
        </p:nvSpPr>
        <p:spPr>
          <a:xfrm>
            <a:off x="5310154" y="6297733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56ED669F-D7B7-45B7-9D8B-16633E7F5B48}"/>
              </a:ext>
            </a:extLst>
          </p:cNvPr>
          <p:cNvSpPr txBox="1">
            <a:spLocks/>
          </p:cNvSpPr>
          <p:nvPr/>
        </p:nvSpPr>
        <p:spPr>
          <a:xfrm>
            <a:off x="2260353" y="250535"/>
            <a:ext cx="5440333" cy="7771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200" b="1" dirty="0"/>
              <a:t>Дерево результатов Практики</a:t>
            </a:r>
            <a:br>
              <a:rPr lang="ru-RU" sz="1200" b="1" dirty="0"/>
            </a:br>
            <a:r>
              <a:rPr lang="ru-RU" sz="1200" b="1" dirty="0"/>
              <a:t>Организация работы с кровными семьями, один или несколько членов которой имеют алкогольную или наркотическую зависимость «Перспектива»</a:t>
            </a:r>
            <a:br>
              <a:rPr lang="ru-RU" sz="1200" b="1" dirty="0"/>
            </a:br>
            <a:endParaRPr lang="ru-RU" sz="12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8038548" y="346717"/>
            <a:ext cx="1647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АНО "Центр программ профилактики и социальной реабилитации"</a:t>
            </a:r>
            <a:br>
              <a:rPr lang="ru-RU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ounded Rectangle 49"/>
          <p:cNvSpPr/>
          <p:nvPr/>
        </p:nvSpPr>
        <p:spPr>
          <a:xfrm>
            <a:off x="1135418" y="5429980"/>
            <a:ext cx="2478588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chemeClr val="tx1"/>
                </a:solidFill>
              </a:rPr>
              <a:t>Кровные кризисные семьи, один или несколько членов которых страдают наркотической или алкогольной зависимостью (ККС)</a:t>
            </a:r>
          </a:p>
        </p:txBody>
      </p:sp>
      <p:sp>
        <p:nvSpPr>
          <p:cNvPr id="34" name="Rectangle 50"/>
          <p:cNvSpPr/>
          <p:nvPr/>
        </p:nvSpPr>
        <p:spPr>
          <a:xfrm>
            <a:off x="1183230" y="5470845"/>
            <a:ext cx="238461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5032886" y="5429980"/>
            <a:ext cx="2478588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chemeClr val="tx1"/>
                </a:solidFill>
              </a:rPr>
              <a:t>Подростки из ККС, в том числе совершившие правонарушения</a:t>
            </a:r>
          </a:p>
        </p:txBody>
      </p:sp>
      <p:sp>
        <p:nvSpPr>
          <p:cNvPr id="36" name="Rectangle 50"/>
          <p:cNvSpPr/>
          <p:nvPr/>
        </p:nvSpPr>
        <p:spPr>
          <a:xfrm>
            <a:off x="5080698" y="5470845"/>
            <a:ext cx="2384612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8150807" y="5429980"/>
            <a:ext cx="1554207" cy="550919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>
                <a:solidFill>
                  <a:schemeClr val="tx1"/>
                </a:solidFill>
              </a:rPr>
              <a:t>Специалисты социальной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>
                <a:solidFill>
                  <a:schemeClr val="tx1"/>
                </a:solidFill>
              </a:rPr>
              <a:t>сферы и сферы профилактики</a:t>
            </a:r>
          </a:p>
        </p:txBody>
      </p:sp>
      <p:sp>
        <p:nvSpPr>
          <p:cNvPr id="38" name="Rectangle 50"/>
          <p:cNvSpPr/>
          <p:nvPr/>
        </p:nvSpPr>
        <p:spPr>
          <a:xfrm>
            <a:off x="8205746" y="5470845"/>
            <a:ext cx="1453104" cy="46918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ounded Rectangle 41"/>
          <p:cNvSpPr/>
          <p:nvPr/>
        </p:nvSpPr>
        <p:spPr>
          <a:xfrm>
            <a:off x="230782" y="4443350"/>
            <a:ext cx="105697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chemeClr val="tx1"/>
                </a:solidFill>
              </a:rPr>
              <a:t>Мотивационное консультирование</a:t>
            </a:r>
          </a:p>
        </p:txBody>
      </p:sp>
      <p:sp>
        <p:nvSpPr>
          <p:cNvPr id="40" name="Rectangle 42"/>
          <p:cNvSpPr/>
          <p:nvPr/>
        </p:nvSpPr>
        <p:spPr>
          <a:xfrm>
            <a:off x="272266" y="4485198"/>
            <a:ext cx="976089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1" name="Rounded Rectangle 41"/>
          <p:cNvSpPr/>
          <p:nvPr/>
        </p:nvSpPr>
        <p:spPr>
          <a:xfrm>
            <a:off x="1361865" y="4442128"/>
            <a:ext cx="963065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>
                <a:solidFill>
                  <a:schemeClr val="tx1"/>
                </a:solidFill>
              </a:rPr>
              <a:t>Разработка программ лечения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>
                <a:solidFill>
                  <a:schemeClr val="tx1"/>
                </a:solidFill>
              </a:rPr>
              <a:t>и реабилитации</a:t>
            </a:r>
          </a:p>
        </p:txBody>
      </p:sp>
      <p:sp>
        <p:nvSpPr>
          <p:cNvPr id="42" name="Rectangle 42"/>
          <p:cNvSpPr/>
          <p:nvPr/>
        </p:nvSpPr>
        <p:spPr>
          <a:xfrm>
            <a:off x="1403348" y="4483976"/>
            <a:ext cx="889367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2401142" y="4445685"/>
            <a:ext cx="105697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chemeClr val="tx1"/>
                </a:solidFill>
              </a:rPr>
              <a:t>Индивидуальные и групповые консультации</a:t>
            </a:r>
          </a:p>
        </p:txBody>
      </p:sp>
      <p:sp>
        <p:nvSpPr>
          <p:cNvPr id="45" name="Rectangle 42"/>
          <p:cNvSpPr/>
          <p:nvPr/>
        </p:nvSpPr>
        <p:spPr>
          <a:xfrm>
            <a:off x="2442626" y="4487533"/>
            <a:ext cx="976089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6" name="Rounded Rectangle 41"/>
          <p:cNvSpPr/>
          <p:nvPr/>
        </p:nvSpPr>
        <p:spPr>
          <a:xfrm>
            <a:off x="3534328" y="4445685"/>
            <a:ext cx="932366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 err="1">
                <a:solidFill>
                  <a:schemeClr val="tx1"/>
                </a:solidFill>
              </a:rPr>
              <a:t>Постреабилита-ционное</a:t>
            </a:r>
            <a:r>
              <a:rPr lang="ru-RU" sz="800" dirty="0">
                <a:solidFill>
                  <a:schemeClr val="tx1"/>
                </a:solidFill>
              </a:rPr>
              <a:t> сопровождение</a:t>
            </a:r>
          </a:p>
        </p:txBody>
      </p:sp>
      <p:sp>
        <p:nvSpPr>
          <p:cNvPr id="47" name="Rectangle 42"/>
          <p:cNvSpPr/>
          <p:nvPr/>
        </p:nvSpPr>
        <p:spPr>
          <a:xfrm>
            <a:off x="3575812" y="4487533"/>
            <a:ext cx="845114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8" name="Rounded Rectangle 41"/>
          <p:cNvSpPr/>
          <p:nvPr/>
        </p:nvSpPr>
        <p:spPr>
          <a:xfrm>
            <a:off x="4701675" y="4446522"/>
            <a:ext cx="963065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chemeClr val="tx1"/>
                </a:solidFill>
              </a:rPr>
              <a:t>Индивидуальные занятия с психологом</a:t>
            </a:r>
          </a:p>
        </p:txBody>
      </p:sp>
      <p:sp>
        <p:nvSpPr>
          <p:cNvPr id="49" name="Rectangle 42"/>
          <p:cNvSpPr/>
          <p:nvPr/>
        </p:nvSpPr>
        <p:spPr>
          <a:xfrm>
            <a:off x="4743158" y="4488370"/>
            <a:ext cx="889367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41"/>
          <p:cNvSpPr/>
          <p:nvPr/>
        </p:nvSpPr>
        <p:spPr>
          <a:xfrm>
            <a:off x="5740952" y="4450079"/>
            <a:ext cx="105697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chemeClr val="tx1"/>
                </a:solidFill>
              </a:rPr>
              <a:t>Групповые занятия с психологом</a:t>
            </a:r>
          </a:p>
        </p:txBody>
      </p:sp>
      <p:sp>
        <p:nvSpPr>
          <p:cNvPr id="51" name="Rectangle 42"/>
          <p:cNvSpPr/>
          <p:nvPr/>
        </p:nvSpPr>
        <p:spPr>
          <a:xfrm>
            <a:off x="5782436" y="4491927"/>
            <a:ext cx="976089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ounded Rectangle 41"/>
          <p:cNvSpPr/>
          <p:nvPr/>
        </p:nvSpPr>
        <p:spPr>
          <a:xfrm>
            <a:off x="6874137" y="4450079"/>
            <a:ext cx="1056973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chemeClr val="tx1"/>
                </a:solidFill>
              </a:rPr>
              <a:t>Организация досуга</a:t>
            </a:r>
          </a:p>
        </p:txBody>
      </p:sp>
      <p:sp>
        <p:nvSpPr>
          <p:cNvPr id="53" name="Rectangle 42"/>
          <p:cNvSpPr/>
          <p:nvPr/>
        </p:nvSpPr>
        <p:spPr>
          <a:xfrm>
            <a:off x="6915621" y="4491927"/>
            <a:ext cx="976089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ounded Rectangle 41"/>
          <p:cNvSpPr/>
          <p:nvPr/>
        </p:nvSpPr>
        <p:spPr>
          <a:xfrm>
            <a:off x="8163572" y="4450079"/>
            <a:ext cx="677951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chemeClr val="tx1"/>
                </a:solidFill>
              </a:rPr>
              <a:t>Обучение</a:t>
            </a:r>
          </a:p>
        </p:txBody>
      </p:sp>
      <p:sp>
        <p:nvSpPr>
          <p:cNvPr id="55" name="Rectangle 42"/>
          <p:cNvSpPr/>
          <p:nvPr/>
        </p:nvSpPr>
        <p:spPr>
          <a:xfrm>
            <a:off x="8205057" y="4491927"/>
            <a:ext cx="597036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ounded Rectangle 41"/>
          <p:cNvSpPr/>
          <p:nvPr/>
        </p:nvSpPr>
        <p:spPr>
          <a:xfrm>
            <a:off x="8919892" y="4450079"/>
            <a:ext cx="784746" cy="576064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>
                <a:solidFill>
                  <a:schemeClr val="tx1"/>
                </a:solidFill>
              </a:rPr>
              <a:t>Профессио-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>
                <a:solidFill>
                  <a:schemeClr val="tx1"/>
                </a:solidFill>
              </a:rPr>
              <a:t>нальная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>
                <a:solidFill>
                  <a:schemeClr val="tx1"/>
                </a:solidFill>
              </a:rPr>
              <a:t>поддержка</a:t>
            </a:r>
          </a:p>
        </p:txBody>
      </p:sp>
      <p:sp>
        <p:nvSpPr>
          <p:cNvPr id="57" name="Rectangle 42"/>
          <p:cNvSpPr/>
          <p:nvPr/>
        </p:nvSpPr>
        <p:spPr>
          <a:xfrm>
            <a:off x="8961376" y="4491927"/>
            <a:ext cx="699459" cy="49236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ounded Rectangle 14"/>
          <p:cNvSpPr/>
          <p:nvPr/>
        </p:nvSpPr>
        <p:spPr>
          <a:xfrm>
            <a:off x="201155" y="3050168"/>
            <a:ext cx="1086600" cy="8198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Стабилизация </a:t>
            </a:r>
            <a:r>
              <a:rPr lang="ru-RU" sz="800" dirty="0" err="1"/>
              <a:t>психо</a:t>
            </a:r>
            <a:r>
              <a:rPr lang="ru-RU" sz="800" dirty="0"/>
              <a:t>-эмоционального и физического состояния </a:t>
            </a:r>
          </a:p>
        </p:txBody>
      </p:sp>
      <p:sp>
        <p:nvSpPr>
          <p:cNvPr id="59" name="Right Triangle 16"/>
          <p:cNvSpPr/>
          <p:nvPr/>
        </p:nvSpPr>
        <p:spPr>
          <a:xfrm rot="10800000">
            <a:off x="195929" y="386574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ight Triangle 17"/>
          <p:cNvSpPr/>
          <p:nvPr/>
        </p:nvSpPr>
        <p:spPr>
          <a:xfrm rot="10800000" flipH="1">
            <a:off x="1143755" y="386574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14"/>
          <p:cNvSpPr/>
          <p:nvPr/>
        </p:nvSpPr>
        <p:spPr>
          <a:xfrm>
            <a:off x="1356026" y="3050168"/>
            <a:ext cx="968904" cy="8198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Улучшение детско-родительских отношений</a:t>
            </a:r>
          </a:p>
        </p:txBody>
      </p:sp>
      <p:sp>
        <p:nvSpPr>
          <p:cNvPr id="62" name="Right Triangle 16"/>
          <p:cNvSpPr/>
          <p:nvPr/>
        </p:nvSpPr>
        <p:spPr>
          <a:xfrm rot="10800000">
            <a:off x="1350800" y="386574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ight Triangle 17"/>
          <p:cNvSpPr/>
          <p:nvPr/>
        </p:nvSpPr>
        <p:spPr>
          <a:xfrm rot="10800000" flipH="1">
            <a:off x="2188628" y="386574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ounded Rectangle 14"/>
          <p:cNvSpPr/>
          <p:nvPr/>
        </p:nvSpPr>
        <p:spPr>
          <a:xfrm>
            <a:off x="2402465" y="3051884"/>
            <a:ext cx="1055649" cy="8198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Восстановление трудовой деятельности (занятости)</a:t>
            </a:r>
          </a:p>
        </p:txBody>
      </p:sp>
      <p:sp>
        <p:nvSpPr>
          <p:cNvPr id="65" name="Right Triangle 16"/>
          <p:cNvSpPr/>
          <p:nvPr/>
        </p:nvSpPr>
        <p:spPr>
          <a:xfrm rot="10800000">
            <a:off x="2397240" y="386746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ight Triangle 17"/>
          <p:cNvSpPr/>
          <p:nvPr/>
        </p:nvSpPr>
        <p:spPr>
          <a:xfrm rot="10800000" flipH="1">
            <a:off x="3314114" y="386574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ounded Rectangle 14"/>
          <p:cNvSpPr/>
          <p:nvPr/>
        </p:nvSpPr>
        <p:spPr>
          <a:xfrm>
            <a:off x="3539553" y="3045912"/>
            <a:ext cx="927141" cy="8198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Поддержание ремиссии (сохранение трезвости</a:t>
            </a:r>
          </a:p>
        </p:txBody>
      </p:sp>
      <p:sp>
        <p:nvSpPr>
          <p:cNvPr id="68" name="Right Triangle 16"/>
          <p:cNvSpPr/>
          <p:nvPr/>
        </p:nvSpPr>
        <p:spPr>
          <a:xfrm rot="10800000">
            <a:off x="3534328" y="386149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ight Triangle 17"/>
          <p:cNvSpPr/>
          <p:nvPr/>
        </p:nvSpPr>
        <p:spPr>
          <a:xfrm rot="10800000" flipH="1">
            <a:off x="4322694" y="386544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ounded Rectangle 14"/>
          <p:cNvSpPr/>
          <p:nvPr/>
        </p:nvSpPr>
        <p:spPr>
          <a:xfrm>
            <a:off x="4777370" y="3041656"/>
            <a:ext cx="1440549" cy="8198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Формирование полезных социальных навыков </a:t>
            </a:r>
          </a:p>
        </p:txBody>
      </p:sp>
      <p:sp>
        <p:nvSpPr>
          <p:cNvPr id="71" name="Right Triangle 16"/>
          <p:cNvSpPr/>
          <p:nvPr/>
        </p:nvSpPr>
        <p:spPr>
          <a:xfrm rot="10800000">
            <a:off x="4772145" y="385723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ight Triangle 17"/>
          <p:cNvSpPr/>
          <p:nvPr/>
        </p:nvSpPr>
        <p:spPr>
          <a:xfrm rot="10800000" flipH="1">
            <a:off x="6073919" y="386149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ounded Rectangle 14"/>
          <p:cNvSpPr/>
          <p:nvPr/>
        </p:nvSpPr>
        <p:spPr>
          <a:xfrm>
            <a:off x="6294592" y="3051938"/>
            <a:ext cx="1440549" cy="8198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Стабилизация </a:t>
            </a:r>
            <a:r>
              <a:rPr lang="ru-RU" sz="800" dirty="0" err="1"/>
              <a:t>психо</a:t>
            </a:r>
            <a:r>
              <a:rPr lang="ru-RU" sz="800" dirty="0"/>
              <a:t>-эмоционального и физического состояния </a:t>
            </a:r>
          </a:p>
        </p:txBody>
      </p:sp>
      <p:sp>
        <p:nvSpPr>
          <p:cNvPr id="74" name="Right Triangle 16"/>
          <p:cNvSpPr/>
          <p:nvPr/>
        </p:nvSpPr>
        <p:spPr>
          <a:xfrm rot="10800000">
            <a:off x="6289367" y="386751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ight Triangle 17"/>
          <p:cNvSpPr/>
          <p:nvPr/>
        </p:nvSpPr>
        <p:spPr>
          <a:xfrm rot="10800000" flipH="1">
            <a:off x="7591141" y="387177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ounded Rectangle 14"/>
          <p:cNvSpPr/>
          <p:nvPr/>
        </p:nvSpPr>
        <p:spPr>
          <a:xfrm>
            <a:off x="8163572" y="3045351"/>
            <a:ext cx="1541066" cy="81983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Специалисты прошли подготовку по работе с зависимыми людьми, получили возможность разбирать сложные случаи в работе </a:t>
            </a:r>
          </a:p>
        </p:txBody>
      </p:sp>
      <p:sp>
        <p:nvSpPr>
          <p:cNvPr id="77" name="Right Triangle 16"/>
          <p:cNvSpPr/>
          <p:nvPr/>
        </p:nvSpPr>
        <p:spPr>
          <a:xfrm rot="10800000">
            <a:off x="8158347" y="386093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ight Triangle 17"/>
          <p:cNvSpPr/>
          <p:nvPr/>
        </p:nvSpPr>
        <p:spPr>
          <a:xfrm rot="10800000" flipH="1">
            <a:off x="9561511" y="385723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9" name="Chevron 4"/>
          <p:cNvSpPr/>
          <p:nvPr/>
        </p:nvSpPr>
        <p:spPr>
          <a:xfrm rot="10800000">
            <a:off x="3593606" y="1581664"/>
            <a:ext cx="502399" cy="714918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0" name="Rectangle 5"/>
          <p:cNvSpPr/>
          <p:nvPr/>
        </p:nvSpPr>
        <p:spPr>
          <a:xfrm rot="10800000">
            <a:off x="3602651" y="1590852"/>
            <a:ext cx="314975" cy="705729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81" name="Group 6"/>
          <p:cNvGrpSpPr/>
          <p:nvPr/>
        </p:nvGrpSpPr>
        <p:grpSpPr>
          <a:xfrm>
            <a:off x="566879" y="1582310"/>
            <a:ext cx="497692" cy="714918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82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3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84" name="Right Triangle 9"/>
          <p:cNvSpPr/>
          <p:nvPr/>
        </p:nvSpPr>
        <p:spPr>
          <a:xfrm rot="10800000">
            <a:off x="923135" y="2220085"/>
            <a:ext cx="144016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5" name="Rectangle 10"/>
          <p:cNvSpPr/>
          <p:nvPr/>
        </p:nvSpPr>
        <p:spPr>
          <a:xfrm>
            <a:off x="928272" y="1392605"/>
            <a:ext cx="2815741" cy="833335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/>
              <a:t>Рост числа детей, воспитывающихся в кровных семьях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/>
              <a:t>(включая снижение кол-ва изъятий детей из ККС 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</a:pPr>
            <a:r>
              <a:rPr lang="ru-RU" sz="800" dirty="0"/>
              <a:t>и увеличение кол-ва детей, возвращенных в ККС)</a:t>
            </a:r>
          </a:p>
        </p:txBody>
      </p:sp>
      <p:sp>
        <p:nvSpPr>
          <p:cNvPr id="86" name="Right Triangle 11"/>
          <p:cNvSpPr/>
          <p:nvPr/>
        </p:nvSpPr>
        <p:spPr>
          <a:xfrm rot="10800000" flipH="1">
            <a:off x="3607378" y="2220120"/>
            <a:ext cx="144000" cy="7718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97" name="Group 5"/>
          <p:cNvGrpSpPr/>
          <p:nvPr/>
        </p:nvGrpSpPr>
        <p:grpSpPr>
          <a:xfrm>
            <a:off x="5882864" y="1602485"/>
            <a:ext cx="353010" cy="696441"/>
            <a:chOff x="6613702" y="2640793"/>
            <a:chExt cx="473631" cy="359553"/>
          </a:xfrm>
        </p:grpSpPr>
        <p:sp>
          <p:nvSpPr>
            <p:cNvPr id="98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9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0" name="Group 18"/>
          <p:cNvGrpSpPr/>
          <p:nvPr/>
        </p:nvGrpSpPr>
        <p:grpSpPr>
          <a:xfrm>
            <a:off x="4627792" y="1597581"/>
            <a:ext cx="329615" cy="69643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01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2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3" name="Right Triangle 21"/>
          <p:cNvSpPr/>
          <p:nvPr/>
        </p:nvSpPr>
        <p:spPr>
          <a:xfrm rot="10800000">
            <a:off x="4810031" y="2234243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4" name="Rectangle 22"/>
          <p:cNvSpPr/>
          <p:nvPr/>
        </p:nvSpPr>
        <p:spPr>
          <a:xfrm>
            <a:off x="4810031" y="1391086"/>
            <a:ext cx="1203957" cy="850562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Улучшение благополучия детей (вкл. рост уровня готовности подростков к самостоятельной жизни) </a:t>
            </a:r>
          </a:p>
        </p:txBody>
      </p:sp>
      <p:sp>
        <p:nvSpPr>
          <p:cNvPr id="105" name="Right Triangle 23"/>
          <p:cNvSpPr/>
          <p:nvPr/>
        </p:nvSpPr>
        <p:spPr>
          <a:xfrm rot="10800000" flipH="1">
            <a:off x="5891909" y="2238218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06" name="Group 5"/>
          <p:cNvGrpSpPr/>
          <p:nvPr/>
        </p:nvGrpSpPr>
        <p:grpSpPr>
          <a:xfrm>
            <a:off x="7369746" y="1595866"/>
            <a:ext cx="353010" cy="696441"/>
            <a:chOff x="6613702" y="2640793"/>
            <a:chExt cx="473631" cy="359553"/>
          </a:xfrm>
        </p:grpSpPr>
        <p:sp>
          <p:nvSpPr>
            <p:cNvPr id="107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8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9" name="Group 18"/>
          <p:cNvGrpSpPr/>
          <p:nvPr/>
        </p:nvGrpSpPr>
        <p:grpSpPr>
          <a:xfrm>
            <a:off x="6329117" y="1599752"/>
            <a:ext cx="329615" cy="69643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10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11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12" name="Right Triangle 21"/>
          <p:cNvSpPr/>
          <p:nvPr/>
        </p:nvSpPr>
        <p:spPr>
          <a:xfrm rot="10800000">
            <a:off x="6511356" y="2236414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3" name="Rectangle 22"/>
          <p:cNvSpPr/>
          <p:nvPr/>
        </p:nvSpPr>
        <p:spPr>
          <a:xfrm>
            <a:off x="6511356" y="1379981"/>
            <a:ext cx="983629" cy="863837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Снижение уровня подростковой преступности</a:t>
            </a:r>
          </a:p>
        </p:txBody>
      </p:sp>
      <p:sp>
        <p:nvSpPr>
          <p:cNvPr id="114" name="Right Triangle 23"/>
          <p:cNvSpPr/>
          <p:nvPr/>
        </p:nvSpPr>
        <p:spPr>
          <a:xfrm rot="10800000" flipH="1">
            <a:off x="7378791" y="2231599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15" name="Group 5"/>
          <p:cNvGrpSpPr/>
          <p:nvPr/>
        </p:nvGrpSpPr>
        <p:grpSpPr>
          <a:xfrm>
            <a:off x="9401731" y="1596391"/>
            <a:ext cx="353010" cy="696441"/>
            <a:chOff x="6613702" y="2640793"/>
            <a:chExt cx="473631" cy="359553"/>
          </a:xfrm>
        </p:grpSpPr>
        <p:sp>
          <p:nvSpPr>
            <p:cNvPr id="116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17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18" name="Group 18"/>
          <p:cNvGrpSpPr/>
          <p:nvPr/>
        </p:nvGrpSpPr>
        <p:grpSpPr>
          <a:xfrm>
            <a:off x="7939926" y="1591487"/>
            <a:ext cx="329615" cy="69643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19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20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21" name="Right Triangle 21"/>
          <p:cNvSpPr/>
          <p:nvPr/>
        </p:nvSpPr>
        <p:spPr>
          <a:xfrm rot="10800000">
            <a:off x="8122165" y="222814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2" name="Rectangle 22"/>
          <p:cNvSpPr/>
          <p:nvPr/>
        </p:nvSpPr>
        <p:spPr>
          <a:xfrm>
            <a:off x="8122165" y="1380781"/>
            <a:ext cx="1432523" cy="854773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/>
              <a:t>Специалисты придерживаются семейно-ориентированного подхода и применяют в работе с зависимыми людьми  современные результативные технологии</a:t>
            </a:r>
          </a:p>
        </p:txBody>
      </p:sp>
      <p:sp>
        <p:nvSpPr>
          <p:cNvPr id="123" name="Right Triangle 23"/>
          <p:cNvSpPr/>
          <p:nvPr/>
        </p:nvSpPr>
        <p:spPr>
          <a:xfrm rot="10800000" flipH="1">
            <a:off x="9410776" y="2232124"/>
            <a:ext cx="132679" cy="50475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25" name="Соединительная линия уступом 124"/>
          <p:cNvCxnSpPr>
            <a:stCxn id="39" idx="2"/>
            <a:endCxn id="46" idx="2"/>
          </p:cNvCxnSpPr>
          <p:nvPr/>
        </p:nvCxnSpPr>
        <p:spPr>
          <a:xfrm rot="16200000" flipH="1">
            <a:off x="2378723" y="3399960"/>
            <a:ext cx="2335" cy="3241242"/>
          </a:xfrm>
          <a:prstGeom prst="bentConnector3">
            <a:avLst>
              <a:gd name="adj1" fmla="val 989015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endCxn id="33" idx="0"/>
          </p:cNvCxnSpPr>
          <p:nvPr/>
        </p:nvCxnSpPr>
        <p:spPr>
          <a:xfrm>
            <a:off x="2373538" y="5247861"/>
            <a:ext cx="1174" cy="18211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>
            <a:stCxn id="41" idx="2"/>
          </p:cNvCxnSpPr>
          <p:nvPr/>
        </p:nvCxnSpPr>
        <p:spPr>
          <a:xfrm>
            <a:off x="1843398" y="5018192"/>
            <a:ext cx="1305" cy="22966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44" idx="2"/>
          </p:cNvCxnSpPr>
          <p:nvPr/>
        </p:nvCxnSpPr>
        <p:spPr>
          <a:xfrm>
            <a:off x="2929629" y="5021749"/>
            <a:ext cx="4402" cy="2181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48" idx="2"/>
            <a:endCxn id="53" idx="2"/>
          </p:cNvCxnSpPr>
          <p:nvPr/>
        </p:nvCxnSpPr>
        <p:spPr>
          <a:xfrm rot="5400000" flipH="1" flipV="1">
            <a:off x="6274292" y="3893212"/>
            <a:ext cx="38290" cy="2220458"/>
          </a:xfrm>
          <a:prstGeom prst="bentConnector3">
            <a:avLst>
              <a:gd name="adj1" fmla="val -597023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50" idx="2"/>
            <a:endCxn id="35" idx="0"/>
          </p:cNvCxnSpPr>
          <p:nvPr/>
        </p:nvCxnSpPr>
        <p:spPr>
          <a:xfrm>
            <a:off x="6269439" y="5026143"/>
            <a:ext cx="2741" cy="40383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54" idx="2"/>
            <a:endCxn id="57" idx="2"/>
          </p:cNvCxnSpPr>
          <p:nvPr/>
        </p:nvCxnSpPr>
        <p:spPr>
          <a:xfrm rot="5400000" flipH="1" flipV="1">
            <a:off x="8885903" y="4600941"/>
            <a:ext cx="41847" cy="808558"/>
          </a:xfrm>
          <a:prstGeom prst="bentConnector3">
            <a:avLst>
              <a:gd name="adj1" fmla="val -50827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>
            <a:off x="8905652" y="5233414"/>
            <a:ext cx="1174" cy="18211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46" idx="0"/>
            <a:endCxn id="67" idx="2"/>
          </p:cNvCxnSpPr>
          <p:nvPr/>
        </p:nvCxnSpPr>
        <p:spPr>
          <a:xfrm flipV="1">
            <a:off x="4000511" y="3865750"/>
            <a:ext cx="2613" cy="579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ная линия уступом 150"/>
          <p:cNvCxnSpPr>
            <a:stCxn id="58" idx="2"/>
            <a:endCxn id="64" idx="2"/>
          </p:cNvCxnSpPr>
          <p:nvPr/>
        </p:nvCxnSpPr>
        <p:spPr>
          <a:xfrm rot="16200000" flipH="1">
            <a:off x="1836514" y="2777946"/>
            <a:ext cx="1716" cy="2185835"/>
          </a:xfrm>
          <a:prstGeom prst="bentConnector3">
            <a:avLst>
              <a:gd name="adj1" fmla="val 1666521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endCxn id="61" idx="2"/>
          </p:cNvCxnSpPr>
          <p:nvPr/>
        </p:nvCxnSpPr>
        <p:spPr>
          <a:xfrm flipH="1" flipV="1">
            <a:off x="1840478" y="3870006"/>
            <a:ext cx="2920" cy="57212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70" idx="2"/>
            <a:endCxn id="73" idx="2"/>
          </p:cNvCxnSpPr>
          <p:nvPr/>
        </p:nvCxnSpPr>
        <p:spPr>
          <a:xfrm rot="16200000" flipH="1">
            <a:off x="6251115" y="3108024"/>
            <a:ext cx="10282" cy="1517222"/>
          </a:xfrm>
          <a:prstGeom prst="bentConnector3">
            <a:avLst>
              <a:gd name="adj1" fmla="val 294195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endCxn id="50" idx="0"/>
          </p:cNvCxnSpPr>
          <p:nvPr/>
        </p:nvCxnSpPr>
        <p:spPr>
          <a:xfrm>
            <a:off x="6269439" y="4162647"/>
            <a:ext cx="0" cy="28743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/>
          <p:nvPr/>
        </p:nvCxnSpPr>
        <p:spPr>
          <a:xfrm flipV="1">
            <a:off x="8898340" y="3858074"/>
            <a:ext cx="87" cy="2908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76" idx="0"/>
            <a:endCxn id="122" idx="2"/>
          </p:cNvCxnSpPr>
          <p:nvPr/>
        </p:nvCxnSpPr>
        <p:spPr>
          <a:xfrm flipH="1" flipV="1">
            <a:off x="8932460" y="2231409"/>
            <a:ext cx="1645" cy="81394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/>
          <p:nvPr/>
        </p:nvCxnSpPr>
        <p:spPr>
          <a:xfrm rot="16200000" flipH="1">
            <a:off x="6027257" y="1446069"/>
            <a:ext cx="2170" cy="1591161"/>
          </a:xfrm>
          <a:prstGeom prst="bentConnector3">
            <a:avLst>
              <a:gd name="adj1" fmla="val 1566599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/>
          <p:nvPr/>
        </p:nvCxnSpPr>
        <p:spPr>
          <a:xfrm>
            <a:off x="5664740" y="2579427"/>
            <a:ext cx="0" cy="46222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 flipH="1" flipV="1">
            <a:off x="7054424" y="2242735"/>
            <a:ext cx="1645" cy="81394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180"/>
          <p:cNvCxnSpPr>
            <a:stCxn id="58" idx="0"/>
            <a:endCxn id="67" idx="0"/>
          </p:cNvCxnSpPr>
          <p:nvPr/>
        </p:nvCxnSpPr>
        <p:spPr>
          <a:xfrm rot="5400000" flipH="1" flipV="1">
            <a:off x="2371661" y="1418706"/>
            <a:ext cx="4256" cy="3258669"/>
          </a:xfrm>
          <a:prstGeom prst="bentConnector3">
            <a:avLst>
              <a:gd name="adj1" fmla="val 1108298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/>
          <p:cNvCxnSpPr>
            <a:stCxn id="61" idx="0"/>
          </p:cNvCxnSpPr>
          <p:nvPr/>
        </p:nvCxnSpPr>
        <p:spPr>
          <a:xfrm flipV="1">
            <a:off x="1840478" y="2579427"/>
            <a:ext cx="0" cy="47074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64" idx="0"/>
          </p:cNvCxnSpPr>
          <p:nvPr/>
        </p:nvCxnSpPr>
        <p:spPr>
          <a:xfrm flipH="1" flipV="1">
            <a:off x="2929629" y="2579427"/>
            <a:ext cx="661" cy="4724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V="1">
            <a:off x="2292715" y="2220085"/>
            <a:ext cx="1" cy="35934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D3AE2631-2F6A-4F31-B6EB-8316B467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76" y="144587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7BB3EF56-20B4-478E-9901-3B97F463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96" y="144587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186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218</Words>
  <Application>Microsoft Office PowerPoint</Application>
  <PresentationFormat>Лист A4 (210x297 мм)</PresentationFormat>
  <Paragraphs>39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результатов Практики Организация работы с кровными семьями, один или несколько членов которой имеют алкогольную или наркотическую зависимость «Перспектива»</dc:title>
  <dc:creator>Алена Богомолова</dc:creator>
  <cp:lastModifiedBy>Иван Гнутов</cp:lastModifiedBy>
  <cp:revision>54</cp:revision>
  <dcterms:created xsi:type="dcterms:W3CDTF">2020-09-09T18:19:20Z</dcterms:created>
  <dcterms:modified xsi:type="dcterms:W3CDTF">2020-11-13T14:20:11Z</dcterms:modified>
</cp:coreProperties>
</file>