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192"/>
    <a:srgbClr val="91D3D3"/>
    <a:srgbClr val="CBDD77"/>
    <a:srgbClr val="FFD900"/>
    <a:srgbClr val="969696"/>
    <a:srgbClr val="C3C3C3"/>
    <a:srgbClr val="474747"/>
    <a:srgbClr val="8BC9C9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5" autoAdjust="0"/>
    <p:restoredTop sz="92537" autoAdjust="0"/>
  </p:normalViewPr>
  <p:slideViewPr>
    <p:cSldViewPr showGuides="1">
      <p:cViewPr varScale="1">
        <p:scale>
          <a:sx n="191" d="100"/>
          <a:sy n="191" d="100"/>
        </p:scale>
        <p:origin x="1620" y="17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22.10.2020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49"/>
          <p:cNvSpPr/>
          <p:nvPr/>
        </p:nvSpPr>
        <p:spPr>
          <a:xfrm>
            <a:off x="755576" y="4732265"/>
            <a:ext cx="2162653" cy="31877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750" dirty="0">
                <a:solidFill>
                  <a:schemeClr val="tx1"/>
                </a:solidFill>
              </a:rPr>
              <a:t>Родители из замещающих семей, </a:t>
            </a:r>
            <a:endParaRPr lang="ru-RU" sz="75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sz="750" dirty="0" smtClean="0">
                <a:solidFill>
                  <a:schemeClr val="tx1"/>
                </a:solidFill>
              </a:rPr>
              <a:t>родители </a:t>
            </a:r>
            <a:r>
              <a:rPr lang="ru-RU" sz="750" dirty="0">
                <a:solidFill>
                  <a:schemeClr val="tx1"/>
                </a:solidFill>
              </a:rPr>
              <a:t>из кровных кризисных семей</a:t>
            </a:r>
          </a:p>
        </p:txBody>
      </p:sp>
      <p:sp>
        <p:nvSpPr>
          <p:cNvPr id="30" name="Rectangle 50"/>
          <p:cNvSpPr/>
          <p:nvPr/>
        </p:nvSpPr>
        <p:spPr>
          <a:xfrm>
            <a:off x="796519" y="4760789"/>
            <a:ext cx="2052772" cy="24256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1" name="Rounded Rectangle 49"/>
          <p:cNvSpPr/>
          <p:nvPr/>
        </p:nvSpPr>
        <p:spPr>
          <a:xfrm>
            <a:off x="4076989" y="4732265"/>
            <a:ext cx="2162653" cy="31877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50" dirty="0">
                <a:solidFill>
                  <a:schemeClr val="tx1"/>
                </a:solidFill>
              </a:rPr>
              <a:t>Дети  (замещающие семьи)</a:t>
            </a:r>
          </a:p>
        </p:txBody>
      </p:sp>
      <p:sp>
        <p:nvSpPr>
          <p:cNvPr id="32" name="Rectangle 50"/>
          <p:cNvSpPr/>
          <p:nvPr/>
        </p:nvSpPr>
        <p:spPr>
          <a:xfrm>
            <a:off x="4117932" y="4773173"/>
            <a:ext cx="2052772" cy="230177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" name="Rounded Rectangle 49"/>
          <p:cNvSpPr/>
          <p:nvPr/>
        </p:nvSpPr>
        <p:spPr>
          <a:xfrm>
            <a:off x="6607522" y="4729475"/>
            <a:ext cx="2281442" cy="31877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50" dirty="0">
                <a:solidFill>
                  <a:schemeClr val="tx1"/>
                </a:solidFill>
              </a:rPr>
              <a:t>Кандидаты в замещающие родители</a:t>
            </a:r>
          </a:p>
        </p:txBody>
      </p:sp>
      <p:sp>
        <p:nvSpPr>
          <p:cNvPr id="34" name="Rectangle 50"/>
          <p:cNvSpPr/>
          <p:nvPr/>
        </p:nvSpPr>
        <p:spPr>
          <a:xfrm>
            <a:off x="6652640" y="4765798"/>
            <a:ext cx="2181644" cy="23476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ounded Rectangle 41"/>
          <p:cNvSpPr/>
          <p:nvPr/>
        </p:nvSpPr>
        <p:spPr>
          <a:xfrm>
            <a:off x="457860" y="4138992"/>
            <a:ext cx="2890004" cy="32861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 lvl="0" algn="ctr">
              <a:lnSpc>
                <a:spcPct val="90000"/>
              </a:lnSpc>
            </a:pPr>
            <a:r>
              <a:rPr lang="ru-RU" sz="75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Еженедельные групповые психологические консультации/мероприятия в Родительском Кафе  </a:t>
            </a:r>
          </a:p>
        </p:txBody>
      </p:sp>
      <p:sp>
        <p:nvSpPr>
          <p:cNvPr id="36" name="Rectangle 42"/>
          <p:cNvSpPr/>
          <p:nvPr/>
        </p:nvSpPr>
        <p:spPr>
          <a:xfrm>
            <a:off x="506073" y="4181261"/>
            <a:ext cx="2790192" cy="24449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7" name="Rounded Rectangle 41"/>
          <p:cNvSpPr/>
          <p:nvPr/>
        </p:nvSpPr>
        <p:spPr>
          <a:xfrm>
            <a:off x="3681669" y="4134895"/>
            <a:ext cx="2557973" cy="32861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 algn="ctr">
              <a:lnSpc>
                <a:spcPct val="90000"/>
              </a:lnSpc>
            </a:pPr>
            <a:r>
              <a:rPr lang="ru-RU" sz="750" dirty="0">
                <a:solidFill>
                  <a:prstClr val="black"/>
                </a:solidFill>
                <a:ea typeface="Roboto" pitchFamily="2" charset="0"/>
                <a:cs typeface="Lato" panose="020F0502020204030203" pitchFamily="34" charset="0"/>
              </a:rPr>
              <a:t>ВЫЕЗДНЫЕ МЕРОПРИЯТИЯ: Эколого-трудовой лагерь,  Выездные кризисные практикумы</a:t>
            </a:r>
          </a:p>
        </p:txBody>
      </p:sp>
      <p:sp>
        <p:nvSpPr>
          <p:cNvPr id="38" name="Rectangle 42"/>
          <p:cNvSpPr/>
          <p:nvPr/>
        </p:nvSpPr>
        <p:spPr>
          <a:xfrm>
            <a:off x="3729882" y="4175284"/>
            <a:ext cx="2469628" cy="2463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9" name="Rounded Rectangle 41"/>
          <p:cNvSpPr/>
          <p:nvPr/>
        </p:nvSpPr>
        <p:spPr>
          <a:xfrm>
            <a:off x="6607521" y="4138992"/>
            <a:ext cx="2284959" cy="32861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Еженедельные групповые мероприятия</a:t>
            </a:r>
          </a:p>
        </p:txBody>
      </p:sp>
      <p:sp>
        <p:nvSpPr>
          <p:cNvPr id="40" name="Rectangle 42"/>
          <p:cNvSpPr/>
          <p:nvPr/>
        </p:nvSpPr>
        <p:spPr>
          <a:xfrm>
            <a:off x="6652741" y="4181261"/>
            <a:ext cx="2196291" cy="24449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42" name="Прямая соединительная линия 41"/>
          <p:cNvCxnSpPr>
            <a:stCxn id="29" idx="3"/>
          </p:cNvCxnSpPr>
          <p:nvPr/>
        </p:nvCxnSpPr>
        <p:spPr>
          <a:xfrm>
            <a:off x="2918229" y="4891653"/>
            <a:ext cx="1151747" cy="80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1"/>
          <p:cNvSpPr/>
          <p:nvPr/>
        </p:nvSpPr>
        <p:spPr>
          <a:xfrm>
            <a:off x="2409861" y="197151"/>
            <a:ext cx="432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  <a:endParaRPr lang="en-US" sz="1200" b="1" dirty="0"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"Родительское Кафе как модель психолого-педагогического сопровождения замещающей семьи"</a:t>
            </a:r>
          </a:p>
        </p:txBody>
      </p:sp>
      <p:sp>
        <p:nvSpPr>
          <p:cNvPr id="54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770341" y="2832262"/>
            <a:ext cx="1122139" cy="810339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Понижен уровень тревожности у кандидатов в замещающие родители</a:t>
            </a:r>
          </a:p>
        </p:txBody>
      </p:sp>
      <p:sp>
        <p:nvSpPr>
          <p:cNvPr id="55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767573" y="3640846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8744964" y="3637445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6602915" y="2830714"/>
            <a:ext cx="1122139" cy="810339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Кандидаты в замещающие родители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повысили уровень психолого-педагогической компетентности</a:t>
            </a:r>
          </a:p>
        </p:txBody>
      </p:sp>
      <p:sp>
        <p:nvSpPr>
          <p:cNvPr id="58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6600147" y="3639298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9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577538" y="3635897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290865" y="2840914"/>
            <a:ext cx="1050981" cy="52471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50" dirty="0"/>
              <a:t>Сформированы навыки коммуникации у детей из замещающих семей</a:t>
            </a:r>
          </a:p>
        </p:txBody>
      </p:sp>
      <p:sp>
        <p:nvSpPr>
          <p:cNvPr id="61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283253" y="336746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62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6199884" y="336365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4049844" y="2841088"/>
            <a:ext cx="1052383" cy="52471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50" dirty="0"/>
              <a:t>Улучшено эмоциональное самочувствие детей из замещающих семей</a:t>
            </a:r>
          </a:p>
        </p:txBody>
      </p:sp>
      <p:sp>
        <p:nvSpPr>
          <p:cNvPr id="64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4047806" y="336460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65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959246" y="336460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66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6603218" y="2237703"/>
            <a:ext cx="2285746" cy="286882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Кандидаты в  замещающие родители приняли ребенка в семью </a:t>
            </a:r>
          </a:p>
        </p:txBody>
      </p:sp>
      <p:sp>
        <p:nvSpPr>
          <p:cNvPr id="67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6600450" y="2525588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8744964" y="2519761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4028380" y="2238013"/>
            <a:ext cx="2313466" cy="28686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sz="75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Дети умеют адекватно реагировать и вести себя </a:t>
            </a:r>
            <a:endParaRPr lang="ru-RU" sz="750" dirty="0" smtClean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  <a:p>
            <a:pPr marL="1588" algn="ctr"/>
            <a:r>
              <a:rPr lang="ru-RU" sz="750" dirty="0" smtClean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в </a:t>
            </a:r>
            <a:r>
              <a:rPr lang="ru-RU" sz="75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кризисных жизненных ситуациях</a:t>
            </a:r>
          </a:p>
        </p:txBody>
      </p:sp>
      <p:sp>
        <p:nvSpPr>
          <p:cNvPr id="73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4024404" y="252365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74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6197846" y="252217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978593" y="2840914"/>
            <a:ext cx="854195" cy="52471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50" dirty="0"/>
              <a:t>Родители освоили приемы </a:t>
            </a:r>
            <a:r>
              <a:rPr lang="ru-RU" sz="750" dirty="0" err="1"/>
              <a:t>саморегуляции</a:t>
            </a:r>
            <a:endParaRPr lang="ru-RU" sz="750" dirty="0"/>
          </a:p>
        </p:txBody>
      </p:sp>
      <p:sp>
        <p:nvSpPr>
          <p:cNvPr id="76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972092" y="33615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77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3693783" y="336746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79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1519868" y="2840914"/>
            <a:ext cx="1303277" cy="52471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50" dirty="0"/>
              <a:t>У родителей сформированы конструктивные стратегии решения конкретных кризисных ситуаций</a:t>
            </a:r>
          </a:p>
        </p:txBody>
      </p:sp>
      <p:sp>
        <p:nvSpPr>
          <p:cNvPr id="80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1514576" y="336406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81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677667" y="336746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82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96552" y="2840915"/>
            <a:ext cx="1059422" cy="52471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50" dirty="0"/>
              <a:t>Улучшено эмоционально-психологическое состояние родителей </a:t>
            </a:r>
          </a:p>
        </p:txBody>
      </p:sp>
      <p:sp>
        <p:nvSpPr>
          <p:cNvPr id="83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94987" y="33615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84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1220419" y="336746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85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94987" y="3656309"/>
            <a:ext cx="1523242" cy="26098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50" dirty="0"/>
              <a:t>Сформировано положительное отношение к психологам</a:t>
            </a:r>
          </a:p>
        </p:txBody>
      </p:sp>
      <p:sp>
        <p:nvSpPr>
          <p:cNvPr id="86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89447" y="391319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87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1675270" y="391729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90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1047432" y="2237231"/>
            <a:ext cx="2313466" cy="28686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sz="75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 уровень психолого-педагогической компетентности у родителей</a:t>
            </a:r>
          </a:p>
        </p:txBody>
      </p:sp>
      <p:sp>
        <p:nvSpPr>
          <p:cNvPr id="91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1047432" y="251492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92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3216898" y="252139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96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621809" y="1791945"/>
            <a:ext cx="2088231" cy="28686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Оптимизированы семейные и детско-родительские отношения</a:t>
            </a:r>
          </a:p>
        </p:txBody>
      </p:sp>
      <p:sp>
        <p:nvSpPr>
          <p:cNvPr id="97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621809" y="207758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sp>
        <p:nvSpPr>
          <p:cNvPr id="98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570151" y="207758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50">
              <a:latin typeface="+mj-lt"/>
            </a:endParaRPr>
          </a:p>
        </p:txBody>
      </p:sp>
      <p:grpSp>
        <p:nvGrpSpPr>
          <p:cNvPr id="99" name="Group 5"/>
          <p:cNvGrpSpPr/>
          <p:nvPr/>
        </p:nvGrpSpPr>
        <p:grpSpPr>
          <a:xfrm>
            <a:off x="5349340" y="1123900"/>
            <a:ext cx="378301" cy="354871"/>
            <a:chOff x="6613702" y="2640793"/>
            <a:chExt cx="473631" cy="359553"/>
          </a:xfrm>
        </p:grpSpPr>
        <p:sp>
          <p:nvSpPr>
            <p:cNvPr id="100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1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2" name="Group 18"/>
          <p:cNvGrpSpPr/>
          <p:nvPr/>
        </p:nvGrpSpPr>
        <p:grpSpPr>
          <a:xfrm>
            <a:off x="3245660" y="1101763"/>
            <a:ext cx="427886" cy="373474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03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4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5" name="Right Triangle 21"/>
          <p:cNvSpPr/>
          <p:nvPr/>
        </p:nvSpPr>
        <p:spPr>
          <a:xfrm rot="10800000">
            <a:off x="3526170" y="141545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6" name="Rectangle 22"/>
          <p:cNvSpPr/>
          <p:nvPr/>
        </p:nvSpPr>
        <p:spPr>
          <a:xfrm>
            <a:off x="3526170" y="1039372"/>
            <a:ext cx="1955899" cy="383491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90000"/>
              </a:lnSpc>
            </a:pPr>
            <a:r>
              <a:rPr lang="ru-RU" sz="750" dirty="0">
                <a:solidFill>
                  <a:schemeClr val="bg1"/>
                </a:solidFill>
              </a:rPr>
              <a:t>Уменьшение количества изъятий/ отказов детей из замещающих семей</a:t>
            </a:r>
          </a:p>
        </p:txBody>
      </p:sp>
      <p:sp>
        <p:nvSpPr>
          <p:cNvPr id="107" name="Right Triangle 23"/>
          <p:cNvSpPr/>
          <p:nvPr/>
        </p:nvSpPr>
        <p:spPr>
          <a:xfrm rot="10800000" flipH="1">
            <a:off x="5360458" y="1419434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10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27" y="117168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5"/>
          <p:cNvGrpSpPr/>
          <p:nvPr/>
        </p:nvGrpSpPr>
        <p:grpSpPr>
          <a:xfrm>
            <a:off x="8458201" y="1129062"/>
            <a:ext cx="430976" cy="354871"/>
            <a:chOff x="6613702" y="2640793"/>
            <a:chExt cx="473631" cy="359553"/>
          </a:xfrm>
        </p:grpSpPr>
        <p:sp>
          <p:nvSpPr>
            <p:cNvPr id="110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11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12" name="Group 18"/>
          <p:cNvGrpSpPr/>
          <p:nvPr/>
        </p:nvGrpSpPr>
        <p:grpSpPr>
          <a:xfrm>
            <a:off x="6078192" y="1120645"/>
            <a:ext cx="432048" cy="373474"/>
            <a:chOff x="1607176" y="1018951"/>
            <a:chExt cx="803307" cy="503373"/>
          </a:xfrm>
          <a:solidFill>
            <a:srgbClr val="29486D"/>
          </a:solidFill>
        </p:grpSpPr>
        <p:sp>
          <p:nvSpPr>
            <p:cNvPr id="113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14" name="Rectangle 20"/>
            <p:cNvSpPr/>
            <p:nvPr/>
          </p:nvSpPr>
          <p:spPr>
            <a:xfrm>
              <a:off x="2095508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15" name="Right Triangle 21"/>
          <p:cNvSpPr/>
          <p:nvPr/>
        </p:nvSpPr>
        <p:spPr>
          <a:xfrm rot="10800000">
            <a:off x="6358862" y="1430207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6376127" y="1041614"/>
            <a:ext cx="2207446" cy="392757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90000"/>
              </a:lnSpc>
            </a:pPr>
            <a:r>
              <a:rPr lang="ru-RU" sz="750" dirty="0">
                <a:solidFill>
                  <a:schemeClr val="bg1"/>
                </a:solidFill>
              </a:rPr>
              <a:t>Увеличение числа детей-сирот и детей, оставшихся без попечения родителей, переданных на семейные формы устройства </a:t>
            </a:r>
          </a:p>
        </p:txBody>
      </p:sp>
      <p:sp>
        <p:nvSpPr>
          <p:cNvPr id="117" name="Right Triangle 23"/>
          <p:cNvSpPr/>
          <p:nvPr/>
        </p:nvSpPr>
        <p:spPr>
          <a:xfrm rot="10800000" flipH="1">
            <a:off x="8464978" y="1432105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11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62" y="112390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5"/>
          <p:cNvGrpSpPr/>
          <p:nvPr/>
        </p:nvGrpSpPr>
        <p:grpSpPr>
          <a:xfrm>
            <a:off x="2499384" y="1142862"/>
            <a:ext cx="378301" cy="354871"/>
            <a:chOff x="6613702" y="2640793"/>
            <a:chExt cx="473631" cy="359553"/>
          </a:xfrm>
        </p:grpSpPr>
        <p:sp>
          <p:nvSpPr>
            <p:cNvPr id="120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21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22" name="Group 18"/>
          <p:cNvGrpSpPr/>
          <p:nvPr/>
        </p:nvGrpSpPr>
        <p:grpSpPr>
          <a:xfrm>
            <a:off x="395704" y="1120725"/>
            <a:ext cx="427886" cy="373474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23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24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25" name="Right Triangle 21"/>
          <p:cNvSpPr/>
          <p:nvPr/>
        </p:nvSpPr>
        <p:spPr>
          <a:xfrm rot="10800000">
            <a:off x="676214" y="1434421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6" name="Rectangle 22"/>
          <p:cNvSpPr/>
          <p:nvPr/>
        </p:nvSpPr>
        <p:spPr>
          <a:xfrm>
            <a:off x="676214" y="1058334"/>
            <a:ext cx="1955899" cy="383491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90000"/>
              </a:lnSpc>
            </a:pPr>
            <a:r>
              <a:rPr lang="ru-RU" sz="750" dirty="0">
                <a:solidFill>
                  <a:schemeClr val="bg1"/>
                </a:solidFill>
              </a:rPr>
              <a:t>Улучшено благополучие детей </a:t>
            </a:r>
          </a:p>
          <a:p>
            <a:pPr marL="179388">
              <a:lnSpc>
                <a:spcPct val="90000"/>
              </a:lnSpc>
            </a:pPr>
            <a:r>
              <a:rPr lang="ru-RU" sz="750" dirty="0">
                <a:solidFill>
                  <a:schemeClr val="bg1"/>
                </a:solidFill>
              </a:rPr>
              <a:t>и семей </a:t>
            </a:r>
          </a:p>
        </p:txBody>
      </p:sp>
      <p:sp>
        <p:nvSpPr>
          <p:cNvPr id="127" name="Right Triangle 23"/>
          <p:cNvSpPr/>
          <p:nvPr/>
        </p:nvSpPr>
        <p:spPr>
          <a:xfrm rot="10800000" flipH="1">
            <a:off x="2510502" y="1438396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12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1" y="119064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Прямая соединительная линия 129"/>
          <p:cNvCxnSpPr>
            <a:stCxn id="33" idx="0"/>
            <a:endCxn id="39" idx="2"/>
          </p:cNvCxnSpPr>
          <p:nvPr/>
        </p:nvCxnSpPr>
        <p:spPr>
          <a:xfrm flipV="1">
            <a:off x="7748243" y="4467602"/>
            <a:ext cx="1758" cy="2618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33"/>
          <p:cNvCxnSpPr>
            <a:stCxn id="57" idx="2"/>
            <a:endCxn id="54" idx="2"/>
          </p:cNvCxnSpPr>
          <p:nvPr/>
        </p:nvCxnSpPr>
        <p:spPr>
          <a:xfrm rot="16200000" flipH="1">
            <a:off x="7746924" y="3058114"/>
            <a:ext cx="1548" cy="1167426"/>
          </a:xfrm>
          <a:prstGeom prst="bentConnector3">
            <a:avLst>
              <a:gd name="adj1" fmla="val 1677293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endCxn id="39" idx="0"/>
          </p:cNvCxnSpPr>
          <p:nvPr/>
        </p:nvCxnSpPr>
        <p:spPr>
          <a:xfrm flipH="1">
            <a:off x="7750001" y="3895643"/>
            <a:ext cx="276" cy="24334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57" idx="0"/>
            <a:endCxn id="54" idx="0"/>
          </p:cNvCxnSpPr>
          <p:nvPr/>
        </p:nvCxnSpPr>
        <p:spPr>
          <a:xfrm rot="16200000" flipH="1">
            <a:off x="7746924" y="2247775"/>
            <a:ext cx="1548" cy="1167426"/>
          </a:xfrm>
          <a:prstGeom prst="bentConnector3">
            <a:avLst>
              <a:gd name="adj1" fmla="val -807332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ная линия уступом 150"/>
          <p:cNvCxnSpPr>
            <a:stCxn id="63" idx="2"/>
            <a:endCxn id="60" idx="2"/>
          </p:cNvCxnSpPr>
          <p:nvPr/>
        </p:nvCxnSpPr>
        <p:spPr>
          <a:xfrm rot="5400000" flipH="1" flipV="1">
            <a:off x="5196109" y="2745558"/>
            <a:ext cx="174" cy="1240320"/>
          </a:xfrm>
          <a:prstGeom prst="bentConnector3">
            <a:avLst>
              <a:gd name="adj1" fmla="val -12603275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>
            <a:off x="5205506" y="3595567"/>
            <a:ext cx="4582" cy="5434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63" idx="0"/>
            <a:endCxn id="60" idx="0"/>
          </p:cNvCxnSpPr>
          <p:nvPr/>
        </p:nvCxnSpPr>
        <p:spPr>
          <a:xfrm rot="5400000" flipH="1" flipV="1">
            <a:off x="5196109" y="2220841"/>
            <a:ext cx="174" cy="1240320"/>
          </a:xfrm>
          <a:prstGeom prst="bentConnector3">
            <a:avLst>
              <a:gd name="adj1" fmla="val 8486092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/>
          <p:nvPr/>
        </p:nvCxnSpPr>
        <p:spPr>
          <a:xfrm rot="5400000" flipH="1" flipV="1">
            <a:off x="3274119" y="2930255"/>
            <a:ext cx="4097" cy="3057794"/>
          </a:xfrm>
          <a:prstGeom prst="bentConnector3">
            <a:avLst>
              <a:gd name="adj1" fmla="val -339157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>
            <a:off x="2409861" y="4618992"/>
            <a:ext cx="0" cy="1104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/>
          <p:nvPr/>
        </p:nvCxnSpPr>
        <p:spPr>
          <a:xfrm flipH="1" flipV="1">
            <a:off x="5388401" y="4461350"/>
            <a:ext cx="2127" cy="264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 flipH="1" flipV="1">
            <a:off x="824333" y="3911169"/>
            <a:ext cx="1885" cy="234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endCxn id="82" idx="2"/>
          </p:cNvCxnSpPr>
          <p:nvPr/>
        </p:nvCxnSpPr>
        <p:spPr>
          <a:xfrm flipH="1" flipV="1">
            <a:off x="826263" y="3365631"/>
            <a:ext cx="2072" cy="2906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82" idx="3"/>
            <a:endCxn id="79" idx="1"/>
          </p:cNvCxnSpPr>
          <p:nvPr/>
        </p:nvCxnSpPr>
        <p:spPr>
          <a:xfrm>
            <a:off x="1355974" y="3103273"/>
            <a:ext cx="16389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189"/>
          <p:cNvCxnSpPr>
            <a:stCxn id="35" idx="0"/>
            <a:endCxn id="37" idx="0"/>
          </p:cNvCxnSpPr>
          <p:nvPr/>
        </p:nvCxnSpPr>
        <p:spPr>
          <a:xfrm rot="5400000" flipH="1" flipV="1">
            <a:off x="3429711" y="2608047"/>
            <a:ext cx="4097" cy="3057794"/>
          </a:xfrm>
          <a:prstGeom prst="bentConnector3">
            <a:avLst>
              <a:gd name="adj1" fmla="val 859712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endCxn id="75" idx="2"/>
          </p:cNvCxnSpPr>
          <p:nvPr/>
        </p:nvCxnSpPr>
        <p:spPr>
          <a:xfrm flipH="1" flipV="1">
            <a:off x="3405691" y="3365631"/>
            <a:ext cx="6874" cy="4152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/>
          <p:nvPr/>
        </p:nvCxnSpPr>
        <p:spPr>
          <a:xfrm flipV="1">
            <a:off x="2265082" y="3368472"/>
            <a:ext cx="639" cy="41834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>
            <a:endCxn id="85" idx="3"/>
          </p:cNvCxnSpPr>
          <p:nvPr/>
        </p:nvCxnSpPr>
        <p:spPr>
          <a:xfrm flipH="1" flipV="1">
            <a:off x="1818229" y="3786800"/>
            <a:ext cx="88265" cy="1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/>
          <p:nvPr/>
        </p:nvCxnSpPr>
        <p:spPr>
          <a:xfrm rot="5400000" flipH="1" flipV="1">
            <a:off x="2579363" y="2219971"/>
            <a:ext cx="12700" cy="1234184"/>
          </a:xfrm>
          <a:prstGeom prst="bentConnector3">
            <a:avLst>
              <a:gd name="adj1" fmla="val 118823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/>
          <p:nvPr/>
        </p:nvCxnSpPr>
        <p:spPr>
          <a:xfrm flipV="1">
            <a:off x="2342776" y="2525780"/>
            <a:ext cx="0" cy="1673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/>
          <p:nvPr/>
        </p:nvCxnSpPr>
        <p:spPr>
          <a:xfrm flipV="1">
            <a:off x="5211482" y="2514922"/>
            <a:ext cx="1219" cy="1901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90" idx="0"/>
            <a:endCxn id="96" idx="1"/>
          </p:cNvCxnSpPr>
          <p:nvPr/>
        </p:nvCxnSpPr>
        <p:spPr>
          <a:xfrm rot="5400000" flipH="1" flipV="1">
            <a:off x="2262060" y="1877482"/>
            <a:ext cx="301854" cy="41764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72" idx="0"/>
            <a:endCxn id="96" idx="3"/>
          </p:cNvCxnSpPr>
          <p:nvPr/>
        </p:nvCxnSpPr>
        <p:spPr>
          <a:xfrm rot="16200000" flipV="1">
            <a:off x="4796259" y="1849158"/>
            <a:ext cx="302636" cy="475073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26" idx="2"/>
            <a:endCxn id="106" idx="2"/>
          </p:cNvCxnSpPr>
          <p:nvPr/>
        </p:nvCxnSpPr>
        <p:spPr>
          <a:xfrm rot="5400000" flipH="1" flipV="1">
            <a:off x="3069661" y="7366"/>
            <a:ext cx="18962" cy="2849956"/>
          </a:xfrm>
          <a:prstGeom prst="bentConnector3">
            <a:avLst>
              <a:gd name="adj1" fmla="val -98494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/>
          <p:nvPr/>
        </p:nvCxnSpPr>
        <p:spPr>
          <a:xfrm flipH="1">
            <a:off x="3526118" y="1628209"/>
            <a:ext cx="52" cy="1684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66" idx="0"/>
          </p:cNvCxnSpPr>
          <p:nvPr/>
        </p:nvCxnSpPr>
        <p:spPr>
          <a:xfrm flipV="1">
            <a:off x="7746091" y="1438396"/>
            <a:ext cx="2152" cy="79930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 стрелкой 231"/>
          <p:cNvCxnSpPr/>
          <p:nvPr/>
        </p:nvCxnSpPr>
        <p:spPr>
          <a:xfrm flipV="1">
            <a:off x="7754402" y="2518390"/>
            <a:ext cx="1219" cy="1901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Рисунок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19" y="135444"/>
            <a:ext cx="420145" cy="775167"/>
          </a:xfrm>
          <a:prstGeom prst="rect">
            <a:avLst/>
          </a:prstGeom>
        </p:spPr>
      </p:pic>
      <p:sp>
        <p:nvSpPr>
          <p:cNvPr id="138" name="Rectangle 124"/>
          <p:cNvSpPr/>
          <p:nvPr/>
        </p:nvSpPr>
        <p:spPr>
          <a:xfrm>
            <a:off x="0" y="5180366"/>
            <a:ext cx="9144000" cy="534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39" name="Group 125"/>
          <p:cNvGrpSpPr/>
          <p:nvPr/>
        </p:nvGrpSpPr>
        <p:grpSpPr>
          <a:xfrm>
            <a:off x="177299" y="5355839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141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2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43" name="Right Triangle 128"/>
          <p:cNvSpPr/>
          <p:nvPr/>
        </p:nvSpPr>
        <p:spPr>
          <a:xfrm rot="10800000">
            <a:off x="371991" y="5541825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4" name="Chevron 129"/>
          <p:cNvSpPr/>
          <p:nvPr/>
        </p:nvSpPr>
        <p:spPr>
          <a:xfrm rot="10800000">
            <a:off x="661141" y="5364691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45" name="Rectangle 130"/>
          <p:cNvSpPr/>
          <p:nvPr/>
        </p:nvSpPr>
        <p:spPr>
          <a:xfrm rot="10800000">
            <a:off x="678199" y="5364690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46" name="Right Triangle 131"/>
          <p:cNvSpPr/>
          <p:nvPr/>
        </p:nvSpPr>
        <p:spPr>
          <a:xfrm rot="10800000" flipH="1">
            <a:off x="679988" y="5540824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7" name="Rectangle 132"/>
          <p:cNvSpPr/>
          <p:nvPr/>
        </p:nvSpPr>
        <p:spPr>
          <a:xfrm>
            <a:off x="380421" y="5289797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8" name="Rectangle 133"/>
          <p:cNvSpPr/>
          <p:nvPr/>
        </p:nvSpPr>
        <p:spPr>
          <a:xfrm>
            <a:off x="952627" y="5236581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9" name="Right Triangle 134"/>
          <p:cNvSpPr/>
          <p:nvPr/>
        </p:nvSpPr>
        <p:spPr>
          <a:xfrm rot="10800000">
            <a:off x="1959560" y="554260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0" name="Right Triangle 135"/>
          <p:cNvSpPr/>
          <p:nvPr/>
        </p:nvSpPr>
        <p:spPr>
          <a:xfrm rot="10800000" flipH="1">
            <a:off x="2363672" y="554789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2" name="Rounded Rectangle 136"/>
          <p:cNvSpPr/>
          <p:nvPr/>
        </p:nvSpPr>
        <p:spPr>
          <a:xfrm>
            <a:off x="1965009" y="530037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3" name="Rectangle 137"/>
          <p:cNvSpPr/>
          <p:nvPr/>
        </p:nvSpPr>
        <p:spPr>
          <a:xfrm>
            <a:off x="2457852" y="526761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55" name="Rectangle 138"/>
          <p:cNvSpPr/>
          <p:nvPr/>
        </p:nvSpPr>
        <p:spPr>
          <a:xfrm>
            <a:off x="6579131" y="5241919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57" name="Rounded Rectangle 139"/>
          <p:cNvSpPr/>
          <p:nvPr/>
        </p:nvSpPr>
        <p:spPr>
          <a:xfrm>
            <a:off x="6139157" y="5310720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8" name="Rectangle 140"/>
          <p:cNvSpPr/>
          <p:nvPr/>
        </p:nvSpPr>
        <p:spPr>
          <a:xfrm>
            <a:off x="6175314" y="5343507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9" name="Rounded Rectangle 141"/>
          <p:cNvSpPr/>
          <p:nvPr/>
        </p:nvSpPr>
        <p:spPr>
          <a:xfrm>
            <a:off x="7963388" y="5309503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60" name="Rectangle 142"/>
          <p:cNvSpPr/>
          <p:nvPr/>
        </p:nvSpPr>
        <p:spPr>
          <a:xfrm>
            <a:off x="8017076" y="5352414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1" name="Rectangle 143"/>
          <p:cNvSpPr/>
          <p:nvPr/>
        </p:nvSpPr>
        <p:spPr>
          <a:xfrm>
            <a:off x="8404236" y="527981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162" name="Right Triangle 158"/>
          <p:cNvSpPr/>
          <p:nvPr/>
        </p:nvSpPr>
        <p:spPr>
          <a:xfrm rot="10800000">
            <a:off x="3347328" y="5540626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3" name="Right Triangle 159"/>
          <p:cNvSpPr/>
          <p:nvPr/>
        </p:nvSpPr>
        <p:spPr>
          <a:xfrm rot="10800000" flipH="1">
            <a:off x="3745830" y="5545912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4" name="Rounded Rectangle 161"/>
          <p:cNvSpPr/>
          <p:nvPr/>
        </p:nvSpPr>
        <p:spPr>
          <a:xfrm>
            <a:off x="3347167" y="52983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65" name="Rectangle 162"/>
          <p:cNvSpPr/>
          <p:nvPr/>
        </p:nvSpPr>
        <p:spPr>
          <a:xfrm>
            <a:off x="3796050" y="5239685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166" name="Oval 127"/>
          <p:cNvSpPr/>
          <p:nvPr/>
        </p:nvSpPr>
        <p:spPr>
          <a:xfrm>
            <a:off x="4774350" y="5313776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5241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57"/>
          <p:cNvSpPr/>
          <p:nvPr/>
        </p:nvSpPr>
        <p:spPr>
          <a:xfrm>
            <a:off x="4990632" y="5250314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</p:spTree>
    <p:extLst>
      <p:ext uri="{BB962C8B-B14F-4D97-AF65-F5344CB8AC3E}">
        <p14:creationId xmlns:p14="http://schemas.microsoft.com/office/powerpoint/2010/main" val="35077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188</Words>
  <Application>Microsoft Office PowerPoint</Application>
  <PresentationFormat>Экран (16:10)</PresentationFormat>
  <Paragraphs>35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Black</vt:lpstr>
      <vt:lpstr>Roboto</vt:lpstr>
      <vt:lpstr>Roboto Black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Yulia</cp:lastModifiedBy>
  <cp:revision>138</cp:revision>
  <dcterms:created xsi:type="dcterms:W3CDTF">2018-10-31T18:32:06Z</dcterms:created>
  <dcterms:modified xsi:type="dcterms:W3CDTF">2020-10-22T09:24:35Z</dcterms:modified>
</cp:coreProperties>
</file>