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312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02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2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7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19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6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70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3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76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3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88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71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4"/>
          <p:cNvSpPr/>
          <p:nvPr/>
        </p:nvSpPr>
        <p:spPr>
          <a:xfrm>
            <a:off x="0" y="6154914"/>
            <a:ext cx="9906000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61323" y="6391131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56015" y="6577117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45165" y="6399983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62223" y="6399982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64012" y="6576116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64445" y="6325089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36651" y="6271873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" name="Right Triangle 134"/>
          <p:cNvSpPr/>
          <p:nvPr/>
        </p:nvSpPr>
        <p:spPr>
          <a:xfrm rot="10800000">
            <a:off x="2404761" y="6577899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808873" y="6583185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2410210" y="6335671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903053" y="6302910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6589714" y="6295795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149740" y="6364596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185897" y="6397383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8299975" y="6363379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353663" y="6406290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ectangle 143"/>
          <p:cNvSpPr/>
          <p:nvPr/>
        </p:nvSpPr>
        <p:spPr>
          <a:xfrm>
            <a:off x="8740823" y="6333690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26" name="Oval 127"/>
          <p:cNvSpPr/>
          <p:nvPr/>
        </p:nvSpPr>
        <p:spPr>
          <a:xfrm>
            <a:off x="4192017" y="6361195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00" y="639983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157"/>
          <p:cNvSpPr/>
          <p:nvPr/>
        </p:nvSpPr>
        <p:spPr>
          <a:xfrm>
            <a:off x="4408299" y="6297733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29" name="Rectangle 1"/>
          <p:cNvSpPr/>
          <p:nvPr/>
        </p:nvSpPr>
        <p:spPr>
          <a:xfrm>
            <a:off x="2664767" y="235596"/>
            <a:ext cx="45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</a:t>
            </a:r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результатов </a:t>
            </a:r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Практики</a:t>
            </a:r>
          </a:p>
          <a:p>
            <a:pPr algn="ctr"/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«Как </a:t>
            </a:r>
            <a:r>
              <a:rPr lang="ru-RU" sz="1200" b="1" dirty="0" err="1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дома.Ояш</a:t>
            </a:r>
            <a:r>
              <a:rPr lang="ru-RU" sz="1200" b="1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»</a:t>
            </a:r>
            <a:endParaRPr lang="en-US" sz="1200" b="1" dirty="0" smtClean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71" y="264025"/>
            <a:ext cx="751620" cy="531284"/>
          </a:xfrm>
          <a:prstGeom prst="rect">
            <a:avLst/>
          </a:prstGeom>
        </p:spPr>
      </p:pic>
      <p:sp>
        <p:nvSpPr>
          <p:cNvPr id="32" name="Rounded Rectangle 49"/>
          <p:cNvSpPr/>
          <p:nvPr/>
        </p:nvSpPr>
        <p:spPr>
          <a:xfrm>
            <a:off x="2599750" y="5587996"/>
            <a:ext cx="1589511" cy="42875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Специалисты ДДИ</a:t>
            </a:r>
          </a:p>
        </p:txBody>
      </p:sp>
      <p:sp>
        <p:nvSpPr>
          <p:cNvPr id="33" name="Rectangle 50"/>
          <p:cNvSpPr/>
          <p:nvPr/>
        </p:nvSpPr>
        <p:spPr>
          <a:xfrm>
            <a:off x="2653544" y="5629833"/>
            <a:ext cx="1488148" cy="346058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tx1"/>
              </a:solidFill>
            </a:endParaRPr>
          </a:p>
        </p:txBody>
      </p:sp>
      <p:sp>
        <p:nvSpPr>
          <p:cNvPr id="34" name="Rounded Rectangle 49"/>
          <p:cNvSpPr/>
          <p:nvPr/>
        </p:nvSpPr>
        <p:spPr>
          <a:xfrm>
            <a:off x="7510241" y="5602269"/>
            <a:ext cx="1589511" cy="42875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Дети, воспитываемые в детском доме – интернате (ДДИ)</a:t>
            </a:r>
          </a:p>
        </p:txBody>
      </p:sp>
      <p:sp>
        <p:nvSpPr>
          <p:cNvPr id="35" name="Rectangle 50"/>
          <p:cNvSpPr/>
          <p:nvPr/>
        </p:nvSpPr>
        <p:spPr>
          <a:xfrm>
            <a:off x="7558054" y="5644106"/>
            <a:ext cx="1488148" cy="346058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tx1"/>
              </a:solidFill>
            </a:endParaRPr>
          </a:p>
        </p:txBody>
      </p:sp>
      <p:sp>
        <p:nvSpPr>
          <p:cNvPr id="36" name="Rounded Rectangle 41"/>
          <p:cNvSpPr/>
          <p:nvPr/>
        </p:nvSpPr>
        <p:spPr>
          <a:xfrm>
            <a:off x="1703208" y="4976559"/>
            <a:ext cx="3380483" cy="38491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Постоянно действующая рабочая группа </a:t>
            </a:r>
            <a:endParaRPr lang="ru-RU" sz="800" dirty="0" smtClean="0">
              <a:solidFill>
                <a:schemeClr val="tx1"/>
              </a:solidFill>
            </a:endParaRPr>
          </a:p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по </a:t>
            </a:r>
            <a:r>
              <a:rPr lang="ru-RU" sz="800" dirty="0">
                <a:solidFill>
                  <a:schemeClr val="tx1"/>
                </a:solidFill>
              </a:rPr>
              <a:t>внедрению семейно-ориентированной модели воспитания в ДДИ</a:t>
            </a:r>
          </a:p>
        </p:txBody>
      </p:sp>
      <p:sp>
        <p:nvSpPr>
          <p:cNvPr id="37" name="Rectangle 42"/>
          <p:cNvSpPr/>
          <p:nvPr/>
        </p:nvSpPr>
        <p:spPr>
          <a:xfrm>
            <a:off x="1744692" y="5020230"/>
            <a:ext cx="3293479" cy="30537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ounded Rectangle 41"/>
          <p:cNvSpPr/>
          <p:nvPr/>
        </p:nvSpPr>
        <p:spPr>
          <a:xfrm>
            <a:off x="7218188" y="4977926"/>
            <a:ext cx="2163573" cy="39870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Переход на семейно-ориентированную модель воспитания в ДДИ</a:t>
            </a:r>
          </a:p>
        </p:txBody>
      </p:sp>
      <p:sp>
        <p:nvSpPr>
          <p:cNvPr id="39" name="Rectangle 42"/>
          <p:cNvSpPr/>
          <p:nvPr/>
        </p:nvSpPr>
        <p:spPr>
          <a:xfrm>
            <a:off x="7259672" y="5020232"/>
            <a:ext cx="2072093" cy="31455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Rounded Rectangle 41"/>
          <p:cNvSpPr/>
          <p:nvPr/>
        </p:nvSpPr>
        <p:spPr>
          <a:xfrm>
            <a:off x="301712" y="4057759"/>
            <a:ext cx="1821816" cy="549981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Разработка методических материалов по созданию семейно-ориентированной модели в ДДИ</a:t>
            </a:r>
          </a:p>
        </p:txBody>
      </p:sp>
      <p:sp>
        <p:nvSpPr>
          <p:cNvPr id="41" name="Rectangle 42"/>
          <p:cNvSpPr/>
          <p:nvPr/>
        </p:nvSpPr>
        <p:spPr>
          <a:xfrm>
            <a:off x="343197" y="4097931"/>
            <a:ext cx="1742591" cy="45828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535971" y="4065660"/>
            <a:ext cx="1821816" cy="549981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Обучение в рамках перехода на </a:t>
            </a:r>
            <a:r>
              <a:rPr lang="ru-RU" sz="800" dirty="0" err="1">
                <a:solidFill>
                  <a:schemeClr val="tx1"/>
                </a:solidFill>
              </a:rPr>
              <a:t>семейно</a:t>
            </a:r>
            <a:r>
              <a:rPr lang="ru-RU" sz="800" dirty="0">
                <a:solidFill>
                  <a:schemeClr val="tx1"/>
                </a:solidFill>
              </a:rPr>
              <a:t>–ориентированную модель воспитания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77456" y="4105832"/>
            <a:ext cx="1742591" cy="45828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Rounded Rectangle 41"/>
          <p:cNvSpPr/>
          <p:nvPr/>
        </p:nvSpPr>
        <p:spPr>
          <a:xfrm>
            <a:off x="4770231" y="4065660"/>
            <a:ext cx="1821816" cy="549981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 err="1">
                <a:solidFill>
                  <a:schemeClr val="tx1"/>
                </a:solidFill>
              </a:rPr>
              <a:t>Супервизии</a:t>
            </a:r>
            <a:r>
              <a:rPr lang="ru-RU" sz="800" dirty="0">
                <a:solidFill>
                  <a:schemeClr val="tx1"/>
                </a:solidFill>
              </a:rPr>
              <a:t> в рамках перехода групп на семейно-ориентированную модель</a:t>
            </a:r>
          </a:p>
        </p:txBody>
      </p:sp>
      <p:sp>
        <p:nvSpPr>
          <p:cNvPr id="45" name="Rectangle 42"/>
          <p:cNvSpPr/>
          <p:nvPr/>
        </p:nvSpPr>
        <p:spPr>
          <a:xfrm>
            <a:off x="4811716" y="4105832"/>
            <a:ext cx="1742591" cy="45828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Rounded Rectangle 14"/>
          <p:cNvSpPr/>
          <p:nvPr/>
        </p:nvSpPr>
        <p:spPr>
          <a:xfrm>
            <a:off x="301712" y="3156499"/>
            <a:ext cx="1451196" cy="49167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Разработаны методические пособия по созданию семейно-ориентированной модели в ДДИ</a:t>
            </a:r>
          </a:p>
        </p:txBody>
      </p:sp>
      <p:sp>
        <p:nvSpPr>
          <p:cNvPr id="47" name="Right Triangle 16"/>
          <p:cNvSpPr/>
          <p:nvPr/>
        </p:nvSpPr>
        <p:spPr>
          <a:xfrm rot="10800000">
            <a:off x="307193" y="3647936"/>
            <a:ext cx="1123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8" name="Right Triangle 17"/>
          <p:cNvSpPr/>
          <p:nvPr/>
        </p:nvSpPr>
        <p:spPr>
          <a:xfrm rot="10800000" flipH="1">
            <a:off x="1636605" y="3642938"/>
            <a:ext cx="112287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9" name="Rounded Rectangle 14"/>
          <p:cNvSpPr/>
          <p:nvPr/>
        </p:nvSpPr>
        <p:spPr>
          <a:xfrm>
            <a:off x="1992807" y="3156386"/>
            <a:ext cx="1807299" cy="49252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Снят фильм с алгоритмом перехода учреждений ДДИ на семейно-ориентированную модель</a:t>
            </a:r>
          </a:p>
        </p:txBody>
      </p:sp>
      <p:sp>
        <p:nvSpPr>
          <p:cNvPr id="50" name="Right Triangle 16"/>
          <p:cNvSpPr/>
          <p:nvPr/>
        </p:nvSpPr>
        <p:spPr>
          <a:xfrm rot="10800000">
            <a:off x="1988791" y="3643534"/>
            <a:ext cx="1123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1" name="Right Triangle 17"/>
          <p:cNvSpPr/>
          <p:nvPr/>
        </p:nvSpPr>
        <p:spPr>
          <a:xfrm rot="10800000" flipH="1">
            <a:off x="3687812" y="3652764"/>
            <a:ext cx="112287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2" name="Rounded Rectangle 14"/>
          <p:cNvSpPr/>
          <p:nvPr/>
        </p:nvSpPr>
        <p:spPr>
          <a:xfrm>
            <a:off x="3954142" y="3156387"/>
            <a:ext cx="1098174" cy="49252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Проведены тренинги для специалистов</a:t>
            </a:r>
          </a:p>
        </p:txBody>
      </p:sp>
      <p:sp>
        <p:nvSpPr>
          <p:cNvPr id="53" name="Right Triangle 16"/>
          <p:cNvSpPr/>
          <p:nvPr/>
        </p:nvSpPr>
        <p:spPr>
          <a:xfrm rot="10800000">
            <a:off x="3956887" y="3640018"/>
            <a:ext cx="1123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4" name="Right Triangle 17"/>
          <p:cNvSpPr/>
          <p:nvPr/>
        </p:nvSpPr>
        <p:spPr>
          <a:xfrm rot="10800000" flipH="1">
            <a:off x="4931488" y="3642710"/>
            <a:ext cx="112287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5" name="Rounded Rectangle 14"/>
          <p:cNvSpPr/>
          <p:nvPr/>
        </p:nvSpPr>
        <p:spPr>
          <a:xfrm>
            <a:off x="5292215" y="3161547"/>
            <a:ext cx="1299832" cy="48736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Проведены </a:t>
            </a:r>
            <a:r>
              <a:rPr lang="ru-RU" sz="800" dirty="0" err="1"/>
              <a:t>супервизии</a:t>
            </a:r>
            <a:r>
              <a:rPr lang="ru-RU" sz="800" dirty="0"/>
              <a:t> для специалистов</a:t>
            </a:r>
          </a:p>
        </p:txBody>
      </p:sp>
      <p:sp>
        <p:nvSpPr>
          <p:cNvPr id="56" name="Right Triangle 16"/>
          <p:cNvSpPr/>
          <p:nvPr/>
        </p:nvSpPr>
        <p:spPr>
          <a:xfrm rot="10800000">
            <a:off x="5292215" y="3644743"/>
            <a:ext cx="1123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7" name="Right Triangle 17"/>
          <p:cNvSpPr/>
          <p:nvPr/>
        </p:nvSpPr>
        <p:spPr>
          <a:xfrm rot="10800000" flipH="1">
            <a:off x="6475744" y="3652977"/>
            <a:ext cx="112287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8" name="Rounded Rectangle 14"/>
          <p:cNvSpPr/>
          <p:nvPr/>
        </p:nvSpPr>
        <p:spPr>
          <a:xfrm>
            <a:off x="7218189" y="3161547"/>
            <a:ext cx="2163572" cy="48736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Дети в группах ДДИ переведены на семейно-ориентированную модель воспитания</a:t>
            </a:r>
          </a:p>
        </p:txBody>
      </p:sp>
      <p:sp>
        <p:nvSpPr>
          <p:cNvPr id="59" name="Right Triangle 16"/>
          <p:cNvSpPr/>
          <p:nvPr/>
        </p:nvSpPr>
        <p:spPr>
          <a:xfrm rot="10800000">
            <a:off x="7223070" y="3642174"/>
            <a:ext cx="1123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0" name="Right Triangle 17"/>
          <p:cNvSpPr/>
          <p:nvPr/>
        </p:nvSpPr>
        <p:spPr>
          <a:xfrm rot="10800000" flipH="1">
            <a:off x="9269474" y="3648178"/>
            <a:ext cx="112287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ounded Rectangle 14"/>
          <p:cNvSpPr/>
          <p:nvPr/>
        </p:nvSpPr>
        <p:spPr>
          <a:xfrm>
            <a:off x="4064720" y="2456311"/>
            <a:ext cx="1776709" cy="39005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Дети воспитываются по семейно-ориентированной модели</a:t>
            </a:r>
          </a:p>
        </p:txBody>
      </p:sp>
      <p:sp>
        <p:nvSpPr>
          <p:cNvPr id="62" name="Right Triangle 16"/>
          <p:cNvSpPr/>
          <p:nvPr/>
        </p:nvSpPr>
        <p:spPr>
          <a:xfrm rot="10800000">
            <a:off x="4064721" y="2843637"/>
            <a:ext cx="1123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Right Triangle 17"/>
          <p:cNvSpPr/>
          <p:nvPr/>
        </p:nvSpPr>
        <p:spPr>
          <a:xfrm rot="10800000" flipH="1">
            <a:off x="5729143" y="2844022"/>
            <a:ext cx="112287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ounded Rectangle 14"/>
          <p:cNvSpPr/>
          <p:nvPr/>
        </p:nvSpPr>
        <p:spPr>
          <a:xfrm>
            <a:off x="1994766" y="1751903"/>
            <a:ext cx="1776707" cy="39005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У детей снижается интенсивность </a:t>
            </a:r>
            <a:r>
              <a:rPr lang="ru-RU" sz="800" dirty="0" err="1"/>
              <a:t>самостимуляции</a:t>
            </a:r>
            <a:endParaRPr lang="ru-RU" sz="800" dirty="0"/>
          </a:p>
        </p:txBody>
      </p:sp>
      <p:sp>
        <p:nvSpPr>
          <p:cNvPr id="65" name="Right Triangle 16"/>
          <p:cNvSpPr/>
          <p:nvPr/>
        </p:nvSpPr>
        <p:spPr>
          <a:xfrm rot="10800000">
            <a:off x="1994765" y="2138782"/>
            <a:ext cx="1123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Right Triangle 17"/>
          <p:cNvSpPr/>
          <p:nvPr/>
        </p:nvSpPr>
        <p:spPr>
          <a:xfrm rot="10800000" flipH="1">
            <a:off x="3659187" y="2138782"/>
            <a:ext cx="112287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7" name="Rounded Rectangle 14"/>
          <p:cNvSpPr/>
          <p:nvPr/>
        </p:nvSpPr>
        <p:spPr>
          <a:xfrm>
            <a:off x="4064722" y="1745320"/>
            <a:ext cx="1776707" cy="39005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У детей снижается интенсивность </a:t>
            </a:r>
            <a:r>
              <a:rPr lang="ru-RU" sz="800" dirty="0" err="1"/>
              <a:t>самостимуляции</a:t>
            </a:r>
            <a:endParaRPr lang="ru-RU" sz="800" dirty="0"/>
          </a:p>
        </p:txBody>
      </p:sp>
      <p:sp>
        <p:nvSpPr>
          <p:cNvPr id="68" name="Right Triangle 16"/>
          <p:cNvSpPr/>
          <p:nvPr/>
        </p:nvSpPr>
        <p:spPr>
          <a:xfrm rot="10800000">
            <a:off x="4064721" y="2132199"/>
            <a:ext cx="1123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ight Triangle 17"/>
          <p:cNvSpPr/>
          <p:nvPr/>
        </p:nvSpPr>
        <p:spPr>
          <a:xfrm rot="10800000" flipH="1">
            <a:off x="5729143" y="2132199"/>
            <a:ext cx="112287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ounded Rectangle 14"/>
          <p:cNvSpPr/>
          <p:nvPr/>
        </p:nvSpPr>
        <p:spPr>
          <a:xfrm>
            <a:off x="6134678" y="1743137"/>
            <a:ext cx="1776707" cy="39005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Дети организуют собственную игровую деятельность</a:t>
            </a:r>
          </a:p>
        </p:txBody>
      </p:sp>
      <p:sp>
        <p:nvSpPr>
          <p:cNvPr id="71" name="Right Triangle 16"/>
          <p:cNvSpPr/>
          <p:nvPr/>
        </p:nvSpPr>
        <p:spPr>
          <a:xfrm rot="10800000">
            <a:off x="6134677" y="2130016"/>
            <a:ext cx="1123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ight Triangle 17"/>
          <p:cNvSpPr/>
          <p:nvPr/>
        </p:nvSpPr>
        <p:spPr>
          <a:xfrm rot="10800000" flipH="1">
            <a:off x="7799099" y="2130016"/>
            <a:ext cx="112287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73" name="Group 5"/>
          <p:cNvGrpSpPr/>
          <p:nvPr/>
        </p:nvGrpSpPr>
        <p:grpSpPr>
          <a:xfrm>
            <a:off x="4487937" y="1083647"/>
            <a:ext cx="378301" cy="354871"/>
            <a:chOff x="6613702" y="2640793"/>
            <a:chExt cx="473631" cy="359553"/>
          </a:xfrm>
        </p:grpSpPr>
        <p:sp>
          <p:nvSpPr>
            <p:cNvPr id="74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5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76" name="Group 18"/>
          <p:cNvGrpSpPr/>
          <p:nvPr/>
        </p:nvGrpSpPr>
        <p:grpSpPr>
          <a:xfrm>
            <a:off x="2384257" y="1061510"/>
            <a:ext cx="427886" cy="373474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77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8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79" name="Right Triangle 21"/>
          <p:cNvSpPr/>
          <p:nvPr/>
        </p:nvSpPr>
        <p:spPr>
          <a:xfrm rot="10800000">
            <a:off x="2664767" y="1375206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0" name="Rectangle 22"/>
          <p:cNvSpPr/>
          <p:nvPr/>
        </p:nvSpPr>
        <p:spPr>
          <a:xfrm>
            <a:off x="2664767" y="999119"/>
            <a:ext cx="1955899" cy="383491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>
              <a:lnSpc>
                <a:spcPct val="90000"/>
              </a:lnSpc>
            </a:pPr>
            <a:r>
              <a:rPr lang="ru-RU" sz="700" dirty="0"/>
              <a:t>Улучшение благополучия детей - участников </a:t>
            </a:r>
            <a:r>
              <a:rPr lang="ru-RU" sz="700" dirty="0" smtClean="0"/>
              <a:t>программы*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81" name="Right Triangle 23"/>
          <p:cNvSpPr/>
          <p:nvPr/>
        </p:nvSpPr>
        <p:spPr>
          <a:xfrm rot="10800000" flipH="1">
            <a:off x="4499055" y="1379181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pic>
        <p:nvPicPr>
          <p:cNvPr id="82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024" y="1131428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5"/>
          <p:cNvGrpSpPr/>
          <p:nvPr/>
        </p:nvGrpSpPr>
        <p:grpSpPr>
          <a:xfrm>
            <a:off x="7195164" y="1105525"/>
            <a:ext cx="378301" cy="354871"/>
            <a:chOff x="6613702" y="2640793"/>
            <a:chExt cx="473631" cy="359553"/>
          </a:xfrm>
        </p:grpSpPr>
        <p:sp>
          <p:nvSpPr>
            <p:cNvPr id="84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5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86" name="Group 18"/>
          <p:cNvGrpSpPr/>
          <p:nvPr/>
        </p:nvGrpSpPr>
        <p:grpSpPr>
          <a:xfrm>
            <a:off x="5091484" y="1083388"/>
            <a:ext cx="427886" cy="373474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87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8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89" name="Right Triangle 21"/>
          <p:cNvSpPr/>
          <p:nvPr/>
        </p:nvSpPr>
        <p:spPr>
          <a:xfrm rot="10800000">
            <a:off x="5371994" y="1397084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0" name="Rectangle 22"/>
          <p:cNvSpPr/>
          <p:nvPr/>
        </p:nvSpPr>
        <p:spPr>
          <a:xfrm>
            <a:off x="5371994" y="1020997"/>
            <a:ext cx="1955899" cy="383491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>
              <a:lnSpc>
                <a:spcPct val="90000"/>
              </a:lnSpc>
            </a:pPr>
            <a:r>
              <a:rPr lang="ru-RU" sz="750" dirty="0">
                <a:solidFill>
                  <a:schemeClr val="bg1"/>
                </a:solidFill>
              </a:rPr>
              <a:t>Рост уровня готовности детей </a:t>
            </a:r>
            <a:endParaRPr lang="ru-RU" sz="750" dirty="0" smtClean="0">
              <a:solidFill>
                <a:schemeClr val="bg1"/>
              </a:solidFill>
            </a:endParaRPr>
          </a:p>
          <a:p>
            <a:pPr marL="179388">
              <a:lnSpc>
                <a:spcPct val="90000"/>
              </a:lnSpc>
            </a:pPr>
            <a:r>
              <a:rPr lang="ru-RU" sz="750" dirty="0" smtClean="0">
                <a:solidFill>
                  <a:schemeClr val="bg1"/>
                </a:solidFill>
              </a:rPr>
              <a:t>к </a:t>
            </a:r>
            <a:r>
              <a:rPr lang="ru-RU" sz="750" dirty="0">
                <a:solidFill>
                  <a:schemeClr val="bg1"/>
                </a:solidFill>
              </a:rPr>
              <a:t>самостоятельной </a:t>
            </a:r>
            <a:r>
              <a:rPr lang="ru-RU" sz="750" dirty="0" smtClean="0">
                <a:solidFill>
                  <a:schemeClr val="bg1"/>
                </a:solidFill>
              </a:rPr>
              <a:t>жизни*</a:t>
            </a:r>
            <a:endParaRPr lang="ru-RU" sz="750" dirty="0">
              <a:solidFill>
                <a:schemeClr val="bg1"/>
              </a:solidFill>
            </a:endParaRPr>
          </a:p>
        </p:txBody>
      </p:sp>
      <p:sp>
        <p:nvSpPr>
          <p:cNvPr id="91" name="Right Triangle 23"/>
          <p:cNvSpPr/>
          <p:nvPr/>
        </p:nvSpPr>
        <p:spPr>
          <a:xfrm rot="10800000" flipH="1">
            <a:off x="7206282" y="1401059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pic>
        <p:nvPicPr>
          <p:cNvPr id="92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51" y="1153306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Прямая соединительная линия 93"/>
          <p:cNvCxnSpPr>
            <a:stCxn id="36" idx="2"/>
            <a:endCxn id="32" idx="0"/>
          </p:cNvCxnSpPr>
          <p:nvPr/>
        </p:nvCxnSpPr>
        <p:spPr>
          <a:xfrm>
            <a:off x="3393450" y="5361471"/>
            <a:ext cx="1056" cy="226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34" idx="0"/>
            <a:endCxn id="38" idx="2"/>
          </p:cNvCxnSpPr>
          <p:nvPr/>
        </p:nvCxnSpPr>
        <p:spPr>
          <a:xfrm flipH="1" flipV="1">
            <a:off x="8299975" y="5376635"/>
            <a:ext cx="5022" cy="22563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stCxn id="40" idx="2"/>
            <a:endCxn id="44" idx="2"/>
          </p:cNvCxnSpPr>
          <p:nvPr/>
        </p:nvCxnSpPr>
        <p:spPr>
          <a:xfrm rot="16200000" flipH="1">
            <a:off x="3442929" y="2377430"/>
            <a:ext cx="7901" cy="4468519"/>
          </a:xfrm>
          <a:prstGeom prst="bentConnector3">
            <a:avLst>
              <a:gd name="adj1" fmla="val 291765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>
          <a:xfrm flipH="1" flipV="1">
            <a:off x="3391431" y="4615624"/>
            <a:ext cx="1545" cy="3687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ная линия уступом 105"/>
          <p:cNvCxnSpPr>
            <a:stCxn id="46" idx="2"/>
            <a:endCxn id="49" idx="2"/>
          </p:cNvCxnSpPr>
          <p:nvPr/>
        </p:nvCxnSpPr>
        <p:spPr>
          <a:xfrm rot="16200000" flipH="1">
            <a:off x="1961515" y="2713972"/>
            <a:ext cx="736" cy="1869147"/>
          </a:xfrm>
          <a:prstGeom prst="bentConnector3">
            <a:avLst>
              <a:gd name="adj1" fmla="val 3115978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>
            <a:off x="1818229" y="3878729"/>
            <a:ext cx="0" cy="17903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42" idx="0"/>
            <a:endCxn id="52" idx="2"/>
          </p:cNvCxnSpPr>
          <p:nvPr/>
        </p:nvCxnSpPr>
        <p:spPr>
          <a:xfrm rot="5400000" flipH="1" flipV="1">
            <a:off x="3766682" y="3329113"/>
            <a:ext cx="416745" cy="1056350"/>
          </a:xfrm>
          <a:prstGeom prst="bentConnector3">
            <a:avLst>
              <a:gd name="adj1" fmla="val 485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endCxn id="55" idx="2"/>
          </p:cNvCxnSpPr>
          <p:nvPr/>
        </p:nvCxnSpPr>
        <p:spPr>
          <a:xfrm flipV="1">
            <a:off x="5940612" y="3648914"/>
            <a:ext cx="1519" cy="42106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38" idx="0"/>
            <a:endCxn id="58" idx="2"/>
          </p:cNvCxnSpPr>
          <p:nvPr/>
        </p:nvCxnSpPr>
        <p:spPr>
          <a:xfrm flipV="1">
            <a:off x="8299975" y="3648914"/>
            <a:ext cx="0" cy="13290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64" idx="2"/>
            <a:endCxn id="70" idx="2"/>
          </p:cNvCxnSpPr>
          <p:nvPr/>
        </p:nvCxnSpPr>
        <p:spPr>
          <a:xfrm rot="5400000" flipH="1" flipV="1">
            <a:off x="4948693" y="67619"/>
            <a:ext cx="8766" cy="4139912"/>
          </a:xfrm>
          <a:prstGeom prst="bentConnector3">
            <a:avLst>
              <a:gd name="adj1" fmla="val -206238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61" idx="0"/>
            <a:endCxn id="67" idx="2"/>
          </p:cNvCxnSpPr>
          <p:nvPr/>
        </p:nvCxnSpPr>
        <p:spPr>
          <a:xfrm flipV="1">
            <a:off x="4953075" y="2135375"/>
            <a:ext cx="1" cy="32093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46" idx="0"/>
            <a:endCxn id="58" idx="0"/>
          </p:cNvCxnSpPr>
          <p:nvPr/>
        </p:nvCxnSpPr>
        <p:spPr>
          <a:xfrm rot="16200000" flipH="1">
            <a:off x="4661118" y="-477309"/>
            <a:ext cx="5048" cy="7272665"/>
          </a:xfrm>
          <a:prstGeom prst="bentConnector3">
            <a:avLst>
              <a:gd name="adj1" fmla="val -298938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>
            <a:endCxn id="49" idx="0"/>
          </p:cNvCxnSpPr>
          <p:nvPr/>
        </p:nvCxnSpPr>
        <p:spPr>
          <a:xfrm>
            <a:off x="2896457" y="3006165"/>
            <a:ext cx="0" cy="15022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>
            <a:endCxn id="52" idx="0"/>
          </p:cNvCxnSpPr>
          <p:nvPr/>
        </p:nvCxnSpPr>
        <p:spPr>
          <a:xfrm flipH="1">
            <a:off x="4503229" y="3006165"/>
            <a:ext cx="1" cy="150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55" idx="0"/>
          </p:cNvCxnSpPr>
          <p:nvPr/>
        </p:nvCxnSpPr>
        <p:spPr>
          <a:xfrm flipH="1" flipV="1">
            <a:off x="5940612" y="3006165"/>
            <a:ext cx="1519" cy="1553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endCxn id="61" idx="2"/>
          </p:cNvCxnSpPr>
          <p:nvPr/>
        </p:nvCxnSpPr>
        <p:spPr>
          <a:xfrm flipV="1">
            <a:off x="4953075" y="2846366"/>
            <a:ext cx="0" cy="15979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52024" y="1340036"/>
            <a:ext cx="6687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dirty="0"/>
              <a:t>*</a:t>
            </a:r>
            <a:r>
              <a:rPr lang="ru-RU" sz="500" dirty="0" smtClean="0"/>
              <a:t>не измеряется</a:t>
            </a:r>
            <a:endParaRPr lang="ru-RU" sz="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659151" y="1367279"/>
            <a:ext cx="6687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dirty="0"/>
              <a:t>*</a:t>
            </a:r>
            <a:r>
              <a:rPr lang="ru-RU" sz="500" dirty="0" smtClean="0"/>
              <a:t>не измеряется</a:t>
            </a:r>
            <a:endParaRPr lang="ru-RU" sz="500" dirty="0"/>
          </a:p>
        </p:txBody>
      </p:sp>
      <p:cxnSp>
        <p:nvCxnSpPr>
          <p:cNvPr id="24" name="Соединительная линия уступом 23"/>
          <p:cNvCxnSpPr>
            <a:stCxn id="64" idx="0"/>
            <a:endCxn id="70" idx="0"/>
          </p:cNvCxnSpPr>
          <p:nvPr/>
        </p:nvCxnSpPr>
        <p:spPr>
          <a:xfrm rot="5400000" flipH="1" flipV="1">
            <a:off x="4948693" y="-322436"/>
            <a:ext cx="8766" cy="4139912"/>
          </a:xfrm>
          <a:prstGeom prst="bentConnector3">
            <a:avLst>
              <a:gd name="adj1" fmla="val 154877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4591912" y="1621984"/>
            <a:ext cx="76" cy="1345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endCxn id="80" idx="2"/>
          </p:cNvCxnSpPr>
          <p:nvPr/>
        </p:nvCxnSpPr>
        <p:spPr>
          <a:xfrm flipH="1" flipV="1">
            <a:off x="3642717" y="1382610"/>
            <a:ext cx="2930" cy="2370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70" idx="3"/>
            <a:endCxn id="84" idx="1"/>
          </p:cNvCxnSpPr>
          <p:nvPr/>
        </p:nvCxnSpPr>
        <p:spPr>
          <a:xfrm flipH="1" flipV="1">
            <a:off x="7458047" y="1282961"/>
            <a:ext cx="453338" cy="655204"/>
          </a:xfrm>
          <a:prstGeom prst="bentConnector3">
            <a:avLst>
              <a:gd name="adj1" fmla="val -5042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endCxn id="87" idx="1"/>
          </p:cNvCxnSpPr>
          <p:nvPr/>
        </p:nvCxnSpPr>
        <p:spPr>
          <a:xfrm rot="5400000" flipH="1" flipV="1">
            <a:off x="4813336" y="1343520"/>
            <a:ext cx="473012" cy="326222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13588</TotalTime>
  <Words>158</Words>
  <Application>Microsoft Office PowerPoint</Application>
  <PresentationFormat>Лист A4 (210x297 мм)</PresentationFormat>
  <Paragraphs>31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Black</vt:lpstr>
      <vt:lpstr>Roboto</vt:lpstr>
      <vt:lpstr>Roboto Black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Yulia</cp:lastModifiedBy>
  <cp:revision>26</cp:revision>
  <dcterms:created xsi:type="dcterms:W3CDTF">2019-08-22T10:59:59Z</dcterms:created>
  <dcterms:modified xsi:type="dcterms:W3CDTF">2020-11-02T13:46:11Z</dcterms:modified>
</cp:coreProperties>
</file>