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693"/>
    <a:srgbClr val="8B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312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2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7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9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6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70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3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76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3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88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1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24"/>
          <p:cNvSpPr/>
          <p:nvPr/>
        </p:nvSpPr>
        <p:spPr>
          <a:xfrm>
            <a:off x="-15976" y="6154914"/>
            <a:ext cx="9921976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59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60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61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2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4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5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7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8" name="Right Triangle 134"/>
          <p:cNvSpPr/>
          <p:nvPr/>
        </p:nvSpPr>
        <p:spPr>
          <a:xfrm rot="10800000">
            <a:off x="1943584" y="6577899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135"/>
          <p:cNvSpPr/>
          <p:nvPr/>
        </p:nvSpPr>
        <p:spPr>
          <a:xfrm rot="10800000" flipH="1">
            <a:off x="2347696" y="6583185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136"/>
          <p:cNvSpPr/>
          <p:nvPr/>
        </p:nvSpPr>
        <p:spPr>
          <a:xfrm>
            <a:off x="1949033" y="6335671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71" name="Rectangle 137"/>
          <p:cNvSpPr/>
          <p:nvPr/>
        </p:nvSpPr>
        <p:spPr>
          <a:xfrm>
            <a:off x="2441876" y="6302910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72" name="Rectangle 138"/>
          <p:cNvSpPr/>
          <p:nvPr/>
        </p:nvSpPr>
        <p:spPr>
          <a:xfrm>
            <a:off x="6915718" y="6295795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73" name="Rounded Rectangle 139"/>
          <p:cNvSpPr/>
          <p:nvPr/>
        </p:nvSpPr>
        <p:spPr>
          <a:xfrm>
            <a:off x="6475744" y="6364596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74" name="Rectangle 140"/>
          <p:cNvSpPr/>
          <p:nvPr/>
        </p:nvSpPr>
        <p:spPr>
          <a:xfrm>
            <a:off x="6511901" y="6397383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ounded Rectangle 141"/>
          <p:cNvSpPr/>
          <p:nvPr/>
        </p:nvSpPr>
        <p:spPr>
          <a:xfrm>
            <a:off x="8299975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76" name="Rectangle 142"/>
          <p:cNvSpPr/>
          <p:nvPr/>
        </p:nvSpPr>
        <p:spPr>
          <a:xfrm>
            <a:off x="8353663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7" name="Rectangle 143"/>
          <p:cNvSpPr/>
          <p:nvPr/>
        </p:nvSpPr>
        <p:spPr>
          <a:xfrm>
            <a:off x="8740823" y="6333690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78" name="Right Triangle 158"/>
          <p:cNvSpPr/>
          <p:nvPr/>
        </p:nvSpPr>
        <p:spPr>
          <a:xfrm rot="10800000">
            <a:off x="3331352" y="6575918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9" name="Right Triangle 159"/>
          <p:cNvSpPr/>
          <p:nvPr/>
        </p:nvSpPr>
        <p:spPr>
          <a:xfrm rot="10800000" flipH="1">
            <a:off x="3729854" y="6581204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0" name="Rounded Rectangle 161"/>
          <p:cNvSpPr/>
          <p:nvPr/>
        </p:nvSpPr>
        <p:spPr>
          <a:xfrm>
            <a:off x="3331191" y="6333690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81" name="Rectangle 162"/>
          <p:cNvSpPr/>
          <p:nvPr/>
        </p:nvSpPr>
        <p:spPr>
          <a:xfrm>
            <a:off x="3780074" y="6274977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изме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82" name="Oval 127"/>
          <p:cNvSpPr/>
          <p:nvPr/>
        </p:nvSpPr>
        <p:spPr>
          <a:xfrm>
            <a:off x="4883781" y="6361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3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264" y="6399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157"/>
          <p:cNvSpPr/>
          <p:nvPr/>
        </p:nvSpPr>
        <p:spPr>
          <a:xfrm>
            <a:off x="5100063" y="6297733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86" name="Rounded Rectangle 49"/>
          <p:cNvSpPr/>
          <p:nvPr/>
        </p:nvSpPr>
        <p:spPr>
          <a:xfrm>
            <a:off x="1087711" y="5429980"/>
            <a:ext cx="2478588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Сотрудники Центра помощи детям для детей, оставшихся без попечения родителей, с особенностями здоровья</a:t>
            </a:r>
          </a:p>
        </p:txBody>
      </p:sp>
      <p:sp>
        <p:nvSpPr>
          <p:cNvPr id="87" name="Rectangle 50"/>
          <p:cNvSpPr/>
          <p:nvPr/>
        </p:nvSpPr>
        <p:spPr>
          <a:xfrm>
            <a:off x="1135523" y="5470845"/>
            <a:ext cx="2384612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0" name="Rounded Rectangle 49"/>
          <p:cNvSpPr/>
          <p:nvPr/>
        </p:nvSpPr>
        <p:spPr>
          <a:xfrm>
            <a:off x="6182655" y="5429980"/>
            <a:ext cx="2478588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Дети – воспитанники Центра помощи детям </a:t>
            </a:r>
            <a:endParaRPr lang="ru-RU" sz="800" dirty="0" smtClean="0">
              <a:solidFill>
                <a:schemeClr val="tx1"/>
              </a:solidFill>
            </a:endParaRP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для </a:t>
            </a:r>
            <a:r>
              <a:rPr lang="ru-RU" sz="800" dirty="0">
                <a:solidFill>
                  <a:schemeClr val="tx1"/>
                </a:solidFill>
              </a:rPr>
              <a:t>детей, оставшихся без попечения родителей, </a:t>
            </a:r>
            <a:endParaRPr lang="ru-RU" sz="800" dirty="0" smtClean="0">
              <a:solidFill>
                <a:schemeClr val="tx1"/>
              </a:solidFill>
            </a:endParaRP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 </a:t>
            </a:r>
            <a:r>
              <a:rPr lang="ru-RU" sz="800" dirty="0">
                <a:solidFill>
                  <a:schemeClr val="tx1"/>
                </a:solidFill>
              </a:rPr>
              <a:t>особенностями здоровья</a:t>
            </a:r>
          </a:p>
        </p:txBody>
      </p:sp>
      <p:sp>
        <p:nvSpPr>
          <p:cNvPr id="91" name="Rectangle 50"/>
          <p:cNvSpPr/>
          <p:nvPr/>
        </p:nvSpPr>
        <p:spPr>
          <a:xfrm>
            <a:off x="6230467" y="5470845"/>
            <a:ext cx="2384612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2" name="Rounded Rectangle 41"/>
          <p:cNvSpPr/>
          <p:nvPr/>
        </p:nvSpPr>
        <p:spPr>
          <a:xfrm>
            <a:off x="468668" y="4441718"/>
            <a:ext cx="178812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 err="1">
                <a:solidFill>
                  <a:schemeClr val="tx1"/>
                </a:solidFill>
              </a:rPr>
              <a:t>Супервизии</a:t>
            </a:r>
            <a:r>
              <a:rPr lang="ru-RU" sz="800" dirty="0">
                <a:solidFill>
                  <a:schemeClr val="tx1"/>
                </a:solidFill>
              </a:rPr>
              <a:t> психолога</a:t>
            </a:r>
          </a:p>
        </p:txBody>
      </p:sp>
      <p:sp>
        <p:nvSpPr>
          <p:cNvPr id="93" name="Rectangle 42"/>
          <p:cNvSpPr/>
          <p:nvPr/>
        </p:nvSpPr>
        <p:spPr>
          <a:xfrm>
            <a:off x="510153" y="4483566"/>
            <a:ext cx="1712518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4" name="Rounded Rectangle 41"/>
          <p:cNvSpPr/>
          <p:nvPr/>
        </p:nvSpPr>
        <p:spPr>
          <a:xfrm>
            <a:off x="2417948" y="4441718"/>
            <a:ext cx="178812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Обучение сотрудников</a:t>
            </a:r>
          </a:p>
        </p:txBody>
      </p:sp>
      <p:sp>
        <p:nvSpPr>
          <p:cNvPr id="95" name="Rectangle 42"/>
          <p:cNvSpPr/>
          <p:nvPr/>
        </p:nvSpPr>
        <p:spPr>
          <a:xfrm>
            <a:off x="2459433" y="4483566"/>
            <a:ext cx="1712518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6" name="Rounded Rectangle 41"/>
          <p:cNvSpPr/>
          <p:nvPr/>
        </p:nvSpPr>
        <p:spPr>
          <a:xfrm>
            <a:off x="5510321" y="4440350"/>
            <a:ext cx="178812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Командная работа специалистов </a:t>
            </a:r>
            <a:endParaRPr lang="ru-RU" sz="800" dirty="0" smtClean="0">
              <a:solidFill>
                <a:schemeClr val="tx1"/>
              </a:solidFill>
            </a:endParaRP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 </a:t>
            </a:r>
            <a:r>
              <a:rPr lang="ru-RU" sz="800" dirty="0">
                <a:solidFill>
                  <a:schemeClr val="tx1"/>
                </a:solidFill>
              </a:rPr>
              <a:t>каждым ребенком</a:t>
            </a:r>
          </a:p>
        </p:txBody>
      </p:sp>
      <p:sp>
        <p:nvSpPr>
          <p:cNvPr id="97" name="Rectangle 42"/>
          <p:cNvSpPr/>
          <p:nvPr/>
        </p:nvSpPr>
        <p:spPr>
          <a:xfrm>
            <a:off x="5551806" y="4482198"/>
            <a:ext cx="1712518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8" name="Rounded Rectangle 41"/>
          <p:cNvSpPr/>
          <p:nvPr/>
        </p:nvSpPr>
        <p:spPr>
          <a:xfrm>
            <a:off x="7459601" y="4440350"/>
            <a:ext cx="178812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Создание жилого пространства, максимально приближенного к домашнему</a:t>
            </a:r>
          </a:p>
        </p:txBody>
      </p:sp>
      <p:sp>
        <p:nvSpPr>
          <p:cNvPr id="99" name="Rectangle 42"/>
          <p:cNvSpPr/>
          <p:nvPr/>
        </p:nvSpPr>
        <p:spPr>
          <a:xfrm>
            <a:off x="7501086" y="4482198"/>
            <a:ext cx="1712518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0" name="Rounded Rectangle 14"/>
          <p:cNvSpPr/>
          <p:nvPr/>
        </p:nvSpPr>
        <p:spPr>
          <a:xfrm>
            <a:off x="469118" y="3706893"/>
            <a:ext cx="1787673" cy="410180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Сотрудники осознают свои личные </a:t>
            </a:r>
            <a:endParaRPr lang="ru-RU" sz="800" dirty="0" smtClean="0">
              <a:solidFill>
                <a:schemeClr val="tx1"/>
              </a:solidFill>
            </a:endParaRP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и </a:t>
            </a:r>
            <a:r>
              <a:rPr lang="ru-RU" sz="800" dirty="0">
                <a:solidFill>
                  <a:schemeClr val="tx1"/>
                </a:solidFill>
              </a:rPr>
              <a:t>профессиональные проблемы и сильные стороны</a:t>
            </a:r>
          </a:p>
        </p:txBody>
      </p:sp>
      <p:sp>
        <p:nvSpPr>
          <p:cNvPr id="101" name="Right Triangle 16"/>
          <p:cNvSpPr/>
          <p:nvPr/>
        </p:nvSpPr>
        <p:spPr>
          <a:xfrm rot="10800000">
            <a:off x="463893" y="4112816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2" name="Right Triangle 17"/>
          <p:cNvSpPr/>
          <p:nvPr/>
        </p:nvSpPr>
        <p:spPr>
          <a:xfrm rot="10800000" flipH="1">
            <a:off x="2112791" y="4119348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3" name="Rounded Rectangle 14"/>
          <p:cNvSpPr/>
          <p:nvPr/>
        </p:nvSpPr>
        <p:spPr>
          <a:xfrm>
            <a:off x="2417948" y="3711849"/>
            <a:ext cx="1787673" cy="410180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Сотрудники освоили новые знания, навыки и методики для работы с детьми-сиротами</a:t>
            </a:r>
          </a:p>
        </p:txBody>
      </p:sp>
      <p:sp>
        <p:nvSpPr>
          <p:cNvPr id="104" name="Right Triangle 16"/>
          <p:cNvSpPr/>
          <p:nvPr/>
        </p:nvSpPr>
        <p:spPr>
          <a:xfrm rot="10800000">
            <a:off x="2412723" y="411777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5" name="Right Triangle 17"/>
          <p:cNvSpPr/>
          <p:nvPr/>
        </p:nvSpPr>
        <p:spPr>
          <a:xfrm rot="10800000" flipH="1">
            <a:off x="4061621" y="4124304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6" name="Rounded Rectangle 14"/>
          <p:cNvSpPr/>
          <p:nvPr/>
        </p:nvSpPr>
        <p:spPr>
          <a:xfrm>
            <a:off x="470867" y="2801290"/>
            <a:ext cx="1160710" cy="59982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Снижение уровня профессионального выгорания у сотрудников</a:t>
            </a:r>
          </a:p>
        </p:txBody>
      </p:sp>
      <p:sp>
        <p:nvSpPr>
          <p:cNvPr id="107" name="Right Triangle 16"/>
          <p:cNvSpPr/>
          <p:nvPr/>
        </p:nvSpPr>
        <p:spPr>
          <a:xfrm rot="10800000">
            <a:off x="465641" y="339686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8" name="Right Triangle 17"/>
          <p:cNvSpPr/>
          <p:nvPr/>
        </p:nvSpPr>
        <p:spPr>
          <a:xfrm rot="10800000" flipH="1">
            <a:off x="1487577" y="339686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2" name="Rounded Rectangle 14"/>
          <p:cNvSpPr/>
          <p:nvPr/>
        </p:nvSpPr>
        <p:spPr>
          <a:xfrm>
            <a:off x="1767341" y="2800171"/>
            <a:ext cx="1160710" cy="59982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Сотрудники активно участвуют в работе учреждения</a:t>
            </a:r>
          </a:p>
        </p:txBody>
      </p:sp>
      <p:sp>
        <p:nvSpPr>
          <p:cNvPr id="113" name="Right Triangle 16"/>
          <p:cNvSpPr/>
          <p:nvPr/>
        </p:nvSpPr>
        <p:spPr>
          <a:xfrm rot="10800000">
            <a:off x="1762115" y="339574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4" name="Right Triangle 17"/>
          <p:cNvSpPr/>
          <p:nvPr/>
        </p:nvSpPr>
        <p:spPr>
          <a:xfrm rot="10800000" flipH="1">
            <a:off x="2784051" y="339574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5" name="Rounded Rectangle 14"/>
          <p:cNvSpPr/>
          <p:nvPr/>
        </p:nvSpPr>
        <p:spPr>
          <a:xfrm>
            <a:off x="3044911" y="2800171"/>
            <a:ext cx="1160710" cy="599827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Сотрудники применяют полученные компетенции на практике</a:t>
            </a:r>
          </a:p>
        </p:txBody>
      </p:sp>
      <p:sp>
        <p:nvSpPr>
          <p:cNvPr id="116" name="Right Triangle 16"/>
          <p:cNvSpPr/>
          <p:nvPr/>
        </p:nvSpPr>
        <p:spPr>
          <a:xfrm rot="10800000">
            <a:off x="3039685" y="339574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7" name="Right Triangle 17"/>
          <p:cNvSpPr/>
          <p:nvPr/>
        </p:nvSpPr>
        <p:spPr>
          <a:xfrm rot="10800000" flipH="1">
            <a:off x="4061621" y="339574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4" name="Rounded Rectangle 14"/>
          <p:cNvSpPr/>
          <p:nvPr/>
        </p:nvSpPr>
        <p:spPr>
          <a:xfrm>
            <a:off x="5509570" y="3689680"/>
            <a:ext cx="178767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Дети получают комплексную поддержку в развитии</a:t>
            </a:r>
          </a:p>
        </p:txBody>
      </p:sp>
      <p:sp>
        <p:nvSpPr>
          <p:cNvPr id="125" name="Right Triangle 16"/>
          <p:cNvSpPr/>
          <p:nvPr/>
        </p:nvSpPr>
        <p:spPr>
          <a:xfrm rot="10800000">
            <a:off x="5504345" y="409560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6" name="Right Triangle 17"/>
          <p:cNvSpPr/>
          <p:nvPr/>
        </p:nvSpPr>
        <p:spPr>
          <a:xfrm rot="10800000" flipH="1">
            <a:off x="7153243" y="410213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7" name="Rounded Rectangle 14"/>
          <p:cNvSpPr/>
          <p:nvPr/>
        </p:nvSpPr>
        <p:spPr>
          <a:xfrm>
            <a:off x="7458400" y="3694636"/>
            <a:ext cx="178767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 группах создано жилое пространство, учитывающее пожелания детей</a:t>
            </a:r>
          </a:p>
        </p:txBody>
      </p:sp>
      <p:sp>
        <p:nvSpPr>
          <p:cNvPr id="128" name="Right Triangle 16"/>
          <p:cNvSpPr/>
          <p:nvPr/>
        </p:nvSpPr>
        <p:spPr>
          <a:xfrm rot="10800000">
            <a:off x="7453175" y="410055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9" name="Right Triangle 17"/>
          <p:cNvSpPr/>
          <p:nvPr/>
        </p:nvSpPr>
        <p:spPr>
          <a:xfrm rot="10800000" flipH="1">
            <a:off x="9102073" y="410709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0" name="Rounded Rectangle 14"/>
          <p:cNvSpPr/>
          <p:nvPr/>
        </p:nvSpPr>
        <p:spPr>
          <a:xfrm>
            <a:off x="5504795" y="2955959"/>
            <a:ext cx="178767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У детей развиваются социальные навыки</a:t>
            </a:r>
          </a:p>
        </p:txBody>
      </p:sp>
      <p:sp>
        <p:nvSpPr>
          <p:cNvPr id="131" name="Right Triangle 16"/>
          <p:cNvSpPr/>
          <p:nvPr/>
        </p:nvSpPr>
        <p:spPr>
          <a:xfrm rot="10800000">
            <a:off x="5499570" y="336188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2" name="Right Triangle 17"/>
          <p:cNvSpPr/>
          <p:nvPr/>
        </p:nvSpPr>
        <p:spPr>
          <a:xfrm rot="10800000" flipH="1">
            <a:off x="7148468" y="336841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3" name="Rounded Rectangle 14"/>
          <p:cNvSpPr/>
          <p:nvPr/>
        </p:nvSpPr>
        <p:spPr>
          <a:xfrm>
            <a:off x="7459601" y="2960915"/>
            <a:ext cx="178767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У детей улучшается психическое состояние</a:t>
            </a:r>
          </a:p>
        </p:txBody>
      </p:sp>
      <p:sp>
        <p:nvSpPr>
          <p:cNvPr id="134" name="Right Triangle 16"/>
          <p:cNvSpPr/>
          <p:nvPr/>
        </p:nvSpPr>
        <p:spPr>
          <a:xfrm rot="10800000">
            <a:off x="7454376" y="336683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5" name="Right Triangle 17"/>
          <p:cNvSpPr/>
          <p:nvPr/>
        </p:nvSpPr>
        <p:spPr>
          <a:xfrm rot="10800000" flipH="1">
            <a:off x="9103274" y="337337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6" name="Rounded Rectangle 14"/>
          <p:cNvSpPr/>
          <p:nvPr/>
        </p:nvSpPr>
        <p:spPr>
          <a:xfrm>
            <a:off x="5515546" y="2283869"/>
            <a:ext cx="3698058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Дети способны выстраивать доверительные отношения со значимыми взрослыми</a:t>
            </a:r>
          </a:p>
        </p:txBody>
      </p:sp>
      <p:sp>
        <p:nvSpPr>
          <p:cNvPr id="137" name="Right Triangle 16"/>
          <p:cNvSpPr/>
          <p:nvPr/>
        </p:nvSpPr>
        <p:spPr>
          <a:xfrm rot="10800000">
            <a:off x="5510321" y="268979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8" name="Right Triangle 17"/>
          <p:cNvSpPr/>
          <p:nvPr/>
        </p:nvSpPr>
        <p:spPr>
          <a:xfrm rot="10800000" flipH="1">
            <a:off x="9069604" y="268979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39" name="Group 5"/>
          <p:cNvGrpSpPr/>
          <p:nvPr/>
        </p:nvGrpSpPr>
        <p:grpSpPr>
          <a:xfrm>
            <a:off x="6967935" y="1551261"/>
            <a:ext cx="353010" cy="420560"/>
            <a:chOff x="6613702" y="2640793"/>
            <a:chExt cx="473631" cy="359553"/>
          </a:xfrm>
        </p:grpSpPr>
        <p:sp>
          <p:nvSpPr>
            <p:cNvPr id="140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41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42" name="Group 18"/>
          <p:cNvGrpSpPr/>
          <p:nvPr/>
        </p:nvGrpSpPr>
        <p:grpSpPr>
          <a:xfrm>
            <a:off x="5506130" y="1546356"/>
            <a:ext cx="329615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43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44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45" name="Right Triangle 21"/>
          <p:cNvSpPr/>
          <p:nvPr/>
        </p:nvSpPr>
        <p:spPr>
          <a:xfrm rot="10800000">
            <a:off x="5688369" y="1907138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6" name="Rectangle 22"/>
          <p:cNvSpPr/>
          <p:nvPr/>
        </p:nvSpPr>
        <p:spPr>
          <a:xfrm>
            <a:off x="5688369" y="1384657"/>
            <a:ext cx="1432523" cy="52988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Рост уровня готовности детей к самостоятельной жизни</a:t>
            </a:r>
          </a:p>
        </p:txBody>
      </p:sp>
      <p:sp>
        <p:nvSpPr>
          <p:cNvPr id="147" name="Right Triangle 23"/>
          <p:cNvSpPr/>
          <p:nvPr/>
        </p:nvSpPr>
        <p:spPr>
          <a:xfrm rot="10800000" flipH="1">
            <a:off x="6976980" y="1911113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49" name="Group 5"/>
          <p:cNvGrpSpPr/>
          <p:nvPr/>
        </p:nvGrpSpPr>
        <p:grpSpPr>
          <a:xfrm>
            <a:off x="8948886" y="1557793"/>
            <a:ext cx="370692" cy="420560"/>
            <a:chOff x="6613702" y="2640793"/>
            <a:chExt cx="473631" cy="359553"/>
          </a:xfrm>
        </p:grpSpPr>
        <p:sp>
          <p:nvSpPr>
            <p:cNvPr id="150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51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52" name="Group 18"/>
          <p:cNvGrpSpPr/>
          <p:nvPr/>
        </p:nvGrpSpPr>
        <p:grpSpPr>
          <a:xfrm>
            <a:off x="7458034" y="1552888"/>
            <a:ext cx="358662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53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54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55" name="Right Triangle 21"/>
          <p:cNvSpPr/>
          <p:nvPr/>
        </p:nvSpPr>
        <p:spPr>
          <a:xfrm rot="10800000">
            <a:off x="7669320" y="1913670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6" name="Rectangle 22"/>
          <p:cNvSpPr/>
          <p:nvPr/>
        </p:nvSpPr>
        <p:spPr>
          <a:xfrm>
            <a:off x="7669320" y="1391189"/>
            <a:ext cx="1432523" cy="52988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Улучшение </a:t>
            </a:r>
            <a:endParaRPr lang="ru-RU" sz="800" dirty="0" smtClean="0"/>
          </a:p>
          <a:p>
            <a:pPr algn="ctr">
              <a:lnSpc>
                <a:spcPct val="90000"/>
              </a:lnSpc>
            </a:pPr>
            <a:r>
              <a:rPr lang="ru-RU" sz="800" dirty="0" smtClean="0"/>
              <a:t>благополучия </a:t>
            </a:r>
            <a:r>
              <a:rPr lang="ru-RU" sz="800" dirty="0"/>
              <a:t>детей – участников Программы</a:t>
            </a:r>
          </a:p>
        </p:txBody>
      </p:sp>
      <p:sp>
        <p:nvSpPr>
          <p:cNvPr id="157" name="Right Triangle 23"/>
          <p:cNvSpPr/>
          <p:nvPr/>
        </p:nvSpPr>
        <p:spPr>
          <a:xfrm rot="10800000" flipH="1">
            <a:off x="8957931" y="1917645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58" name="Group 5"/>
          <p:cNvGrpSpPr/>
          <p:nvPr/>
        </p:nvGrpSpPr>
        <p:grpSpPr>
          <a:xfrm>
            <a:off x="1936736" y="1972250"/>
            <a:ext cx="353010" cy="420560"/>
            <a:chOff x="6613702" y="2640793"/>
            <a:chExt cx="473631" cy="359553"/>
          </a:xfrm>
        </p:grpSpPr>
        <p:sp>
          <p:nvSpPr>
            <p:cNvPr id="159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60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61" name="Group 18"/>
          <p:cNvGrpSpPr/>
          <p:nvPr/>
        </p:nvGrpSpPr>
        <p:grpSpPr>
          <a:xfrm>
            <a:off x="474931" y="1967345"/>
            <a:ext cx="329615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62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63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64" name="Right Triangle 21"/>
          <p:cNvSpPr/>
          <p:nvPr/>
        </p:nvSpPr>
        <p:spPr>
          <a:xfrm rot="10800000">
            <a:off x="657170" y="2328127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5" name="Rectangle 22"/>
          <p:cNvSpPr/>
          <p:nvPr/>
        </p:nvSpPr>
        <p:spPr>
          <a:xfrm>
            <a:off x="657170" y="1805646"/>
            <a:ext cx="1432523" cy="52988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Улучшение благополучия сотрудников ЦПД</a:t>
            </a:r>
          </a:p>
        </p:txBody>
      </p:sp>
      <p:sp>
        <p:nvSpPr>
          <p:cNvPr id="166" name="Right Triangle 23"/>
          <p:cNvSpPr/>
          <p:nvPr/>
        </p:nvSpPr>
        <p:spPr>
          <a:xfrm rot="10800000" flipH="1">
            <a:off x="1945781" y="2332102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67" name="Group 5"/>
          <p:cNvGrpSpPr/>
          <p:nvPr/>
        </p:nvGrpSpPr>
        <p:grpSpPr>
          <a:xfrm>
            <a:off x="3917687" y="1978782"/>
            <a:ext cx="370692" cy="420560"/>
            <a:chOff x="6613702" y="2640793"/>
            <a:chExt cx="473631" cy="359553"/>
          </a:xfrm>
        </p:grpSpPr>
        <p:sp>
          <p:nvSpPr>
            <p:cNvPr id="168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69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70" name="Group 18"/>
          <p:cNvGrpSpPr/>
          <p:nvPr/>
        </p:nvGrpSpPr>
        <p:grpSpPr>
          <a:xfrm>
            <a:off x="2426835" y="1973877"/>
            <a:ext cx="358662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71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72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73" name="Right Triangle 21"/>
          <p:cNvSpPr/>
          <p:nvPr/>
        </p:nvSpPr>
        <p:spPr>
          <a:xfrm rot="10800000">
            <a:off x="2638121" y="2334659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4" name="Rectangle 22"/>
          <p:cNvSpPr/>
          <p:nvPr/>
        </p:nvSpPr>
        <p:spPr>
          <a:xfrm>
            <a:off x="2638121" y="1812178"/>
            <a:ext cx="1432523" cy="52988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Сотрудники стали проявлять </a:t>
            </a:r>
            <a:r>
              <a:rPr lang="ru-RU" sz="800" dirty="0" err="1"/>
              <a:t>эмпатию</a:t>
            </a:r>
            <a:r>
              <a:rPr lang="ru-RU" sz="800" dirty="0"/>
              <a:t> к детям </a:t>
            </a:r>
            <a:endParaRPr lang="ru-RU" sz="800" dirty="0" smtClean="0"/>
          </a:p>
          <a:p>
            <a:pPr algn="ctr">
              <a:lnSpc>
                <a:spcPct val="90000"/>
              </a:lnSpc>
            </a:pPr>
            <a:r>
              <a:rPr lang="ru-RU" sz="800" dirty="0" smtClean="0"/>
              <a:t>и </a:t>
            </a:r>
            <a:r>
              <a:rPr lang="ru-RU" sz="800" dirty="0"/>
              <a:t>выстраивать с ними доверительные </a:t>
            </a:r>
            <a:r>
              <a:rPr lang="ru-RU" sz="800" dirty="0" smtClean="0"/>
              <a:t>отношения*</a:t>
            </a:r>
            <a:endParaRPr lang="ru-RU" sz="800" dirty="0"/>
          </a:p>
        </p:txBody>
      </p:sp>
      <p:sp>
        <p:nvSpPr>
          <p:cNvPr id="175" name="Right Triangle 23"/>
          <p:cNvSpPr/>
          <p:nvPr/>
        </p:nvSpPr>
        <p:spPr>
          <a:xfrm rot="10800000" flipH="1">
            <a:off x="3926732" y="2338634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6" name="Rectangle 1"/>
          <p:cNvSpPr/>
          <p:nvPr/>
        </p:nvSpPr>
        <p:spPr>
          <a:xfrm>
            <a:off x="2664767" y="235596"/>
            <a:ext cx="45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результатов 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Практики</a:t>
            </a:r>
          </a:p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«Забота </a:t>
            </a:r>
            <a:r>
              <a:rPr lang="ru-RU" sz="1200" b="1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с уважением»</a:t>
            </a:r>
            <a:endParaRPr lang="en-US" sz="1200" b="1" dirty="0" smtClean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17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1" name="Соединительная линия уступом 180"/>
          <p:cNvCxnSpPr>
            <a:endCxn id="94" idx="2"/>
          </p:cNvCxnSpPr>
          <p:nvPr/>
        </p:nvCxnSpPr>
        <p:spPr>
          <a:xfrm>
            <a:off x="1356659" y="5016414"/>
            <a:ext cx="1955351" cy="1368"/>
          </a:xfrm>
          <a:prstGeom prst="bentConnector4">
            <a:avLst>
              <a:gd name="adj1" fmla="val -370"/>
              <a:gd name="adj2" fmla="val 1681052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>
            <a:extLst>
              <a:ext uri="{FF2B5EF4-FFF2-40B4-BE49-F238E27FC236}">
                <a16:creationId xmlns:a16="http://schemas.microsoft.com/office/drawing/2014/main" id="{5A315895-44C7-4FB7-81F9-ADA66A872D72}"/>
              </a:ext>
            </a:extLst>
          </p:cNvPr>
          <p:cNvCxnSpPr/>
          <p:nvPr/>
        </p:nvCxnSpPr>
        <p:spPr>
          <a:xfrm flipH="1" flipV="1">
            <a:off x="2330824" y="5253318"/>
            <a:ext cx="885" cy="17666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/>
          <p:nvPr/>
        </p:nvCxnSpPr>
        <p:spPr>
          <a:xfrm>
            <a:off x="6444251" y="5024196"/>
            <a:ext cx="1955351" cy="1368"/>
          </a:xfrm>
          <a:prstGeom prst="bentConnector4">
            <a:avLst>
              <a:gd name="adj1" fmla="val -370"/>
              <a:gd name="adj2" fmla="val 1681052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 стрелкой 185">
            <a:extLst>
              <a:ext uri="{FF2B5EF4-FFF2-40B4-BE49-F238E27FC236}">
                <a16:creationId xmlns:a16="http://schemas.microsoft.com/office/drawing/2014/main" id="{5A315895-44C7-4FB7-81F9-ADA66A872D72}"/>
              </a:ext>
            </a:extLst>
          </p:cNvPr>
          <p:cNvCxnSpPr/>
          <p:nvPr/>
        </p:nvCxnSpPr>
        <p:spPr>
          <a:xfrm flipH="1" flipV="1">
            <a:off x="7418416" y="5261100"/>
            <a:ext cx="885" cy="17666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>
            <a:stCxn id="92" idx="0"/>
            <a:endCxn id="100" idx="2"/>
          </p:cNvCxnSpPr>
          <p:nvPr/>
        </p:nvCxnSpPr>
        <p:spPr>
          <a:xfrm flipV="1">
            <a:off x="1362730" y="4117073"/>
            <a:ext cx="225" cy="3246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>
            <a:endCxn id="103" idx="2"/>
          </p:cNvCxnSpPr>
          <p:nvPr/>
        </p:nvCxnSpPr>
        <p:spPr>
          <a:xfrm flipH="1" flipV="1">
            <a:off x="3311785" y="4122029"/>
            <a:ext cx="225" cy="31832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193"/>
          <p:cNvCxnSpPr>
            <a:stCxn id="106" idx="2"/>
            <a:endCxn id="112" idx="2"/>
          </p:cNvCxnSpPr>
          <p:nvPr/>
        </p:nvCxnSpPr>
        <p:spPr>
          <a:xfrm rot="5400000" flipH="1" flipV="1">
            <a:off x="1698899" y="2752321"/>
            <a:ext cx="1119" cy="1296474"/>
          </a:xfrm>
          <a:prstGeom prst="bentConnector3">
            <a:avLst>
              <a:gd name="adj1" fmla="val -1562216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/>
          <p:cNvCxnSpPr/>
          <p:nvPr/>
        </p:nvCxnSpPr>
        <p:spPr>
          <a:xfrm>
            <a:off x="1679388" y="3567953"/>
            <a:ext cx="0" cy="1389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/>
          <p:cNvCxnSpPr>
            <a:endCxn id="115" idx="2"/>
          </p:cNvCxnSpPr>
          <p:nvPr/>
        </p:nvCxnSpPr>
        <p:spPr>
          <a:xfrm flipH="1" flipV="1">
            <a:off x="3625266" y="3399998"/>
            <a:ext cx="2452" cy="3068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/>
          <p:cNvCxnSpPr>
            <a:stCxn id="96" idx="0"/>
            <a:endCxn id="124" idx="2"/>
          </p:cNvCxnSpPr>
          <p:nvPr/>
        </p:nvCxnSpPr>
        <p:spPr>
          <a:xfrm flipH="1" flipV="1">
            <a:off x="6403407" y="4099860"/>
            <a:ext cx="976" cy="3404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98" idx="0"/>
            <a:endCxn id="127" idx="2"/>
          </p:cNvCxnSpPr>
          <p:nvPr/>
        </p:nvCxnSpPr>
        <p:spPr>
          <a:xfrm flipH="1" flipV="1">
            <a:off x="8352237" y="4104816"/>
            <a:ext cx="1426" cy="3355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24" idx="0"/>
            <a:endCxn id="127" idx="0"/>
          </p:cNvCxnSpPr>
          <p:nvPr/>
        </p:nvCxnSpPr>
        <p:spPr>
          <a:xfrm rot="16200000" flipH="1">
            <a:off x="7375344" y="2717743"/>
            <a:ext cx="4956" cy="1948830"/>
          </a:xfrm>
          <a:prstGeom prst="bentConnector3">
            <a:avLst>
              <a:gd name="adj1" fmla="val -268313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/>
          <p:nvPr/>
        </p:nvCxnSpPr>
        <p:spPr>
          <a:xfrm flipV="1">
            <a:off x="6801224" y="3361883"/>
            <a:ext cx="0" cy="18814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/>
          <p:nvPr/>
        </p:nvCxnSpPr>
        <p:spPr>
          <a:xfrm flipV="1">
            <a:off x="7862047" y="3359488"/>
            <a:ext cx="0" cy="18814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130" idx="0"/>
          </p:cNvCxnSpPr>
          <p:nvPr/>
        </p:nvCxnSpPr>
        <p:spPr>
          <a:xfrm flipH="1" flipV="1">
            <a:off x="6398631" y="2689792"/>
            <a:ext cx="1" cy="26616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/>
          <p:cNvCxnSpPr>
            <a:stCxn id="133" idx="0"/>
          </p:cNvCxnSpPr>
          <p:nvPr/>
        </p:nvCxnSpPr>
        <p:spPr>
          <a:xfrm flipH="1" flipV="1">
            <a:off x="8352236" y="2689792"/>
            <a:ext cx="1202" cy="27112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46" idx="2"/>
            <a:endCxn id="156" idx="2"/>
          </p:cNvCxnSpPr>
          <p:nvPr/>
        </p:nvCxnSpPr>
        <p:spPr>
          <a:xfrm rot="16200000" flipH="1">
            <a:off x="7391840" y="927332"/>
            <a:ext cx="6532" cy="1980951"/>
          </a:xfrm>
          <a:prstGeom prst="bentConnector3">
            <a:avLst>
              <a:gd name="adj1" fmla="val 35996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>
            <a:endCxn id="136" idx="0"/>
          </p:cNvCxnSpPr>
          <p:nvPr/>
        </p:nvCxnSpPr>
        <p:spPr>
          <a:xfrm>
            <a:off x="7363012" y="2145553"/>
            <a:ext cx="1563" cy="13831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30" idx="1"/>
            <a:endCxn id="143" idx="1"/>
          </p:cNvCxnSpPr>
          <p:nvPr/>
        </p:nvCxnSpPr>
        <p:spPr>
          <a:xfrm rot="10800000" flipH="1">
            <a:off x="5504794" y="1756637"/>
            <a:ext cx="108539" cy="1404413"/>
          </a:xfrm>
          <a:prstGeom prst="bentConnector3">
            <a:avLst>
              <a:gd name="adj1" fmla="val -21061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226"/>
          <p:cNvCxnSpPr>
            <a:stCxn id="133" idx="3"/>
            <a:endCxn id="150" idx="1"/>
          </p:cNvCxnSpPr>
          <p:nvPr/>
        </p:nvCxnSpPr>
        <p:spPr>
          <a:xfrm flipH="1" flipV="1">
            <a:off x="9199014" y="1768073"/>
            <a:ext cx="48260" cy="1397932"/>
          </a:xfrm>
          <a:prstGeom prst="bentConnector3">
            <a:avLst>
              <a:gd name="adj1" fmla="val -62350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/>
          <p:cNvCxnSpPr>
            <a:stCxn id="115" idx="0"/>
          </p:cNvCxnSpPr>
          <p:nvPr/>
        </p:nvCxnSpPr>
        <p:spPr>
          <a:xfrm flipV="1">
            <a:off x="3625266" y="2334659"/>
            <a:ext cx="0" cy="4655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165" idx="2"/>
            <a:endCxn id="174" idx="2"/>
          </p:cNvCxnSpPr>
          <p:nvPr/>
        </p:nvCxnSpPr>
        <p:spPr>
          <a:xfrm rot="16200000" flipH="1">
            <a:off x="2360641" y="1348321"/>
            <a:ext cx="6532" cy="1980951"/>
          </a:xfrm>
          <a:prstGeom prst="bentConnector3">
            <a:avLst>
              <a:gd name="adj1" fmla="val 396569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endCxn id="112" idx="0"/>
          </p:cNvCxnSpPr>
          <p:nvPr/>
        </p:nvCxnSpPr>
        <p:spPr>
          <a:xfrm>
            <a:off x="2347696" y="2589823"/>
            <a:ext cx="0" cy="2103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/>
          <p:cNvCxnSpPr/>
          <p:nvPr/>
        </p:nvCxnSpPr>
        <p:spPr>
          <a:xfrm flipV="1">
            <a:off x="1051221" y="2328127"/>
            <a:ext cx="0" cy="4824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/>
          <p:nvPr/>
        </p:nvCxnSpPr>
        <p:spPr>
          <a:xfrm>
            <a:off x="2222671" y="2177624"/>
            <a:ext cx="26205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250"/>
          <p:cNvCxnSpPr>
            <a:endCxn id="136" idx="1"/>
          </p:cNvCxnSpPr>
          <p:nvPr/>
        </p:nvCxnSpPr>
        <p:spPr>
          <a:xfrm>
            <a:off x="4205621" y="2177624"/>
            <a:ext cx="1309925" cy="311335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Рисунок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855" y="195046"/>
            <a:ext cx="791498" cy="758309"/>
          </a:xfrm>
          <a:prstGeom prst="rect">
            <a:avLst/>
          </a:prstGeom>
        </p:spPr>
      </p:pic>
      <p:pic>
        <p:nvPicPr>
          <p:cNvPr id="14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940" y="147914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79" y="146612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14678" y="2289845"/>
            <a:ext cx="6925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" dirty="0" smtClean="0"/>
              <a:t>*не измеряется</a:t>
            </a:r>
            <a:endParaRPr lang="ru-RU" sz="600" dirty="0"/>
          </a:p>
        </p:txBody>
      </p:sp>
      <p:cxnSp>
        <p:nvCxnSpPr>
          <p:cNvPr id="4" name="Соединительная линия уступом 3"/>
          <p:cNvCxnSpPr>
            <a:stCxn id="115" idx="3"/>
            <a:endCxn id="124" idx="1"/>
          </p:cNvCxnSpPr>
          <p:nvPr/>
        </p:nvCxnSpPr>
        <p:spPr>
          <a:xfrm>
            <a:off x="4205621" y="3100085"/>
            <a:ext cx="1303949" cy="794685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810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13561</TotalTime>
  <Words>188</Words>
  <Application>Microsoft Office PowerPoint</Application>
  <PresentationFormat>Лист A4 (210x297 мм)</PresentationFormat>
  <Paragraphs>37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Roboto</vt:lpstr>
      <vt:lpstr>Roboto Black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Yulia</cp:lastModifiedBy>
  <cp:revision>23</cp:revision>
  <dcterms:created xsi:type="dcterms:W3CDTF">2019-08-22T10:59:59Z</dcterms:created>
  <dcterms:modified xsi:type="dcterms:W3CDTF">2020-11-02T13:42:03Z</dcterms:modified>
</cp:coreProperties>
</file>