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81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15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28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6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20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20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98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00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4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2060-374B-4D13-BA31-5F3FCC864429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C70C-B4F2-477D-8D08-67B282B4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35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3071047" y="5531668"/>
            <a:ext cx="0" cy="1501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Triangle 84"/>
          <p:cNvSpPr/>
          <p:nvPr/>
        </p:nvSpPr>
        <p:spPr>
          <a:xfrm rot="10800000" flipH="1">
            <a:off x="2386157" y="2613521"/>
            <a:ext cx="172800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cxnSp>
        <p:nvCxnSpPr>
          <p:cNvPr id="59" name="Straight Connector 58"/>
          <p:cNvCxnSpPr>
            <a:endCxn id="50" idx="2"/>
          </p:cNvCxnSpPr>
          <p:nvPr/>
        </p:nvCxnSpPr>
        <p:spPr>
          <a:xfrm flipH="1" flipV="1">
            <a:off x="8011757" y="5463047"/>
            <a:ext cx="1402" cy="3220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</p:cNvCxnSpPr>
          <p:nvPr/>
        </p:nvCxnSpPr>
        <p:spPr>
          <a:xfrm>
            <a:off x="9287746" y="5463047"/>
            <a:ext cx="1463" cy="33436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46971" y="231720"/>
            <a:ext cx="509816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92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</a:t>
            </a:r>
            <a:r>
              <a:rPr lang="ru-RU" sz="192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результатов </a:t>
            </a:r>
            <a:r>
              <a:rPr lang="ru-RU" sz="192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Практики</a:t>
            </a:r>
            <a:endParaRPr lang="en-US" sz="192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92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sz="1920" b="1" dirty="0"/>
              <a:t>Наставничество</a:t>
            </a:r>
            <a:r>
              <a:rPr lang="ru-RU" sz="192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»</a:t>
            </a:r>
            <a:endParaRPr lang="ru-RU" sz="1920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56240" y="320024"/>
            <a:ext cx="233305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720" dirty="0"/>
              <a:t>межрегиональная общественная организация содействия воспитанию подрастающего поколения </a:t>
            </a:r>
            <a:endParaRPr lang="ru-RU" sz="600" dirty="0"/>
          </a:p>
          <a:p>
            <a:pPr algn="r"/>
            <a:r>
              <a:rPr lang="ru-RU" sz="960" b="1" dirty="0"/>
              <a:t>«</a:t>
            </a:r>
            <a:r>
              <a:rPr lang="ru-RU" sz="960" b="1" dirty="0"/>
              <a:t>Старшие Братья </a:t>
            </a:r>
            <a:endParaRPr lang="ru-RU" sz="960" b="1" dirty="0"/>
          </a:p>
          <a:p>
            <a:pPr algn="r"/>
            <a:r>
              <a:rPr lang="ru-RU" sz="960" b="1" dirty="0"/>
              <a:t>Старшие </a:t>
            </a:r>
            <a:r>
              <a:rPr lang="ru-RU" sz="960" b="1" dirty="0"/>
              <a:t>Сестры</a:t>
            </a:r>
            <a:r>
              <a:rPr lang="ru-RU" sz="960" b="1" dirty="0"/>
              <a:t>»</a:t>
            </a:r>
            <a:endParaRPr lang="ru-RU" sz="840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55" y="272317"/>
            <a:ext cx="1968720" cy="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239" y="312090"/>
            <a:ext cx="686852" cy="61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947722" y="4961624"/>
            <a:ext cx="1037532" cy="49240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Проведение </a:t>
            </a:r>
            <a:r>
              <a:rPr lang="ru-RU" sz="84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супервизий</a:t>
            </a:r>
            <a:endParaRPr lang="ru-RU" sz="84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0017" y="5008356"/>
            <a:ext cx="938879" cy="39893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8605" y="4961624"/>
            <a:ext cx="1037532" cy="49240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Поддерживающие мероприятия для наставников</a:t>
            </a:r>
            <a:endParaRPr lang="ru-RU" sz="84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8371" y="5008356"/>
            <a:ext cx="937004" cy="39893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54218" y="4961624"/>
            <a:ext cx="1141285" cy="49240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Проведение обучения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3020" y="5008356"/>
            <a:ext cx="1053228" cy="39893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51910" y="4961624"/>
            <a:ext cx="1142180" cy="49240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Проведение психологической диагностики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98944" y="5008356"/>
            <a:ext cx="1045832" cy="39893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004991" y="5656673"/>
            <a:ext cx="2115917" cy="4510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5246" algn="ctr"/>
            <a:r>
              <a:rPr lang="ru-RU" sz="960" dirty="0" err="1">
                <a:solidFill>
                  <a:schemeClr val="tx1"/>
                </a:solidFill>
                <a:latin typeface="+mj-lt"/>
              </a:rPr>
              <a:t>Волонтеры</a:t>
            </a:r>
            <a:endParaRPr lang="ru-RU" sz="96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0941" y="5708159"/>
            <a:ext cx="1975886" cy="33325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cxnSp>
        <p:nvCxnSpPr>
          <p:cNvPr id="25" name="Straight Connector 24"/>
          <p:cNvCxnSpPr>
            <a:endCxn id="6" idx="2"/>
          </p:cNvCxnSpPr>
          <p:nvPr/>
        </p:nvCxnSpPr>
        <p:spPr>
          <a:xfrm flipH="1" flipV="1">
            <a:off x="2466489" y="5454028"/>
            <a:ext cx="2966" cy="934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721288" y="5455876"/>
            <a:ext cx="1711" cy="916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509984" y="4085652"/>
            <a:ext cx="1836258" cy="56200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rIns="86400" rtlCol="0" anchor="ctr"/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Готовность 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волонтёра </a:t>
            </a:r>
            <a:endParaRPr lang="ru-RU" sz="840" dirty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к роли наставника</a:t>
            </a:r>
          </a:p>
        </p:txBody>
      </p:sp>
      <p:sp>
        <p:nvSpPr>
          <p:cNvPr id="34" name="Right Triangle 33"/>
          <p:cNvSpPr/>
          <p:nvPr/>
        </p:nvSpPr>
        <p:spPr>
          <a:xfrm rot="10800000">
            <a:off x="3503713" y="4642552"/>
            <a:ext cx="172819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35" name="Right Triangle 34"/>
          <p:cNvSpPr/>
          <p:nvPr/>
        </p:nvSpPr>
        <p:spPr>
          <a:xfrm rot="10800000" flipH="1">
            <a:off x="5169376" y="4642552"/>
            <a:ext cx="172800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cxnSp>
        <p:nvCxnSpPr>
          <p:cNvPr id="40" name="Elbow Connector 39"/>
          <p:cNvCxnSpPr>
            <a:stCxn id="8" idx="2"/>
            <a:endCxn id="12" idx="2"/>
          </p:cNvCxnSpPr>
          <p:nvPr/>
        </p:nvCxnSpPr>
        <p:spPr>
          <a:xfrm rot="16200000" flipH="1">
            <a:off x="3141115" y="3570283"/>
            <a:ext cx="15240" cy="3767490"/>
          </a:xfrm>
          <a:prstGeom prst="bentConnector3">
            <a:avLst>
              <a:gd name="adj1" fmla="val 62696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046827" y="4649800"/>
            <a:ext cx="0" cy="3108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707282" y="4653825"/>
            <a:ext cx="0" cy="3083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540949" y="4645773"/>
            <a:ext cx="0" cy="3148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01404" y="4649800"/>
            <a:ext cx="0" cy="3108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046505" y="5633045"/>
            <a:ext cx="3110746" cy="474653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5246" algn="ctr"/>
            <a:r>
              <a:rPr lang="ru-RU" sz="960" dirty="0">
                <a:solidFill>
                  <a:schemeClr val="tx1"/>
                </a:solidFill>
                <a:latin typeface="+mj-lt"/>
              </a:rPr>
              <a:t>Воспитанники и выпускники сиротских учреждений </a:t>
            </a:r>
            <a:r>
              <a:rPr lang="ru-RU" sz="960" dirty="0">
                <a:solidFill>
                  <a:schemeClr val="tx1"/>
                </a:solidFill>
                <a:latin typeface="+mj-lt"/>
              </a:rPr>
              <a:t>Дети </a:t>
            </a:r>
            <a:r>
              <a:rPr lang="ru-RU" sz="960" dirty="0">
                <a:solidFill>
                  <a:schemeClr val="tx1"/>
                </a:solidFill>
                <a:latin typeface="+mj-lt"/>
              </a:rPr>
              <a:t>из замещающих и кровных кризисных семей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120587" y="5678366"/>
            <a:ext cx="2950255" cy="375380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498709" y="4970643"/>
            <a:ext cx="1026095" cy="49240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Информирование детей об участии </a:t>
            </a:r>
            <a:endParaRPr lang="ru-RU" sz="84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 </a:t>
            </a: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программе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557316" y="5017375"/>
            <a:ext cx="921991" cy="39893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960071" y="4116474"/>
            <a:ext cx="1277497" cy="49240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Подбор пар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018676" y="4160348"/>
            <a:ext cx="1151128" cy="39893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774698" y="4970643"/>
            <a:ext cx="1026095" cy="49240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Консилиум специалистов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833305" y="5017375"/>
            <a:ext cx="921991" cy="39893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8280898" y="4608878"/>
            <a:ext cx="0" cy="3517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8967673" y="4602437"/>
            <a:ext cx="983" cy="3812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0005749" y="3729909"/>
            <a:ext cx="1277308" cy="49527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Проведение обучающих и досуговых мероприятий для детей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050159" y="3771497"/>
            <a:ext cx="1189747" cy="3979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330820" y="3515409"/>
            <a:ext cx="3530358" cy="26225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rIns="86400" rtlCol="0" anchor="ctr"/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Эффективное взаимодействие </a:t>
            </a:r>
            <a:r>
              <a:rPr lang="ru-RU" sz="84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волонтера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 и </a:t>
            </a:r>
            <a:r>
              <a:rPr lang="ru-RU" sz="84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ребенка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 (наставничество)</a:t>
            </a:r>
          </a:p>
        </p:txBody>
      </p:sp>
      <p:sp>
        <p:nvSpPr>
          <p:cNvPr id="69" name="Right Triangle 68"/>
          <p:cNvSpPr/>
          <p:nvPr/>
        </p:nvSpPr>
        <p:spPr>
          <a:xfrm rot="10800000">
            <a:off x="4324551" y="3772553"/>
            <a:ext cx="172819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70" name="Right Triangle 69"/>
          <p:cNvSpPr/>
          <p:nvPr/>
        </p:nvSpPr>
        <p:spPr>
          <a:xfrm rot="10800000" flipH="1">
            <a:off x="7678548" y="3777660"/>
            <a:ext cx="172800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340901" y="2979600"/>
            <a:ext cx="3504283" cy="2754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rIns="86400" rtlCol="0" anchor="ctr"/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Создана благоприятная среда для применения полученных компетенций </a:t>
            </a:r>
            <a:r>
              <a:rPr lang="ru-RU" sz="84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ребенком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81" name="Right Triangle 80"/>
          <p:cNvSpPr/>
          <p:nvPr/>
        </p:nvSpPr>
        <p:spPr>
          <a:xfrm rot="10800000">
            <a:off x="4334631" y="3249973"/>
            <a:ext cx="172819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82" name="Right Triangle 81"/>
          <p:cNvSpPr/>
          <p:nvPr/>
        </p:nvSpPr>
        <p:spPr>
          <a:xfrm rot="10800000" flipH="1">
            <a:off x="7672384" y="3249973"/>
            <a:ext cx="172800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57685" y="2166393"/>
            <a:ext cx="1595108" cy="446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rIns="86400" rtlCol="0" anchor="ctr"/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Дети имеют 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познавательные 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компетенции</a:t>
            </a:r>
          </a:p>
        </p:txBody>
      </p:sp>
      <p:sp>
        <p:nvSpPr>
          <p:cNvPr id="84" name="Right Triangle 83"/>
          <p:cNvSpPr/>
          <p:nvPr/>
        </p:nvSpPr>
        <p:spPr>
          <a:xfrm rot="10800000">
            <a:off x="956691" y="2613521"/>
            <a:ext cx="172819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86" name="Right Triangle 85"/>
          <p:cNvSpPr/>
          <p:nvPr/>
        </p:nvSpPr>
        <p:spPr>
          <a:xfrm rot="10800000" flipH="1">
            <a:off x="4103389" y="2607356"/>
            <a:ext cx="172800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723343" y="2166393"/>
            <a:ext cx="1552846" cy="446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rIns="86400" rtlCol="0" anchor="ctr"/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Дети расширили круг общения </a:t>
            </a:r>
          </a:p>
        </p:txBody>
      </p:sp>
      <p:sp>
        <p:nvSpPr>
          <p:cNvPr id="88" name="Right Triangle 87"/>
          <p:cNvSpPr/>
          <p:nvPr/>
        </p:nvSpPr>
        <p:spPr>
          <a:xfrm rot="10800000">
            <a:off x="2717074" y="2607356"/>
            <a:ext cx="172819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89" name="Right Triangle 88"/>
          <p:cNvSpPr/>
          <p:nvPr/>
        </p:nvSpPr>
        <p:spPr>
          <a:xfrm rot="10800000" flipH="1">
            <a:off x="5839115" y="2607355"/>
            <a:ext cx="172800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459069" y="2166392"/>
            <a:ext cx="1552846" cy="446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rIns="86400" rtlCol="0" anchor="ctr"/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 детей развиты навыки заботы о себе  </a:t>
            </a:r>
          </a:p>
        </p:txBody>
      </p:sp>
      <p:sp>
        <p:nvSpPr>
          <p:cNvPr id="91" name="Right Triangle 90"/>
          <p:cNvSpPr/>
          <p:nvPr/>
        </p:nvSpPr>
        <p:spPr>
          <a:xfrm rot="10800000">
            <a:off x="4452799" y="2607355"/>
            <a:ext cx="172819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92" name="Right Triangle 91"/>
          <p:cNvSpPr/>
          <p:nvPr/>
        </p:nvSpPr>
        <p:spPr>
          <a:xfrm rot="10800000" flipH="1">
            <a:off x="7561254" y="2605745"/>
            <a:ext cx="172800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181208" y="2166050"/>
            <a:ext cx="1552846" cy="44480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rIns="86400" rtlCol="0" anchor="ctr"/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Дети имеют мотивацию </a:t>
            </a:r>
            <a:endParaRPr lang="ru-RU" sz="840" dirty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к 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образованию и трудоустройству   </a:t>
            </a:r>
          </a:p>
        </p:txBody>
      </p:sp>
      <p:sp>
        <p:nvSpPr>
          <p:cNvPr id="94" name="Right Triangle 93"/>
          <p:cNvSpPr/>
          <p:nvPr/>
        </p:nvSpPr>
        <p:spPr>
          <a:xfrm rot="10800000">
            <a:off x="6174939" y="2605745"/>
            <a:ext cx="172819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95" name="Right Triangle 94"/>
          <p:cNvSpPr/>
          <p:nvPr/>
        </p:nvSpPr>
        <p:spPr>
          <a:xfrm rot="10800000" flipH="1">
            <a:off x="9379584" y="2604991"/>
            <a:ext cx="172800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905595" y="2165888"/>
            <a:ext cx="1646789" cy="44421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rIns="21600" rtlCol="0" anchor="ctr"/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Дети демонстрируют 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самостоятельность</a:t>
            </a:r>
          </a:p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в 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решении хоз.-быт. вопросов   </a:t>
            </a:r>
          </a:p>
        </p:txBody>
      </p:sp>
      <p:sp>
        <p:nvSpPr>
          <p:cNvPr id="97" name="Right Triangle 96"/>
          <p:cNvSpPr/>
          <p:nvPr/>
        </p:nvSpPr>
        <p:spPr>
          <a:xfrm rot="10800000">
            <a:off x="7899325" y="2604991"/>
            <a:ext cx="172819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98" name="Right Triangle 97"/>
          <p:cNvSpPr/>
          <p:nvPr/>
        </p:nvSpPr>
        <p:spPr>
          <a:xfrm rot="10800000" flipH="1">
            <a:off x="11107776" y="2602248"/>
            <a:ext cx="172800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9727730" y="2165303"/>
            <a:ext cx="1552846" cy="4420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rIns="86400" rtlCol="0" anchor="ctr"/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Дети  демонстрируют ответственное 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социальное 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поведение  </a:t>
            </a:r>
          </a:p>
        </p:txBody>
      </p:sp>
      <p:sp>
        <p:nvSpPr>
          <p:cNvPr id="100" name="Right Triangle 99"/>
          <p:cNvSpPr/>
          <p:nvPr/>
        </p:nvSpPr>
        <p:spPr>
          <a:xfrm rot="10800000">
            <a:off x="9721461" y="2602248"/>
            <a:ext cx="172819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565361" y="1438240"/>
            <a:ext cx="3998794" cy="34052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rIns="86400" rtlCol="0" anchor="ctr"/>
          <a:lstStyle/>
          <a:p>
            <a:pPr marL="104776"/>
            <a:r>
              <a:rPr lang="ru-RU" sz="960" dirty="0" smtClean="0"/>
              <a:t>Выпускники программы социально адаптированы (включены в социальную среду)</a:t>
            </a:r>
            <a:endParaRPr lang="ru-RU" sz="960" dirty="0"/>
          </a:p>
        </p:txBody>
      </p:sp>
      <p:sp>
        <p:nvSpPr>
          <p:cNvPr id="108" name="Right Triangle 107"/>
          <p:cNvSpPr/>
          <p:nvPr/>
        </p:nvSpPr>
        <p:spPr>
          <a:xfrm rot="10800000">
            <a:off x="3565361" y="1777426"/>
            <a:ext cx="172819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09" name="Right Triangle 108"/>
          <p:cNvSpPr/>
          <p:nvPr/>
        </p:nvSpPr>
        <p:spPr>
          <a:xfrm rot="10800000" flipH="1">
            <a:off x="7412309" y="1775666"/>
            <a:ext cx="172800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cxnSp>
        <p:nvCxnSpPr>
          <p:cNvPr id="114" name="Elbow Connector 113"/>
          <p:cNvCxnSpPr>
            <a:stCxn id="66" idx="0"/>
            <a:endCxn id="80" idx="3"/>
          </p:cNvCxnSpPr>
          <p:nvPr/>
        </p:nvCxnSpPr>
        <p:spPr>
          <a:xfrm rot="16200000" flipV="1">
            <a:off x="8938511" y="2024015"/>
            <a:ext cx="612568" cy="279922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ight Triangle 114"/>
          <p:cNvSpPr/>
          <p:nvPr/>
        </p:nvSpPr>
        <p:spPr>
          <a:xfrm rot="10800000" flipH="1">
            <a:off x="2629404" y="3632842"/>
            <a:ext cx="172800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963744" y="3191878"/>
            <a:ext cx="1838461" cy="446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rIns="86400" rtlCol="0" anchor="ctr"/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Повышение 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профессионального </a:t>
            </a:r>
            <a:r>
              <a:rPr lang="ru-RU" sz="84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уровня наставников </a:t>
            </a:r>
          </a:p>
        </p:txBody>
      </p:sp>
      <p:sp>
        <p:nvSpPr>
          <p:cNvPr id="117" name="Right Triangle 116"/>
          <p:cNvSpPr/>
          <p:nvPr/>
        </p:nvSpPr>
        <p:spPr>
          <a:xfrm rot="10800000">
            <a:off x="960847" y="3632842"/>
            <a:ext cx="172819" cy="92616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cxnSp>
        <p:nvCxnSpPr>
          <p:cNvPr id="119" name="Straight Arrow Connector 118"/>
          <p:cNvCxnSpPr>
            <a:stCxn id="125" idx="0"/>
            <a:endCxn id="116" idx="2"/>
          </p:cNvCxnSpPr>
          <p:nvPr/>
        </p:nvCxnSpPr>
        <p:spPr>
          <a:xfrm flipV="1">
            <a:off x="1882715" y="3637950"/>
            <a:ext cx="259" cy="3686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68" idx="1"/>
          </p:cNvCxnSpPr>
          <p:nvPr/>
        </p:nvCxnSpPr>
        <p:spPr>
          <a:xfrm flipV="1">
            <a:off x="2803483" y="3646535"/>
            <a:ext cx="1527337" cy="720120"/>
          </a:xfrm>
          <a:prstGeom prst="bentConnector3">
            <a:avLst>
              <a:gd name="adj1" fmla="val 1286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16" idx="0"/>
            <a:endCxn id="80" idx="1"/>
          </p:cNvCxnSpPr>
          <p:nvPr/>
        </p:nvCxnSpPr>
        <p:spPr>
          <a:xfrm rot="5400000" flipH="1" flipV="1">
            <a:off x="3074669" y="1925646"/>
            <a:ext cx="74537" cy="245792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4892430" y="3771497"/>
            <a:ext cx="0" cy="3141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52" idx="0"/>
            <a:endCxn id="68" idx="3"/>
          </p:cNvCxnSpPr>
          <p:nvPr/>
        </p:nvCxnSpPr>
        <p:spPr>
          <a:xfrm rot="16200000" flipV="1">
            <a:off x="7995031" y="3512683"/>
            <a:ext cx="469938" cy="73764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8" idx="3"/>
          </p:cNvCxnSpPr>
          <p:nvPr/>
        </p:nvCxnSpPr>
        <p:spPr>
          <a:xfrm flipV="1">
            <a:off x="10157251" y="4225180"/>
            <a:ext cx="487781" cy="164519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83" idx="2"/>
            <a:endCxn id="99" idx="2"/>
          </p:cNvCxnSpPr>
          <p:nvPr/>
        </p:nvCxnSpPr>
        <p:spPr>
          <a:xfrm rot="5400000" flipH="1" flipV="1">
            <a:off x="6127143" y="-1764546"/>
            <a:ext cx="5107" cy="8748914"/>
          </a:xfrm>
          <a:prstGeom prst="bentConnector3">
            <a:avLst>
              <a:gd name="adj1" fmla="val -41642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87" idx="2"/>
          </p:cNvCxnSpPr>
          <p:nvPr/>
        </p:nvCxnSpPr>
        <p:spPr>
          <a:xfrm flipV="1">
            <a:off x="3499766" y="2612465"/>
            <a:ext cx="0" cy="2116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90" idx="2"/>
          </p:cNvCxnSpPr>
          <p:nvPr/>
        </p:nvCxnSpPr>
        <p:spPr>
          <a:xfrm flipV="1">
            <a:off x="5235492" y="2612464"/>
            <a:ext cx="0" cy="21166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3" idx="2"/>
          </p:cNvCxnSpPr>
          <p:nvPr/>
        </p:nvCxnSpPr>
        <p:spPr>
          <a:xfrm flipV="1">
            <a:off x="6957631" y="2610855"/>
            <a:ext cx="0" cy="21327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2"/>
          </p:cNvCxnSpPr>
          <p:nvPr/>
        </p:nvCxnSpPr>
        <p:spPr>
          <a:xfrm flipV="1">
            <a:off x="8728990" y="2610100"/>
            <a:ext cx="0" cy="214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80" idx="0"/>
          </p:cNvCxnSpPr>
          <p:nvPr/>
        </p:nvCxnSpPr>
        <p:spPr>
          <a:xfrm flipH="1" flipV="1">
            <a:off x="6090988" y="2824133"/>
            <a:ext cx="2054" cy="155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83" idx="0"/>
            <a:endCxn id="99" idx="0"/>
          </p:cNvCxnSpPr>
          <p:nvPr/>
        </p:nvCxnSpPr>
        <p:spPr>
          <a:xfrm rot="5400000" flipH="1" flipV="1">
            <a:off x="6129151" y="-2208609"/>
            <a:ext cx="1090" cy="8748914"/>
          </a:xfrm>
          <a:prstGeom prst="bentConnector3">
            <a:avLst>
              <a:gd name="adj1" fmla="val 1452676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87" idx="0"/>
          </p:cNvCxnSpPr>
          <p:nvPr/>
        </p:nvCxnSpPr>
        <p:spPr>
          <a:xfrm flipV="1">
            <a:off x="3499766" y="2009626"/>
            <a:ext cx="0" cy="1567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90" idx="0"/>
          </p:cNvCxnSpPr>
          <p:nvPr/>
        </p:nvCxnSpPr>
        <p:spPr>
          <a:xfrm flipV="1">
            <a:off x="5235492" y="2009625"/>
            <a:ext cx="0" cy="15676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93" idx="0"/>
          </p:cNvCxnSpPr>
          <p:nvPr/>
        </p:nvCxnSpPr>
        <p:spPr>
          <a:xfrm flipV="1">
            <a:off x="6957631" y="2009626"/>
            <a:ext cx="0" cy="1564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6" idx="0"/>
          </p:cNvCxnSpPr>
          <p:nvPr/>
        </p:nvCxnSpPr>
        <p:spPr>
          <a:xfrm flipV="1">
            <a:off x="8728990" y="2009625"/>
            <a:ext cx="0" cy="1562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09600" y="6194107"/>
            <a:ext cx="10972800" cy="663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694132" y="6288374"/>
            <a:ext cx="146501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4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  <a:endParaRPr lang="ru-RU" sz="84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3" name="Right Triangle 172"/>
          <p:cNvSpPr/>
          <p:nvPr/>
        </p:nvSpPr>
        <p:spPr>
          <a:xfrm rot="10800000">
            <a:off x="4422517" y="6647531"/>
            <a:ext cx="86400" cy="864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74" name="Right Triangle 173"/>
          <p:cNvSpPr/>
          <p:nvPr/>
        </p:nvSpPr>
        <p:spPr>
          <a:xfrm rot="10800000" flipH="1">
            <a:off x="4893988" y="6653874"/>
            <a:ext cx="86400" cy="864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4422325" y="6356858"/>
            <a:ext cx="562698" cy="29834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436"/>
            <a:endParaRPr lang="ru-RU" sz="84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953271" y="6353007"/>
            <a:ext cx="969910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4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</a:t>
            </a:r>
            <a:r>
              <a:rPr lang="ru-RU" sz="84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7003504" y="6288373"/>
            <a:ext cx="133914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4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84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6441638" y="6379852"/>
            <a:ext cx="561600" cy="29808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04826"/>
            <a:endParaRPr lang="ru-RU" sz="84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485027" y="6415743"/>
            <a:ext cx="471014" cy="21939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8793787" y="6397494"/>
            <a:ext cx="561600" cy="29808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04826"/>
            <a:endParaRPr lang="ru-RU" sz="84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858213" y="6457881"/>
            <a:ext cx="427434" cy="19509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348999" y="6353007"/>
            <a:ext cx="894662" cy="22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4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группа</a:t>
            </a:r>
            <a:endParaRPr lang="ru-RU" sz="84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3" name="Right Triangle 182"/>
          <p:cNvSpPr/>
          <p:nvPr/>
        </p:nvSpPr>
        <p:spPr>
          <a:xfrm rot="10800000">
            <a:off x="2175674" y="6655730"/>
            <a:ext cx="86400" cy="864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84" name="Right Triangle 183"/>
          <p:cNvSpPr/>
          <p:nvPr/>
        </p:nvSpPr>
        <p:spPr>
          <a:xfrm rot="10800000" flipH="1">
            <a:off x="2653877" y="6662074"/>
            <a:ext cx="86400" cy="864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2182214" y="6365058"/>
            <a:ext cx="562698" cy="29834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436"/>
            <a:endParaRPr lang="ru-RU" sz="84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pic>
        <p:nvPicPr>
          <p:cNvPr id="18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15" y="6436367"/>
            <a:ext cx="140795" cy="14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Arrow Connector 194"/>
          <p:cNvCxnSpPr>
            <a:stCxn id="68" idx="0"/>
            <a:endCxn id="80" idx="2"/>
          </p:cNvCxnSpPr>
          <p:nvPr/>
        </p:nvCxnSpPr>
        <p:spPr>
          <a:xfrm flipH="1" flipV="1">
            <a:off x="6093042" y="3255082"/>
            <a:ext cx="2957" cy="2603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963013" y="4006596"/>
            <a:ext cx="1839403" cy="61823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" rIns="4320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9536">
              <a:lnSpc>
                <a:spcPts val="960"/>
              </a:lnSpc>
            </a:pP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Наставники получают психологическую и методическую поддержку на регулярной основе (</a:t>
            </a:r>
            <a:r>
              <a:rPr lang="ru-RU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сопровождение</a:t>
            </a:r>
            <a:r>
              <a:rPr lang="en-US" sz="84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)</a:t>
            </a:r>
            <a:endParaRPr lang="ru-RU" sz="84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04094" y="4056800"/>
            <a:ext cx="1749905" cy="52042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383420" y="1778769"/>
            <a:ext cx="0" cy="1894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153</Words>
  <Application>Microsoft Office PowerPoint</Application>
  <PresentationFormat>Широкоэкранный</PresentationFormat>
  <Paragraphs>36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Roboto</vt:lpstr>
      <vt:lpstr>Roboto Black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</dc:creator>
  <cp:lastModifiedBy>Александра </cp:lastModifiedBy>
  <cp:revision>1</cp:revision>
  <dcterms:created xsi:type="dcterms:W3CDTF">2020-11-13T17:52:08Z</dcterms:created>
  <dcterms:modified xsi:type="dcterms:W3CDTF">2020-11-13T17:54:34Z</dcterms:modified>
</cp:coreProperties>
</file>