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80" d="100"/>
          <a:sy n="180" d="100"/>
        </p:scale>
        <p:origin x="-1506" y="-18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0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9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1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47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3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05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8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4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7501-6903-4B91-A9FA-7D3BF9304992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4378-42E7-40F7-9B5A-7F0B0DE2A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35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643151"/>
            <a:ext cx="8640960" cy="4734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Организация: </a:t>
            </a:r>
            <a:r>
              <a:rPr lang="ru-RU" sz="1100" dirty="0"/>
              <a:t>Центр лечебной педагогики «Особое детство» </a:t>
            </a:r>
            <a:r>
              <a:rPr lang="ru-RU" sz="1100" dirty="0" smtClean="0"/>
              <a:t>Москва</a:t>
            </a:r>
          </a:p>
          <a:p>
            <a:endParaRPr lang="ru-RU" sz="1100" b="1" dirty="0">
              <a:solidFill>
                <a:srgbClr val="039693"/>
              </a:solidFill>
              <a:latin typeface="+mj-lt"/>
              <a:cs typeface="Lato Black" panose="020F0A02020204030203" pitchFamily="34" charset="0"/>
            </a:endParaRPr>
          </a:p>
          <a:p>
            <a:r>
              <a:rPr lang="ru-RU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Практика</a:t>
            </a:r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:</a:t>
            </a:r>
          </a:p>
          <a:p>
            <a:r>
              <a:rPr lang="ru-RU" sz="1100" dirty="0"/>
              <a:t>Комплексная практика, включающая в себя мониторинг деятельности детских домов-интернатов для умственно отсталых детей (ДДИ) и других учреждений социальной защиты в регионах РФ - как часть процесса их модернизации и реформирования; повышение профессиональной компетентности их сотрудников; профилактика социального сиротства посредством просвещения родителей в перечисленных регионах </a:t>
            </a:r>
            <a:r>
              <a:rPr lang="ru-RU" sz="1100" dirty="0" smtClean="0"/>
              <a:t>РФ</a:t>
            </a:r>
          </a:p>
          <a:p>
            <a:endParaRPr lang="ru-RU" sz="1100" dirty="0" smtClean="0"/>
          </a:p>
          <a:p>
            <a:r>
              <a:rPr lang="ru-RU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Ключевые </a:t>
            </a:r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группы </a:t>
            </a:r>
            <a:r>
              <a:rPr lang="ru-RU" sz="1100" b="1" dirty="0" err="1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благополучателей</a:t>
            </a:r>
            <a:r>
              <a:rPr lang="ru-RU" sz="1100" b="1" dirty="0" smtClean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:</a:t>
            </a:r>
            <a:r>
              <a:rPr lang="ru-RU" sz="1100" b="1" dirty="0"/>
              <a:t> </a:t>
            </a:r>
            <a:endParaRPr lang="ru-RU" sz="1100" dirty="0" smtClean="0"/>
          </a:p>
          <a:p>
            <a:pPr marL="179388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Кризисные кровные семьи с детьми</a:t>
            </a:r>
          </a:p>
          <a:p>
            <a:pPr marL="179388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Дети-сироты и дети, оставшиеся без попечения родителей, воспитываемые в детских учреждениях</a:t>
            </a:r>
          </a:p>
          <a:p>
            <a:pPr marL="179388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Специалисты сферы защиты детства: педагоги, воспитатели, психологи и другие специалисты, работающие с детьми с нарушениями развития, воспитывающимися в семьях и в учреждениях системы социальной защиты (ДДИ).</a:t>
            </a:r>
          </a:p>
          <a:p>
            <a:pPr marL="179388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 err="1">
                <a:latin typeface="+mj-lt"/>
                <a:cs typeface="Lato" panose="020F0502020204030203" pitchFamily="34" charset="0"/>
              </a:rPr>
              <a:t>Волонтеры</a:t>
            </a:r>
            <a:endParaRPr lang="ru-RU" sz="1100" dirty="0">
              <a:latin typeface="+mj-lt"/>
              <a:cs typeface="Lato" panose="020F0502020204030203" pitchFamily="34" charset="0"/>
            </a:endParaRPr>
          </a:p>
          <a:p>
            <a:pPr marL="179388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Специалисты сферы защиты детства/Специалисты НКО, общественных организаций</a:t>
            </a:r>
          </a:p>
          <a:p>
            <a:pPr marL="179388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r>
              <a:rPr lang="ru-RU" sz="1100" dirty="0">
                <a:latin typeface="+mj-lt"/>
                <a:cs typeface="Lato" panose="020F0502020204030203" pitchFamily="34" charset="0"/>
              </a:rPr>
              <a:t>Кровные семьи </a:t>
            </a:r>
            <a:r>
              <a:rPr lang="ru-RU" sz="1100" dirty="0"/>
              <a:t>с детьми/Родители детей с нарушениями </a:t>
            </a:r>
            <a:r>
              <a:rPr lang="ru-RU" sz="1100" dirty="0" smtClean="0"/>
              <a:t>развития</a:t>
            </a:r>
          </a:p>
          <a:p>
            <a:pPr marL="179388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endParaRPr lang="ru-RU" sz="1100" dirty="0"/>
          </a:p>
          <a:p>
            <a:r>
              <a:rPr lang="ru-RU" sz="1100" b="1" dirty="0" smtClean="0">
                <a:solidFill>
                  <a:srgbClr val="039693"/>
                </a:solidFill>
                <a:cs typeface="Lato Black" panose="020F0A02020204030203" pitchFamily="34" charset="0"/>
              </a:rPr>
              <a:t>Сокращения:</a:t>
            </a:r>
          </a:p>
          <a:p>
            <a:r>
              <a:rPr lang="ru-RU" sz="1100" dirty="0" smtClean="0"/>
              <a:t>РП – ранняя помощь</a:t>
            </a:r>
          </a:p>
          <a:p>
            <a:r>
              <a:rPr lang="ru-RU" sz="1100" dirty="0" smtClean="0"/>
              <a:t>СРП – служба ранней помощи</a:t>
            </a:r>
          </a:p>
          <a:p>
            <a:r>
              <a:rPr lang="ru-RU" sz="1100" dirty="0" smtClean="0"/>
              <a:t>ИПРП – индивидуальная программа ранней помощи</a:t>
            </a:r>
          </a:p>
          <a:p>
            <a:r>
              <a:rPr lang="ru-RU" sz="1100" dirty="0" smtClean="0"/>
              <a:t>ЕЖС – ежедневные  жизненные ситуации </a:t>
            </a:r>
          </a:p>
          <a:p>
            <a:pPr marL="179388" indent="-179388">
              <a:spcAft>
                <a:spcPts val="400"/>
              </a:spcAft>
              <a:buClr>
                <a:srgbClr val="039693"/>
              </a:buClr>
              <a:buFont typeface="Wingdings" panose="05000000000000000000" pitchFamily="2" charset="2"/>
              <a:buChar char="§"/>
            </a:pPr>
            <a:endParaRPr lang="ru-RU" sz="1100" dirty="0"/>
          </a:p>
          <a:p>
            <a:r>
              <a:rPr lang="ru-RU" sz="1100" b="1" dirty="0">
                <a:solidFill>
                  <a:srgbClr val="039693"/>
                </a:solidFill>
                <a:latin typeface="+mj-lt"/>
                <a:cs typeface="Lato Black" panose="020F0A02020204030203" pitchFamily="34" charset="0"/>
              </a:rPr>
              <a:t> </a:t>
            </a:r>
            <a:r>
              <a:rPr lang="ru-RU" sz="1100" dirty="0"/>
              <a:t/>
            </a:r>
            <a:br>
              <a:rPr lang="ru-RU" sz="1100" dirty="0"/>
            </a:br>
            <a:endParaRPr lang="ru-RU" sz="1100" dirty="0">
              <a:latin typeface="+mj-lt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7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8442" y="193100"/>
            <a:ext cx="5239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результатов  Практики 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Нормализация жизни детей-инвалидов </a:t>
            </a:r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»</a:t>
            </a:r>
            <a:endParaRPr lang="ru-RU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1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7543974" y="1133378"/>
            <a:ext cx="460800" cy="360200"/>
            <a:chOff x="3624630" y="1272446"/>
            <a:chExt cx="554324" cy="360200"/>
          </a:xfrm>
        </p:grpSpPr>
        <p:sp>
          <p:nvSpPr>
            <p:cNvPr id="24" name="Chevron 23"/>
            <p:cNvSpPr/>
            <p:nvPr/>
          </p:nvSpPr>
          <p:spPr>
            <a:xfrm rot="10800000">
              <a:off x="3676555" y="1272446"/>
              <a:ext cx="502399" cy="360199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624630" y="1272447"/>
              <a:ext cx="314975" cy="360199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34960" y="1118350"/>
            <a:ext cx="461213" cy="360199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27" name="Chevron 26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29" name="Right Triangle 28"/>
          <p:cNvSpPr/>
          <p:nvPr/>
        </p:nvSpPr>
        <p:spPr>
          <a:xfrm rot="10800000">
            <a:off x="5354738" y="1422953"/>
            <a:ext cx="144016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53127" y="1067277"/>
            <a:ext cx="2339381" cy="36068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b="1" dirty="0"/>
              <a:t>Улучшение благополучия детей и семей</a:t>
            </a:r>
            <a:endParaRPr lang="ru-RU" sz="800" dirty="0"/>
          </a:p>
        </p:txBody>
      </p:sp>
      <p:sp>
        <p:nvSpPr>
          <p:cNvPr id="31" name="Right Triangle 30"/>
          <p:cNvSpPr/>
          <p:nvPr/>
        </p:nvSpPr>
        <p:spPr>
          <a:xfrm rot="10800000" flipH="1">
            <a:off x="7548700" y="1422988"/>
            <a:ext cx="144000" cy="55228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1520" y="4374691"/>
            <a:ext cx="1404094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Специалисты СЗД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6205" y="4422302"/>
            <a:ext cx="1317194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236907" y="4385263"/>
            <a:ext cx="1838545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Кровные семьи с детьми/Родители детей с нарушениями развития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11556" y="4432874"/>
            <a:ext cx="1706465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231980" y="4385263"/>
            <a:ext cx="1649928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Кандидаты в замещающие родители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76664" y="4432874"/>
            <a:ext cx="1547813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820834" y="3583476"/>
            <a:ext cx="1878355" cy="52836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Мониторинг и рекомендации по разносторонним и комплексным изменениям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864770" y="3636458"/>
            <a:ext cx="1792466" cy="43354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999300" y="3578238"/>
            <a:ext cx="2245108" cy="53421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Очные семинары, </a:t>
            </a:r>
            <a:r>
              <a:rPr lang="ru-RU" sz="8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вебинары</a:t>
            </a:r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, скайп-консультирование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46668" y="3631172"/>
            <a:ext cx="2154515" cy="43414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638191" y="2298113"/>
            <a:ext cx="2083111" cy="41630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Специалисты СЗД работают со специалистами НКО (сопровождение)</a:t>
            </a:r>
          </a:p>
        </p:txBody>
      </p:sp>
      <p:sp>
        <p:nvSpPr>
          <p:cNvPr id="73" name="Right Triangle 72"/>
          <p:cNvSpPr/>
          <p:nvPr/>
        </p:nvSpPr>
        <p:spPr>
          <a:xfrm rot="10800000">
            <a:off x="2633070" y="271100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ight Triangle 73"/>
          <p:cNvSpPr/>
          <p:nvPr/>
        </p:nvSpPr>
        <p:spPr>
          <a:xfrm rot="10800000" flipH="1">
            <a:off x="4577301" y="271441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999300" y="2985636"/>
            <a:ext cx="2245108" cy="43734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Повышение родительских компетенций</a:t>
            </a:r>
          </a:p>
        </p:txBody>
      </p:sp>
      <p:sp>
        <p:nvSpPr>
          <p:cNvPr id="76" name="Right Triangle 75"/>
          <p:cNvSpPr/>
          <p:nvPr/>
        </p:nvSpPr>
        <p:spPr>
          <a:xfrm rot="10800000">
            <a:off x="5996659" y="3419567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7" name="Right Triangle 76"/>
          <p:cNvSpPr/>
          <p:nvPr/>
        </p:nvSpPr>
        <p:spPr>
          <a:xfrm rot="10800000" flipH="1">
            <a:off x="8105662" y="341956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994253" y="2377524"/>
            <a:ext cx="2250155" cy="437344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Родители внедряют/применяют новые компетенции </a:t>
            </a:r>
          </a:p>
        </p:txBody>
      </p:sp>
      <p:sp>
        <p:nvSpPr>
          <p:cNvPr id="81" name="Right Triangle 80"/>
          <p:cNvSpPr/>
          <p:nvPr/>
        </p:nvSpPr>
        <p:spPr>
          <a:xfrm rot="10800000">
            <a:off x="5991612" y="281145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2" name="Right Triangle 81"/>
          <p:cNvSpPr/>
          <p:nvPr/>
        </p:nvSpPr>
        <p:spPr>
          <a:xfrm rot="10800000" flipH="1">
            <a:off x="8100408" y="281203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993371" y="1817226"/>
            <a:ext cx="2251038" cy="365336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Улучшение детско-родительских отношений</a:t>
            </a:r>
          </a:p>
        </p:txBody>
      </p:sp>
      <p:sp>
        <p:nvSpPr>
          <p:cNvPr id="85" name="Right Triangle 84"/>
          <p:cNvSpPr/>
          <p:nvPr/>
        </p:nvSpPr>
        <p:spPr>
          <a:xfrm rot="10800000">
            <a:off x="5988249" y="217914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ight Triangle 85"/>
          <p:cNvSpPr/>
          <p:nvPr/>
        </p:nvSpPr>
        <p:spPr>
          <a:xfrm rot="10800000" flipH="1">
            <a:off x="8108080" y="218311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1808373" y="4117640"/>
            <a:ext cx="0" cy="1311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2410210" y="4249582"/>
            <a:ext cx="1550" cy="1251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44208" y="4117130"/>
            <a:ext cx="0" cy="2518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870440" y="4117640"/>
            <a:ext cx="0" cy="25186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5" idx="0"/>
            <a:endCxn id="80" idx="2"/>
          </p:cNvCxnSpPr>
          <p:nvPr/>
        </p:nvCxnSpPr>
        <p:spPr>
          <a:xfrm flipH="1" flipV="1">
            <a:off x="7119331" y="2814868"/>
            <a:ext cx="2523" cy="1707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0" idx="0"/>
            <a:endCxn id="84" idx="2"/>
          </p:cNvCxnSpPr>
          <p:nvPr/>
        </p:nvCxnSpPr>
        <p:spPr>
          <a:xfrm flipH="1" flipV="1">
            <a:off x="7118890" y="2182562"/>
            <a:ext cx="441" cy="1949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7123925" y="1418262"/>
            <a:ext cx="0" cy="3991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763688" y="4380240"/>
            <a:ext cx="1404094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>
                <a:solidFill>
                  <a:schemeClr val="tx1"/>
                </a:solidFill>
                <a:latin typeface="+mj-lt"/>
              </a:rPr>
              <a:t>Специалисты НКО, общественных организаций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808373" y="4427851"/>
            <a:ext cx="1317194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290778" y="4380240"/>
            <a:ext cx="1404094" cy="432451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7788"/>
            <a:r>
              <a:rPr lang="ru-RU" sz="800" dirty="0" err="1">
                <a:solidFill>
                  <a:schemeClr val="tx1"/>
                </a:solidFill>
                <a:latin typeface="+mj-lt"/>
              </a:rPr>
              <a:t>Волонтеры</a:t>
            </a:r>
            <a:endParaRPr lang="ru-RU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35463" y="4427851"/>
            <a:ext cx="1317194" cy="33722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56806" y="3578318"/>
            <a:ext cx="1878355" cy="54033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Очный </a:t>
            </a:r>
            <a:r>
              <a:rPr lang="ru-RU" sz="8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семинар</a:t>
            </a:r>
            <a:endParaRPr lang="ru-RU" sz="8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0742" y="3636458"/>
            <a:ext cx="1792466" cy="43507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4" name="Elbow Connector 13"/>
          <p:cNvCxnSpPr>
            <a:stCxn id="32" idx="0"/>
            <a:endCxn id="101" idx="0"/>
          </p:cNvCxnSpPr>
          <p:nvPr/>
        </p:nvCxnSpPr>
        <p:spPr>
          <a:xfrm rot="16200000" flipH="1">
            <a:off x="2470421" y="2857836"/>
            <a:ext cx="5549" cy="3039258"/>
          </a:xfrm>
          <a:prstGeom prst="bentConnector3">
            <a:avLst>
              <a:gd name="adj1" fmla="val -230984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1" idx="1"/>
            <a:endCxn id="105" idx="3"/>
          </p:cNvCxnSpPr>
          <p:nvPr/>
        </p:nvCxnSpPr>
        <p:spPr>
          <a:xfrm flipH="1">
            <a:off x="2135161" y="3847660"/>
            <a:ext cx="685673" cy="8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0"/>
            <a:endCxn id="75" idx="2"/>
          </p:cNvCxnSpPr>
          <p:nvPr/>
        </p:nvCxnSpPr>
        <p:spPr>
          <a:xfrm flipV="1">
            <a:off x="7121854" y="3422980"/>
            <a:ext cx="0" cy="1552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374" y="2992691"/>
            <a:ext cx="3232433" cy="439113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Специалисты СЗД, НКО, общественных организаций, </a:t>
            </a:r>
            <a:r>
              <a:rPr lang="ru-RU" sz="700" dirty="0" err="1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волонтеры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 повышают свои компетенции и вырабатывают формат дальнейшего взаимодействия </a:t>
            </a:r>
          </a:p>
        </p:txBody>
      </p:sp>
      <p:sp>
        <p:nvSpPr>
          <p:cNvPr id="127" name="Right Triangle 126"/>
          <p:cNvSpPr/>
          <p:nvPr/>
        </p:nvSpPr>
        <p:spPr>
          <a:xfrm rot="10800000">
            <a:off x="883734" y="3428392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8" name="Right Triangle 127"/>
          <p:cNvSpPr/>
          <p:nvPr/>
        </p:nvSpPr>
        <p:spPr>
          <a:xfrm rot="10800000" flipH="1">
            <a:off x="3974807" y="3426623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56806" y="2298113"/>
            <a:ext cx="2083111" cy="41431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Специалисты НКО и общественных организаций, </a:t>
            </a:r>
            <a:r>
              <a:rPr lang="ru-RU" sz="800" dirty="0" err="1"/>
              <a:t>волонтеры</a:t>
            </a:r>
            <a:r>
              <a:rPr lang="ru-RU" sz="800" dirty="0"/>
              <a:t> работают с детьми с ОВЗ, проживающими в ДДИ </a:t>
            </a:r>
          </a:p>
        </p:txBody>
      </p:sp>
      <p:sp>
        <p:nvSpPr>
          <p:cNvPr id="131" name="Right Triangle 130"/>
          <p:cNvSpPr/>
          <p:nvPr/>
        </p:nvSpPr>
        <p:spPr>
          <a:xfrm rot="10800000">
            <a:off x="251685" y="270901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2" name="Right Triangle 131"/>
          <p:cNvSpPr/>
          <p:nvPr/>
        </p:nvSpPr>
        <p:spPr>
          <a:xfrm rot="10800000" flipH="1">
            <a:off x="2195916" y="271242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635313" y="1716983"/>
            <a:ext cx="2091275" cy="40659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Специалисты СЗД применяют новые навыки и знания</a:t>
            </a:r>
          </a:p>
        </p:txBody>
      </p:sp>
      <p:sp>
        <p:nvSpPr>
          <p:cNvPr id="134" name="Right Triangle 133"/>
          <p:cNvSpPr/>
          <p:nvPr/>
        </p:nvSpPr>
        <p:spPr>
          <a:xfrm rot="10800000">
            <a:off x="2630191" y="212016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5" name="Right Triangle 134"/>
          <p:cNvSpPr/>
          <p:nvPr/>
        </p:nvSpPr>
        <p:spPr>
          <a:xfrm rot="10800000" flipH="1">
            <a:off x="4585943" y="2124132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251357" y="1716983"/>
            <a:ext cx="2091275" cy="40987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/>
            <a:r>
              <a:rPr lang="ru-RU" sz="800" dirty="0"/>
              <a:t>Дети с ОВЗ получают больше и более качественные реабилитационные и образовательные услуги</a:t>
            </a:r>
          </a:p>
        </p:txBody>
      </p:sp>
      <p:sp>
        <p:nvSpPr>
          <p:cNvPr id="137" name="Right Triangle 136"/>
          <p:cNvSpPr/>
          <p:nvPr/>
        </p:nvSpPr>
        <p:spPr>
          <a:xfrm rot="10800000">
            <a:off x="246235" y="212344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8" name="Right Triangle 137"/>
          <p:cNvSpPr/>
          <p:nvPr/>
        </p:nvSpPr>
        <p:spPr>
          <a:xfrm rot="10800000" flipH="1">
            <a:off x="2201987" y="212740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116" name="Elbow Connector 115"/>
          <p:cNvCxnSpPr>
            <a:stCxn id="130" idx="2"/>
            <a:endCxn id="72" idx="2"/>
          </p:cNvCxnSpPr>
          <p:nvPr/>
        </p:nvCxnSpPr>
        <p:spPr>
          <a:xfrm rot="16200000" flipH="1">
            <a:off x="2488059" y="1522728"/>
            <a:ext cx="1990" cy="2381385"/>
          </a:xfrm>
          <a:prstGeom prst="bentConnector3">
            <a:avLst>
              <a:gd name="adj1" fmla="val 786899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502591" y="2868072"/>
            <a:ext cx="0" cy="1351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2" idx="0"/>
            <a:endCxn id="133" idx="2"/>
          </p:cNvCxnSpPr>
          <p:nvPr/>
        </p:nvCxnSpPr>
        <p:spPr>
          <a:xfrm flipV="1">
            <a:off x="3679747" y="2123582"/>
            <a:ext cx="1204" cy="1745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0" idx="0"/>
            <a:endCxn id="136" idx="2"/>
          </p:cNvCxnSpPr>
          <p:nvPr/>
        </p:nvCxnSpPr>
        <p:spPr>
          <a:xfrm flipH="1" flipV="1">
            <a:off x="1296995" y="2126858"/>
            <a:ext cx="1367" cy="17125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1297678" y="1412976"/>
            <a:ext cx="0" cy="30400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http://deladobra.ru/wp-content/uploads/2017/12/centr-lechebnoj-pedagogik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646" y="187814"/>
            <a:ext cx="1207842" cy="55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96" y="315810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95" y="1941229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2" y="244660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3" y="1860459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21" y="1860458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Rounded Rectangle 169"/>
          <p:cNvSpPr/>
          <p:nvPr/>
        </p:nvSpPr>
        <p:spPr>
          <a:xfrm>
            <a:off x="806440" y="1067276"/>
            <a:ext cx="1535058" cy="345785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Особые дети, воспитанники ДДИ, </a:t>
            </a:r>
            <a:r>
              <a:rPr lang="ru-RU" sz="700" dirty="0" smtClean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проживают </a:t>
            </a:r>
            <a:r>
              <a:rPr lang="ru-RU" sz="7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в семьях </a:t>
            </a:r>
          </a:p>
        </p:txBody>
      </p:sp>
      <p:sp>
        <p:nvSpPr>
          <p:cNvPr id="171" name="Right Triangle 170"/>
          <p:cNvSpPr/>
          <p:nvPr/>
        </p:nvSpPr>
        <p:spPr>
          <a:xfrm rot="10800000">
            <a:off x="806440" y="1409344"/>
            <a:ext cx="144016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2" name="Right Triangle 171"/>
          <p:cNvSpPr/>
          <p:nvPr/>
        </p:nvSpPr>
        <p:spPr>
          <a:xfrm rot="10800000" flipH="1">
            <a:off x="2192595" y="1406287"/>
            <a:ext cx="144000" cy="7718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3291643" y="5212892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5" name="Group 174"/>
          <p:cNvGrpSpPr/>
          <p:nvPr/>
        </p:nvGrpSpPr>
        <p:grpSpPr>
          <a:xfrm>
            <a:off x="400162" y="5251542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176" name="Chevron 175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78" name="Right Triangle 177"/>
          <p:cNvSpPr/>
          <p:nvPr/>
        </p:nvSpPr>
        <p:spPr>
          <a:xfrm rot="10800000">
            <a:off x="594854" y="5437528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9" name="Chevron 178"/>
          <p:cNvSpPr/>
          <p:nvPr/>
        </p:nvSpPr>
        <p:spPr>
          <a:xfrm rot="10800000">
            <a:off x="884004" y="5260394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80" name="Rectangle 179"/>
          <p:cNvSpPr/>
          <p:nvPr/>
        </p:nvSpPr>
        <p:spPr>
          <a:xfrm rot="10800000">
            <a:off x="901062" y="5260393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81" name="Right Triangle 180"/>
          <p:cNvSpPr/>
          <p:nvPr/>
        </p:nvSpPr>
        <p:spPr>
          <a:xfrm rot="10800000" flipH="1">
            <a:off x="902851" y="5436527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603284" y="5185500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82337" y="5141736"/>
            <a:ext cx="10133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84" name="Right Triangle 183"/>
          <p:cNvSpPr/>
          <p:nvPr/>
        </p:nvSpPr>
        <p:spPr>
          <a:xfrm rot="10800000">
            <a:off x="2080899" y="5447624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5" name="Right Triangle 184"/>
          <p:cNvSpPr/>
          <p:nvPr/>
        </p:nvSpPr>
        <p:spPr>
          <a:xfrm rot="10800000" flipH="1">
            <a:off x="2485011" y="5452910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2086348" y="5205396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2603473" y="5203291"/>
            <a:ext cx="837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642056" y="5149430"/>
            <a:ext cx="11703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6173835" y="5213355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209992" y="5243264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7870440" y="5228057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924128" y="5265679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333116" y="5203291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pic>
        <p:nvPicPr>
          <p:cNvPr id="194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26" y="525153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/>
          <p:cNvSpPr/>
          <p:nvPr/>
        </p:nvSpPr>
        <p:spPr>
          <a:xfrm>
            <a:off x="3507925" y="5149430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196" name="Right Triangle 195"/>
          <p:cNvSpPr/>
          <p:nvPr/>
        </p:nvSpPr>
        <p:spPr>
          <a:xfrm rot="10800000">
            <a:off x="4788185" y="5443453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7" name="Right Triangle 196"/>
          <p:cNvSpPr/>
          <p:nvPr/>
        </p:nvSpPr>
        <p:spPr>
          <a:xfrm rot="10800000" flipH="1">
            <a:off x="5186687" y="5448739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4788024" y="5201225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236907" y="5149430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изменяется в настоящий момент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41498" y="1244728"/>
            <a:ext cx="3011629" cy="7452"/>
          </a:xfrm>
          <a:prstGeom prst="straightConnector1">
            <a:avLst/>
          </a:prstGeom>
          <a:ln>
            <a:gradFill flip="none" rotWithShape="1">
              <a:gsLst>
                <a:gs pos="8100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33" idx="1"/>
            <a:endCxn id="136" idx="3"/>
          </p:cNvCxnSpPr>
          <p:nvPr/>
        </p:nvCxnSpPr>
        <p:spPr>
          <a:xfrm flipH="1">
            <a:off x="2342632" y="1920283"/>
            <a:ext cx="292681" cy="163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9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218</Words>
  <Application>Microsoft Office PowerPoint</Application>
  <PresentationFormat>On-screen Show (16:10)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von Gerkan Marg und Partner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Julia Sviridova</cp:lastModifiedBy>
  <cp:revision>15</cp:revision>
  <dcterms:created xsi:type="dcterms:W3CDTF">2018-11-10T12:04:18Z</dcterms:created>
  <dcterms:modified xsi:type="dcterms:W3CDTF">2018-11-14T09:46:55Z</dcterms:modified>
</cp:coreProperties>
</file>