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27" autoAdjust="0"/>
  </p:normalViewPr>
  <p:slideViewPr>
    <p:cSldViewPr showGuides="1">
      <p:cViewPr>
        <p:scale>
          <a:sx n="180" d="100"/>
          <a:sy n="180" d="100"/>
        </p:scale>
        <p:origin x="-1506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0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9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10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47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3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05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38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02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8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4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94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A7501-6903-4B91-A9FA-7D3BF93049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35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5212"/>
            <a:ext cx="864096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Организация: </a:t>
            </a:r>
            <a:r>
              <a:rPr lang="ru-RU" sz="1100" dirty="0"/>
              <a:t>ГБУ для детей, нуждающихся в психолого-педагогической и медико-социальной помощи,</a:t>
            </a:r>
          </a:p>
          <a:p>
            <a:r>
              <a:rPr lang="ru-RU" sz="1100" dirty="0" smtClean="0"/>
              <a:t>«</a:t>
            </a:r>
            <a:r>
              <a:rPr lang="ru-RU" sz="1100" dirty="0"/>
              <a:t>Волгоградский областной центр психолого-медико-социального сопровождения»</a:t>
            </a:r>
          </a:p>
          <a:p>
            <a:endParaRPr lang="ru-RU" sz="1100" b="1" dirty="0">
              <a:solidFill>
                <a:srgbClr val="039693"/>
              </a:solidFill>
              <a:latin typeface="+mj-lt"/>
              <a:cs typeface="Lato Black" panose="020F0A02020204030203" pitchFamily="34" charset="0"/>
            </a:endParaRPr>
          </a:p>
          <a:p>
            <a:r>
              <a:rPr lang="ru-RU" sz="1100" b="1" dirty="0" smtClean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Практика</a:t>
            </a:r>
            <a:r>
              <a:rPr lang="ru-RU" sz="1100" b="1" dirty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:</a:t>
            </a:r>
          </a:p>
          <a:p>
            <a:r>
              <a:rPr lang="ru-RU" sz="1100" dirty="0"/>
              <a:t>Примерная программа подготовки ребёнка к устройству в приёмную семью, позволяющая спланировать работу по подготовке воспитанников детских домов к жизни в замещающей семье. Программа подготовки лиц, желающих принять на воспитание в свою семью </a:t>
            </a:r>
            <a:r>
              <a:rPr lang="ru-RU" sz="1100" dirty="0" err="1"/>
              <a:t>ребенка</a:t>
            </a:r>
            <a:r>
              <a:rPr lang="ru-RU" sz="1100" dirty="0"/>
              <a:t>, оставшегося без попечения родителей, впоследствии </a:t>
            </a:r>
            <a:r>
              <a:rPr lang="ru-RU" sz="1100" dirty="0" err="1"/>
              <a:t>утвержденная</a:t>
            </a:r>
            <a:r>
              <a:rPr lang="ru-RU" sz="1100" dirty="0"/>
              <a:t> региональным приказом Министерства образования и науки, регламентирующая структуру и содержание подготовки кандидатов. Программа психолого-педагогического сопровождения замещающей семьи, описывающая систему профессиональной деятельности, направленной на создание социально-психологических условий эффективности замещающей семейной заботы. Модульная программа «Самые близкие» подтвердила свою актуальность, активно реализуется на территории Волгоградской области и востребована другими регионами. Форумы, Ассамблеи, конкурсы, праздники, работа клубов замещающих семей способствуют поддержке замещающих семей. </a:t>
            </a:r>
          </a:p>
          <a:p>
            <a:r>
              <a:rPr lang="ru-RU" sz="1100" b="1" dirty="0"/>
              <a:t> </a:t>
            </a:r>
            <a:endParaRPr lang="ru-RU" sz="1100" dirty="0"/>
          </a:p>
          <a:p>
            <a:r>
              <a:rPr lang="ru-RU" sz="1100" b="1" dirty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Ключевые группы </a:t>
            </a:r>
            <a:r>
              <a:rPr lang="ru-RU" sz="1100" b="1" dirty="0" err="1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благополучателей</a:t>
            </a:r>
            <a:r>
              <a:rPr lang="ru-RU" sz="1100" b="1" dirty="0" smtClean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:</a:t>
            </a:r>
            <a:r>
              <a:rPr lang="ru-RU" sz="1100" b="1" dirty="0"/>
              <a:t> </a:t>
            </a:r>
            <a:endParaRPr lang="ru-RU" sz="1100" dirty="0" smtClean="0"/>
          </a:p>
          <a:p>
            <a:pPr marL="179388" lvl="0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 smtClean="0">
                <a:latin typeface="+mj-lt"/>
                <a:cs typeface="Lato" panose="020F0502020204030203" pitchFamily="34" charset="0"/>
              </a:rPr>
              <a:t>Замещающие семьи </a:t>
            </a:r>
          </a:p>
          <a:p>
            <a:pPr marL="179388" lvl="0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 smtClean="0">
                <a:latin typeface="+mj-lt"/>
                <a:cs typeface="Lato" panose="020F0502020204030203" pitchFamily="34" charset="0"/>
              </a:rPr>
              <a:t>Кандидаты</a:t>
            </a:r>
            <a:r>
              <a:rPr lang="ru-RU" sz="1100" dirty="0">
                <a:latin typeface="+mj-lt"/>
                <a:cs typeface="Lato" panose="020F0502020204030203" pitchFamily="34" charset="0"/>
              </a:rPr>
              <a:t>, прошедшие подготовку, принявших в семьи детей, оставшихся без попечения родителей</a:t>
            </a:r>
          </a:p>
          <a:p>
            <a:pPr marL="179388" lvl="0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>
                <a:latin typeface="+mj-lt"/>
                <a:cs typeface="Lato" panose="020F0502020204030203" pitchFamily="34" charset="0"/>
              </a:rPr>
              <a:t>Опекуны (попечители) из числа прародителей</a:t>
            </a:r>
          </a:p>
          <a:p>
            <a:pPr marL="179388" lvl="0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>
                <a:latin typeface="+mj-lt"/>
                <a:cs typeface="Lato" panose="020F0502020204030203" pitchFamily="34" charset="0"/>
              </a:rPr>
              <a:t>Специалисты служб сопровождения и центров семейного устройства </a:t>
            </a:r>
          </a:p>
          <a:p>
            <a:pPr marL="179388" lvl="0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>
                <a:latin typeface="+mj-lt"/>
                <a:cs typeface="Lato" panose="020F0502020204030203" pitchFamily="34" charset="0"/>
              </a:rPr>
              <a:t>Специалисты отделов / органов опеки и попечительства </a:t>
            </a:r>
          </a:p>
          <a:p>
            <a:pPr marL="179388" lvl="0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>
                <a:latin typeface="+mj-lt"/>
                <a:cs typeface="Lato" panose="020F0502020204030203" pitchFamily="34" charset="0"/>
              </a:rPr>
              <a:t>Специалисты негосударственных некоммерческих организаций (НКО), деятельность которых направлена на содействие в области профилактики социального сиротства, семейного устройства</a:t>
            </a:r>
          </a:p>
          <a:p>
            <a:pPr marL="179388" lvl="0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>
                <a:latin typeface="+mj-lt"/>
                <a:cs typeface="Lato" panose="020F0502020204030203" pitchFamily="34" charset="0"/>
              </a:rPr>
              <a:t>Специалисты детских домов, школ-интернатов и иных учреждений, в которых воспитываются дети </a:t>
            </a:r>
          </a:p>
          <a:p>
            <a:r>
              <a:rPr lang="ru-RU" sz="1100" b="1" dirty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 </a:t>
            </a:r>
          </a:p>
          <a:p>
            <a:r>
              <a:rPr lang="ru-RU" sz="1100" b="1" dirty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Сокращения:</a:t>
            </a:r>
          </a:p>
          <a:p>
            <a:r>
              <a:rPr lang="ru-RU" sz="1100" dirty="0" smtClean="0"/>
              <a:t>ЗС </a:t>
            </a:r>
            <a:r>
              <a:rPr lang="ru-RU" sz="1100" dirty="0"/>
              <a:t>– замещающие семьи</a:t>
            </a:r>
          </a:p>
          <a:p>
            <a:r>
              <a:rPr lang="ru-RU" sz="1100" dirty="0"/>
              <a:t>СУ – семейное устройство</a:t>
            </a:r>
          </a:p>
          <a:p>
            <a:r>
              <a:rPr lang="ru-RU" sz="1100" dirty="0"/>
              <a:t>ДД - детские дома</a:t>
            </a:r>
          </a:p>
          <a:p>
            <a:r>
              <a:rPr lang="ru-RU" sz="1100" dirty="0"/>
              <a:t>ШИ – школы-интернаты</a:t>
            </a:r>
          </a:p>
          <a:p>
            <a:r>
              <a:rPr lang="ru-RU" sz="1100" dirty="0"/>
              <a:t/>
            </a:r>
            <a:br>
              <a:rPr lang="ru-RU" sz="1100" dirty="0"/>
            </a:br>
            <a:endParaRPr lang="ru-RU" sz="1100" dirty="0">
              <a:latin typeface="+mj-lt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7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91643" y="5212892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1958442" y="193100"/>
            <a:ext cx="5239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</a:t>
            </a:r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результатов  Практики </a:t>
            </a: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«Подготовка ребёнка к устройству в приёмную семью»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92280" y="496044"/>
            <a:ext cx="1861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600" dirty="0" smtClean="0"/>
              <a:t>ГБУ для детей, нуждающихся в психолого-педагогической и медико-социальной помощи,</a:t>
            </a:r>
          </a:p>
          <a:p>
            <a:pPr algn="r"/>
            <a:r>
              <a:rPr lang="ru-RU" sz="600" dirty="0" smtClean="0"/>
              <a:t>«Волгоградский областной центр психолого-медико-социального сопровождения»</a:t>
            </a:r>
            <a:endParaRPr lang="ru-RU" sz="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24630" y="1123401"/>
            <a:ext cx="460800" cy="360200"/>
            <a:chOff x="3624630" y="1272446"/>
            <a:chExt cx="554324" cy="360200"/>
          </a:xfrm>
        </p:grpSpPr>
        <p:sp>
          <p:nvSpPr>
            <p:cNvPr id="5" name="Chevron 4"/>
            <p:cNvSpPr/>
            <p:nvPr/>
          </p:nvSpPr>
          <p:spPr>
            <a:xfrm rot="10800000">
              <a:off x="3676555" y="1272446"/>
              <a:ext cx="502399" cy="360199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0800000">
              <a:off x="3624630" y="1272447"/>
              <a:ext cx="314975" cy="360199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15616" y="1108373"/>
            <a:ext cx="461213" cy="36019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8" name="Chevron 7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0" name="Right Triangle 9"/>
          <p:cNvSpPr/>
          <p:nvPr/>
        </p:nvSpPr>
        <p:spPr>
          <a:xfrm rot="10800000">
            <a:off x="1435394" y="1412976"/>
            <a:ext cx="144016" cy="5522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3783" y="1057300"/>
            <a:ext cx="2339381" cy="36068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b="1" dirty="0"/>
              <a:t>Профилактика социального сиротства среди замещающих семей </a:t>
            </a:r>
            <a:endParaRPr lang="ru-RU" sz="800" dirty="0"/>
          </a:p>
        </p:txBody>
      </p:sp>
      <p:sp>
        <p:nvSpPr>
          <p:cNvPr id="12" name="Right Triangle 11"/>
          <p:cNvSpPr/>
          <p:nvPr/>
        </p:nvSpPr>
        <p:spPr>
          <a:xfrm rot="10800000" flipH="1">
            <a:off x="3629356" y="1413011"/>
            <a:ext cx="144000" cy="5522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543974" y="1133378"/>
            <a:ext cx="460800" cy="360200"/>
            <a:chOff x="3624630" y="1272446"/>
            <a:chExt cx="554324" cy="360200"/>
          </a:xfrm>
        </p:grpSpPr>
        <p:sp>
          <p:nvSpPr>
            <p:cNvPr id="24" name="Chevron 23"/>
            <p:cNvSpPr/>
            <p:nvPr/>
          </p:nvSpPr>
          <p:spPr>
            <a:xfrm rot="10800000">
              <a:off x="3676555" y="1272446"/>
              <a:ext cx="502399" cy="360199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624630" y="1272447"/>
              <a:ext cx="314975" cy="360199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34960" y="1118350"/>
            <a:ext cx="461213" cy="36019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27" name="Chevron 26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29" name="Right Triangle 28"/>
          <p:cNvSpPr/>
          <p:nvPr/>
        </p:nvSpPr>
        <p:spPr>
          <a:xfrm rot="10800000">
            <a:off x="5354738" y="1422953"/>
            <a:ext cx="144016" cy="5522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27" y="1067277"/>
            <a:ext cx="2339381" cy="36068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b="1" dirty="0"/>
              <a:t>Сокращение количества изъятий/отказов детей из замещающих семей </a:t>
            </a:r>
            <a:endParaRPr lang="ru-RU" sz="800" dirty="0"/>
          </a:p>
        </p:txBody>
      </p:sp>
      <p:sp>
        <p:nvSpPr>
          <p:cNvPr id="31" name="Right Triangle 30"/>
          <p:cNvSpPr/>
          <p:nvPr/>
        </p:nvSpPr>
        <p:spPr>
          <a:xfrm rot="10800000" flipH="1">
            <a:off x="7548700" y="1422988"/>
            <a:ext cx="144000" cy="5522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1600" y="4374691"/>
            <a:ext cx="1649928" cy="4324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/>
            <a:r>
              <a:rPr lang="ru-RU" sz="800" dirty="0">
                <a:solidFill>
                  <a:schemeClr val="tx1"/>
                </a:solidFill>
                <a:latin typeface="+mj-lt"/>
              </a:rPr>
              <a:t>Сопровождаемые замещающие семьи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16284" y="4422302"/>
            <a:ext cx="1547813" cy="33722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738726" y="4374691"/>
            <a:ext cx="1649928" cy="4324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/>
            <a:r>
              <a:rPr lang="ru-RU" sz="800" dirty="0">
                <a:solidFill>
                  <a:schemeClr val="tx1"/>
                </a:solidFill>
                <a:latin typeface="+mj-lt"/>
              </a:rPr>
              <a:t>Опекуны (попечители) из числа прародителей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83410" y="4422302"/>
            <a:ext cx="1547813" cy="33722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594480" y="4374691"/>
            <a:ext cx="1649928" cy="4324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/>
            <a:r>
              <a:rPr lang="ru-RU" sz="800" dirty="0">
                <a:solidFill>
                  <a:schemeClr val="tx1"/>
                </a:solidFill>
                <a:latin typeface="+mj-lt"/>
              </a:rPr>
              <a:t>Кандидаты в замещающие родители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9164" y="4422302"/>
            <a:ext cx="1547813" cy="33722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00162" y="5251542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0" name="Chevron 39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42" name="Right Triangle 41"/>
          <p:cNvSpPr/>
          <p:nvPr/>
        </p:nvSpPr>
        <p:spPr>
          <a:xfrm rot="10800000">
            <a:off x="594854" y="5437528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3" name="Chevron 42"/>
          <p:cNvSpPr/>
          <p:nvPr/>
        </p:nvSpPr>
        <p:spPr>
          <a:xfrm rot="10800000">
            <a:off x="884004" y="5260394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 rot="10800000">
            <a:off x="901062" y="5260393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5" name="Right Triangle 44"/>
          <p:cNvSpPr/>
          <p:nvPr/>
        </p:nvSpPr>
        <p:spPr>
          <a:xfrm rot="10800000" flipH="1">
            <a:off x="902851" y="5436527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3284" y="5185500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82337" y="5141736"/>
            <a:ext cx="10133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48" name="Right Triangle 47"/>
          <p:cNvSpPr/>
          <p:nvPr/>
        </p:nvSpPr>
        <p:spPr>
          <a:xfrm rot="10800000">
            <a:off x="2080899" y="5447624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9" name="Right Triangle 48"/>
          <p:cNvSpPr/>
          <p:nvPr/>
        </p:nvSpPr>
        <p:spPr>
          <a:xfrm rot="10800000" flipH="1">
            <a:off x="2485011" y="5452910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86348" y="5205396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03473" y="5203291"/>
            <a:ext cx="837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642056" y="5149430"/>
            <a:ext cx="11703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173835" y="5213355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9992" y="5243264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870440" y="5228057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24128" y="5265679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33116" y="5203291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58278" y="3530653"/>
            <a:ext cx="1289889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8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Психологические консультации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9488" y="3572507"/>
            <a:ext cx="1216725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985967" y="3535780"/>
            <a:ext cx="1289889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8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Консультации других специалистов (юриста, врачей, иных специалистов)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017177" y="3577634"/>
            <a:ext cx="1216725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919909" y="3536394"/>
            <a:ext cx="1289889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8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Семинары в рамках реализации модульной программы «Самые близкие»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951119" y="3578248"/>
            <a:ext cx="1216725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012160" y="3536384"/>
            <a:ext cx="1289889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8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Обучающие групповые занятия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038233" y="3578238"/>
            <a:ext cx="1216725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452320" y="3546758"/>
            <a:ext cx="1289889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8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Индивидуальные консультации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478393" y="3583475"/>
            <a:ext cx="1216725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583607" y="2713484"/>
            <a:ext cx="2088232" cy="36533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/>
              <a:t>Повышены родительские компетенции</a:t>
            </a:r>
          </a:p>
        </p:txBody>
      </p:sp>
      <p:sp>
        <p:nvSpPr>
          <p:cNvPr id="70" name="Right Triangle 69"/>
          <p:cNvSpPr/>
          <p:nvPr/>
        </p:nvSpPr>
        <p:spPr>
          <a:xfrm rot="10800000">
            <a:off x="1578486" y="307540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1" name="Right Triangle 70"/>
          <p:cNvSpPr/>
          <p:nvPr/>
        </p:nvSpPr>
        <p:spPr>
          <a:xfrm rot="10800000" flipH="1">
            <a:off x="3527839" y="307882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588728" y="1993404"/>
            <a:ext cx="2083111" cy="36533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/>
              <a:t>Улучшение благополучия детей </a:t>
            </a:r>
            <a:endParaRPr lang="ru-RU" sz="800" dirty="0" smtClean="0"/>
          </a:p>
          <a:p>
            <a:pPr marL="179388"/>
            <a:r>
              <a:rPr lang="ru-RU" sz="800" dirty="0" smtClean="0"/>
              <a:t>и </a:t>
            </a:r>
            <a:r>
              <a:rPr lang="ru-RU" sz="800" dirty="0"/>
              <a:t>семей</a:t>
            </a:r>
          </a:p>
        </p:txBody>
      </p:sp>
      <p:sp>
        <p:nvSpPr>
          <p:cNvPr id="73" name="Right Triangle 72"/>
          <p:cNvSpPr/>
          <p:nvPr/>
        </p:nvSpPr>
        <p:spPr>
          <a:xfrm rot="10800000">
            <a:off x="1583607" y="235532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4" name="Right Triangle 73"/>
          <p:cNvSpPr/>
          <p:nvPr/>
        </p:nvSpPr>
        <p:spPr>
          <a:xfrm rot="10800000" flipH="1">
            <a:off x="3527838" y="235874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999300" y="2850445"/>
            <a:ext cx="2742910" cy="437344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Достижение готовности (корректировка мотивации </a:t>
            </a:r>
          </a:p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 ожиданий) к </a:t>
            </a:r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приему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</a:t>
            </a:r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ребенка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и дальнейшее </a:t>
            </a:r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ее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повышение  </a:t>
            </a:r>
          </a:p>
        </p:txBody>
      </p:sp>
      <p:sp>
        <p:nvSpPr>
          <p:cNvPr id="76" name="Right Triangle 75"/>
          <p:cNvSpPr/>
          <p:nvPr/>
        </p:nvSpPr>
        <p:spPr>
          <a:xfrm rot="10800000">
            <a:off x="5996659" y="3284376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7" name="Right Triangle 76"/>
          <p:cNvSpPr/>
          <p:nvPr/>
        </p:nvSpPr>
        <p:spPr>
          <a:xfrm rot="10800000" flipH="1">
            <a:off x="8602570" y="3284376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994253" y="2253833"/>
            <a:ext cx="2742910" cy="437344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Кандидаты становятся родителями – берут детей в семьи (Снижена численность детей, проживающих </a:t>
            </a:r>
          </a:p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 детских учреждениях)</a:t>
            </a:r>
          </a:p>
        </p:txBody>
      </p:sp>
      <p:sp>
        <p:nvSpPr>
          <p:cNvPr id="81" name="Right Triangle 80"/>
          <p:cNvSpPr/>
          <p:nvPr/>
        </p:nvSpPr>
        <p:spPr>
          <a:xfrm rot="10800000">
            <a:off x="5991612" y="2687764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2" name="Right Triangle 81"/>
          <p:cNvSpPr/>
          <p:nvPr/>
        </p:nvSpPr>
        <p:spPr>
          <a:xfrm rot="10800000" flipH="1">
            <a:off x="8597523" y="2687764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993370" y="1722464"/>
            <a:ext cx="2738565" cy="36533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/>
            <a:r>
              <a:rPr lang="ru-RU" sz="800" b="1" dirty="0"/>
              <a:t>Повышены родительские компетенции</a:t>
            </a:r>
            <a:endParaRPr lang="ru-RU" sz="800" dirty="0"/>
          </a:p>
        </p:txBody>
      </p:sp>
      <p:sp>
        <p:nvSpPr>
          <p:cNvPr id="85" name="Right Triangle 84"/>
          <p:cNvSpPr/>
          <p:nvPr/>
        </p:nvSpPr>
        <p:spPr>
          <a:xfrm rot="10800000">
            <a:off x="5988249" y="208438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6" name="Right Triangle 85"/>
          <p:cNvSpPr/>
          <p:nvPr/>
        </p:nvSpPr>
        <p:spPr>
          <a:xfrm rot="10800000" flipH="1">
            <a:off x="8583916" y="208780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88" name="Straight Connector 87"/>
          <p:cNvCxnSpPr>
            <a:stCxn id="34" idx="0"/>
            <a:endCxn id="63" idx="2"/>
          </p:cNvCxnSpPr>
          <p:nvPr/>
        </p:nvCxnSpPr>
        <p:spPr>
          <a:xfrm flipV="1">
            <a:off x="4563690" y="4112458"/>
            <a:ext cx="1164" cy="26223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259632" y="4112458"/>
            <a:ext cx="0" cy="26223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339752" y="4111844"/>
            <a:ext cx="0" cy="26284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948264" y="4122822"/>
            <a:ext cx="0" cy="25186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7812360" y="4122822"/>
            <a:ext cx="0" cy="25186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1" idx="0"/>
            <a:endCxn id="69" idx="2"/>
          </p:cNvCxnSpPr>
          <p:nvPr/>
        </p:nvCxnSpPr>
        <p:spPr>
          <a:xfrm flipH="1" flipV="1">
            <a:off x="2627723" y="3078820"/>
            <a:ext cx="3189" cy="4569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9" idx="0"/>
            <a:endCxn id="69" idx="1"/>
          </p:cNvCxnSpPr>
          <p:nvPr/>
        </p:nvCxnSpPr>
        <p:spPr>
          <a:xfrm rot="5400000" flipH="1" flipV="1">
            <a:off x="926165" y="2873211"/>
            <a:ext cx="634501" cy="68038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3" idx="0"/>
            <a:endCxn id="69" idx="3"/>
          </p:cNvCxnSpPr>
          <p:nvPr/>
        </p:nvCxnSpPr>
        <p:spPr>
          <a:xfrm rot="16200000" flipV="1">
            <a:off x="3798226" y="2769765"/>
            <a:ext cx="640242" cy="89301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9" idx="0"/>
            <a:endCxn id="72" idx="2"/>
          </p:cNvCxnSpPr>
          <p:nvPr/>
        </p:nvCxnSpPr>
        <p:spPr>
          <a:xfrm flipV="1">
            <a:off x="2627723" y="2358740"/>
            <a:ext cx="2561" cy="354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2" idx="3"/>
            <a:endCxn id="30" idx="1"/>
          </p:cNvCxnSpPr>
          <p:nvPr/>
        </p:nvCxnSpPr>
        <p:spPr>
          <a:xfrm flipV="1">
            <a:off x="3671839" y="1247621"/>
            <a:ext cx="1681288" cy="928451"/>
          </a:xfrm>
          <a:prstGeom prst="bentConnector3">
            <a:avLst>
              <a:gd name="adj1" fmla="val 53458"/>
            </a:avLst>
          </a:prstGeom>
          <a:ln>
            <a:gradFill flip="none" rotWithShape="1">
              <a:gsLst>
                <a:gs pos="74000">
                  <a:schemeClr val="tx1">
                    <a:lumMod val="75000"/>
                    <a:lumOff val="25000"/>
                  </a:schemeClr>
                </a:gs>
                <a:gs pos="89000">
                  <a:schemeClr val="bg1"/>
                </a:gs>
              </a:gsLst>
              <a:lin ang="0" scaled="1"/>
              <a:tileRect/>
            </a:gra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5" idx="0"/>
          </p:cNvCxnSpPr>
          <p:nvPr/>
        </p:nvCxnSpPr>
        <p:spPr>
          <a:xfrm flipH="1" flipV="1">
            <a:off x="6657104" y="3284376"/>
            <a:ext cx="1" cy="2520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7" idx="0"/>
          </p:cNvCxnSpPr>
          <p:nvPr/>
        </p:nvCxnSpPr>
        <p:spPr>
          <a:xfrm flipH="1" flipV="1">
            <a:off x="8097264" y="3284376"/>
            <a:ext cx="1" cy="2623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5" idx="0"/>
            <a:endCxn id="80" idx="2"/>
          </p:cNvCxnSpPr>
          <p:nvPr/>
        </p:nvCxnSpPr>
        <p:spPr>
          <a:xfrm flipH="1" flipV="1">
            <a:off x="7365708" y="2691177"/>
            <a:ext cx="5047" cy="1592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0" idx="0"/>
            <a:endCxn id="84" idx="2"/>
          </p:cNvCxnSpPr>
          <p:nvPr/>
        </p:nvCxnSpPr>
        <p:spPr>
          <a:xfrm flipH="1" flipV="1">
            <a:off x="7362653" y="2087800"/>
            <a:ext cx="3055" cy="166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732240" y="1418113"/>
            <a:ext cx="0" cy="2988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30" idx="0"/>
            <a:endCxn id="11" idx="0"/>
          </p:cNvCxnSpPr>
          <p:nvPr/>
        </p:nvCxnSpPr>
        <p:spPr>
          <a:xfrm rot="16200000" flipV="1">
            <a:off x="4558158" y="-897383"/>
            <a:ext cx="9977" cy="3919344"/>
          </a:xfrm>
          <a:prstGeom prst="bentConnector3">
            <a:avLst>
              <a:gd name="adj1" fmla="val 141295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26" y="5251530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/>
          <p:cNvSpPr/>
          <p:nvPr/>
        </p:nvSpPr>
        <p:spPr>
          <a:xfrm>
            <a:off x="3507925" y="5149430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pic>
        <p:nvPicPr>
          <p:cNvPr id="9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94" y="2837486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14" y="2117407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181" y="1846467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08" y="1188956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ight Triangle 104"/>
          <p:cNvSpPr/>
          <p:nvPr/>
        </p:nvSpPr>
        <p:spPr>
          <a:xfrm rot="10800000">
            <a:off x="4788185" y="5443453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7" name="Right Triangle 106"/>
          <p:cNvSpPr/>
          <p:nvPr/>
        </p:nvSpPr>
        <p:spPr>
          <a:xfrm rot="10800000" flipH="1">
            <a:off x="5186687" y="5448739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788024" y="5201225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236907" y="514943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изменяется в настоящий момент</a:t>
            </a:r>
          </a:p>
        </p:txBody>
      </p:sp>
      <p:pic>
        <p:nvPicPr>
          <p:cNvPr id="113" name="Рисунок 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131" y="121196"/>
            <a:ext cx="815539" cy="4412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052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292</Words>
  <Application>Microsoft Office PowerPoint</Application>
  <PresentationFormat>On-screen Show (16:10)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von Gerkan Marg und Partner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Julia Sviridova</cp:lastModifiedBy>
  <cp:revision>8</cp:revision>
  <dcterms:created xsi:type="dcterms:W3CDTF">2018-11-10T12:04:18Z</dcterms:created>
  <dcterms:modified xsi:type="dcterms:W3CDTF">2018-11-12T16:08:07Z</dcterms:modified>
</cp:coreProperties>
</file>