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Наталия Фреик" initials="И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89" autoAdjust="0"/>
    <p:restoredTop sz="94660"/>
  </p:normalViewPr>
  <p:slideViewPr>
    <p:cSldViewPr showGuides="1">
      <p:cViewPr>
        <p:scale>
          <a:sx n="120" d="100"/>
          <a:sy n="120" d="100"/>
        </p:scale>
        <p:origin x="-3258" y="-146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5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EA98-45CF-45C9-BDE1-2B83897C9BFA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8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7260"/>
            <a:ext cx="6264696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150" indent="-946150"/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Практика: </a:t>
            </a:r>
            <a:r>
              <a:rPr lang="en-US" sz="1100" b="1" dirty="0" smtClean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	</a:t>
            </a:r>
            <a:r>
              <a:rPr lang="ru-RU" sz="1100" dirty="0" smtClean="0">
                <a:latin typeface="+mj-lt"/>
                <a:cs typeface="Lato" panose="020F0502020204030203" pitchFamily="34" charset="0"/>
              </a:rPr>
              <a:t>Модель </a:t>
            </a:r>
            <a:r>
              <a:rPr lang="ru-RU" sz="1100" dirty="0">
                <a:latin typeface="+mj-lt"/>
                <a:cs typeface="Lato" panose="020F0502020204030203" pitchFamily="34" charset="0"/>
              </a:rPr>
              <a:t>повышения компетентности воспитанников и выпускников организаций для детей-сирот и детей, оставшихся без попечения родителей, для достижения успешности в начальный период самостоятельной </a:t>
            </a:r>
            <a:r>
              <a:rPr lang="ru-RU" sz="1100" dirty="0" smtClean="0">
                <a:latin typeface="+mj-lt"/>
                <a:cs typeface="Lato" panose="020F0502020204030203" pitchFamily="34" charset="0"/>
              </a:rPr>
              <a:t>жизни </a:t>
            </a:r>
            <a:r>
              <a:rPr lang="ru-RU" sz="1100" dirty="0"/>
              <a:t>в форме наставничества</a:t>
            </a:r>
            <a:endParaRPr lang="en-US" sz="1100" dirty="0" smtClean="0">
              <a:latin typeface="+mj-lt"/>
              <a:cs typeface="Lato" panose="020F0502020204030203" pitchFamily="34" charset="0"/>
            </a:endParaRPr>
          </a:p>
          <a:p>
            <a:pPr marL="946150" indent="-946150"/>
            <a:endParaRPr lang="ru-RU" sz="1100" dirty="0">
              <a:latin typeface="+mj-lt"/>
              <a:cs typeface="Lato" panose="020F0502020204030203" pitchFamily="34" charset="0"/>
            </a:endParaRPr>
          </a:p>
          <a:p>
            <a:pPr>
              <a:tabLst>
                <a:tab pos="946150" algn="l"/>
              </a:tabLst>
            </a:pPr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Организация: </a:t>
            </a:r>
            <a:r>
              <a:rPr lang="en-US" sz="1100" b="1" dirty="0" smtClean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	</a:t>
            </a:r>
            <a:r>
              <a:rPr lang="ru-RU" sz="1100" dirty="0" smtClean="0">
                <a:latin typeface="+mj-lt"/>
                <a:cs typeface="Lato" panose="020F0502020204030203" pitchFamily="34" charset="0"/>
              </a:rPr>
              <a:t>Частное </a:t>
            </a:r>
            <a:r>
              <a:rPr lang="ru-RU" sz="1100" dirty="0">
                <a:latin typeface="+mj-lt"/>
                <a:cs typeface="Lato" panose="020F0502020204030203" pitchFamily="34" charset="0"/>
              </a:rPr>
              <a:t>учреждение дополнительного образования и реализации социальных </a:t>
            </a:r>
            <a:r>
              <a:rPr lang="en-US" sz="1100" dirty="0" smtClean="0">
                <a:latin typeface="+mj-lt"/>
                <a:cs typeface="Lato" panose="020F0502020204030203" pitchFamily="34" charset="0"/>
              </a:rPr>
              <a:t>	</a:t>
            </a:r>
            <a:r>
              <a:rPr lang="ru-RU" sz="1100" dirty="0" smtClean="0">
                <a:latin typeface="+mj-lt"/>
                <a:cs typeface="Lato" panose="020F0502020204030203" pitchFamily="34" charset="0"/>
              </a:rPr>
              <a:t>проектов </a:t>
            </a:r>
            <a:r>
              <a:rPr lang="ru-RU" sz="1100" dirty="0">
                <a:latin typeface="+mj-lt"/>
                <a:cs typeface="Lato" panose="020F0502020204030203" pitchFamily="34" charset="0"/>
              </a:rPr>
              <a:t>«Центр социально-психологической помощи» (</a:t>
            </a:r>
            <a:r>
              <a:rPr lang="ru-RU" sz="1100" dirty="0" err="1">
                <a:latin typeface="+mj-lt"/>
                <a:cs typeface="Lato" panose="020F0502020204030203" pitchFamily="34" charset="0"/>
              </a:rPr>
              <a:t>г.Киров</a:t>
            </a:r>
            <a:r>
              <a:rPr lang="ru-RU" sz="1100" dirty="0">
                <a:latin typeface="+mj-lt"/>
                <a:cs typeface="Lato" panose="020F0502020204030203" pitchFamily="34" charset="0"/>
              </a:rPr>
              <a:t>)</a:t>
            </a:r>
          </a:p>
          <a:p>
            <a:r>
              <a:rPr lang="ru-RU" sz="1100" dirty="0">
                <a:latin typeface="+mj-lt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Ключевые группы </a:t>
            </a:r>
            <a:r>
              <a:rPr lang="ru-RU" sz="1100" b="1" dirty="0" err="1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благополучателей</a:t>
            </a:r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:</a:t>
            </a:r>
          </a:p>
          <a:p>
            <a:pPr marL="987425" indent="-90488">
              <a:spcAft>
                <a:spcPts val="6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дети-сироты и дети, оставшиеся без попечения родителей, воспитываемые в детских учреждениях (воспитанники ДУ в </a:t>
            </a:r>
            <a:r>
              <a:rPr lang="ru-RU" sz="1100" dirty="0" err="1">
                <a:latin typeface="+mj-lt"/>
                <a:cs typeface="Lato" panose="020F0502020204030203" pitchFamily="34" charset="0"/>
              </a:rPr>
              <a:t>предвыпускной</a:t>
            </a:r>
            <a:r>
              <a:rPr lang="ru-RU" sz="1100" dirty="0">
                <a:latin typeface="+mj-lt"/>
                <a:cs typeface="Lato" panose="020F0502020204030203" pitchFamily="34" charset="0"/>
              </a:rPr>
              <a:t> период)</a:t>
            </a:r>
          </a:p>
          <a:p>
            <a:pPr marL="987425" indent="-90488">
              <a:spcAft>
                <a:spcPts val="6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выпускники ДУ (</a:t>
            </a:r>
            <a:r>
              <a:rPr lang="ru-RU" sz="1100" dirty="0" err="1">
                <a:latin typeface="+mj-lt"/>
                <a:cs typeface="Lato" panose="020F0502020204030203" pitchFamily="34" charset="0"/>
              </a:rPr>
              <a:t>постинтернатный</a:t>
            </a:r>
            <a:r>
              <a:rPr lang="ru-RU" sz="1100" dirty="0">
                <a:latin typeface="+mj-lt"/>
                <a:cs typeface="Lato" panose="020F0502020204030203" pitchFamily="34" charset="0"/>
              </a:rPr>
              <a:t> период)</a:t>
            </a:r>
          </a:p>
          <a:p>
            <a:pPr marL="987425" indent="-90488">
              <a:spcAft>
                <a:spcPts val="6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волонтёры (наставники воспитанников и выпускников ДУ)</a:t>
            </a:r>
          </a:p>
          <a:p>
            <a:pPr marL="987425" indent="-90488">
              <a:spcAft>
                <a:spcPts val="6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специалисты организаций сферы детства</a:t>
            </a:r>
          </a:p>
        </p:txBody>
      </p:sp>
    </p:spTree>
    <p:extLst>
      <p:ext uri="{BB962C8B-B14F-4D97-AF65-F5344CB8AC3E}">
        <p14:creationId xmlns:p14="http://schemas.microsoft.com/office/powerpoint/2010/main" val="973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Arrow Connector 140"/>
          <p:cNvCxnSpPr/>
          <p:nvPr/>
        </p:nvCxnSpPr>
        <p:spPr>
          <a:xfrm flipH="1" flipV="1">
            <a:off x="971600" y="4652090"/>
            <a:ext cx="402" cy="1858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 flipV="1">
            <a:off x="2511818" y="4643914"/>
            <a:ext cx="402" cy="1858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 flipV="1">
            <a:off x="4306408" y="4647402"/>
            <a:ext cx="402" cy="1858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 flipV="1">
            <a:off x="6449818" y="4652090"/>
            <a:ext cx="402" cy="1858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 flipV="1">
            <a:off x="8106002" y="4652090"/>
            <a:ext cx="402" cy="1858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8281798" y="1846797"/>
            <a:ext cx="0" cy="3562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00881" y="193100"/>
            <a:ext cx="4975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</a:t>
            </a:r>
            <a:r>
              <a:rPr lang="ru-RU" sz="11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Практики </a:t>
            </a:r>
          </a:p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Модель повышения компетентности воспитанников и выпускников организаций для детей-сирот и детей, оставшихся без попечения родителей, для достижения успешности в начальный период самостоятельной жизни в форме наставничества</a:t>
            </a:r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»</a:t>
            </a:r>
            <a:endParaRPr lang="ru-RU" sz="12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198726" y="1371600"/>
            <a:ext cx="2309378" cy="4826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 Black" panose="020F0A02020204030203" pitchFamily="34" charset="0"/>
              </a:rPr>
              <a:t>Повышение уровня готовности выпускников ДУ к самостоятельной жизни 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3192377" y="185028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" name="Right Triangle 5"/>
          <p:cNvSpPr/>
          <p:nvPr/>
        </p:nvSpPr>
        <p:spPr>
          <a:xfrm rot="10800000" flipH="1">
            <a:off x="5370454" y="184396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64" y="155629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Triangle 8"/>
          <p:cNvSpPr/>
          <p:nvPr/>
        </p:nvSpPr>
        <p:spPr>
          <a:xfrm rot="10800000">
            <a:off x="251520" y="184021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ight Triangle 9"/>
          <p:cNvSpPr/>
          <p:nvPr/>
        </p:nvSpPr>
        <p:spPr>
          <a:xfrm rot="10800000" flipH="1">
            <a:off x="2411776" y="184303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2" name="Straight Arrow Connector 11"/>
          <p:cNvCxnSpPr>
            <a:stCxn id="4" idx="1"/>
            <a:endCxn id="8" idx="3"/>
          </p:cNvCxnSpPr>
          <p:nvPr/>
        </p:nvCxnSpPr>
        <p:spPr>
          <a:xfrm flipH="1" flipV="1">
            <a:off x="2555776" y="1610941"/>
            <a:ext cx="642950" cy="19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51519" y="2353444"/>
            <a:ext cx="2996763" cy="49888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/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Укрепление </a:t>
            </a:r>
            <a:r>
              <a:rPr lang="ru-RU" sz="700" dirty="0" err="1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ресурсности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воспитанников</a:t>
            </a:r>
            <a:r>
              <a:rPr lang="en-US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 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выпускников ДУ</a:t>
            </a:r>
          </a:p>
        </p:txBody>
      </p:sp>
      <p:sp>
        <p:nvSpPr>
          <p:cNvPr id="14" name="Right Triangle 13"/>
          <p:cNvSpPr/>
          <p:nvPr/>
        </p:nvSpPr>
        <p:spPr>
          <a:xfrm rot="10800000">
            <a:off x="246399" y="284707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Right Triangle 14"/>
          <p:cNvSpPr/>
          <p:nvPr/>
        </p:nvSpPr>
        <p:spPr>
          <a:xfrm rot="10800000" flipH="1">
            <a:off x="3097948" y="285232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1520" y="3094731"/>
            <a:ext cx="1440160" cy="58136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Повышение коммуникативной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компетентности</a:t>
            </a:r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246399" y="367267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" name="Right Triangle 17"/>
          <p:cNvSpPr/>
          <p:nvPr/>
        </p:nvSpPr>
        <p:spPr>
          <a:xfrm rot="10800000" flipH="1">
            <a:off x="1547680" y="367271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18229" y="3094607"/>
            <a:ext cx="1430069" cy="5878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Повышение психоэмоциональной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компетентности</a:t>
            </a:r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" name="Right Triangle 20"/>
          <p:cNvSpPr/>
          <p:nvPr/>
        </p:nvSpPr>
        <p:spPr>
          <a:xfrm rot="10800000">
            <a:off x="1816646" y="367902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21"/>
          <p:cNvSpPr/>
          <p:nvPr/>
        </p:nvSpPr>
        <p:spPr>
          <a:xfrm rot="10800000" flipH="1">
            <a:off x="3104283" y="367906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1519" y="3854392"/>
            <a:ext cx="1440161" cy="79208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Обучающие программы, тренинги по повышению социальной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компетентности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(проводят сотрудники организации)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9354" y="3889896"/>
            <a:ext cx="1345296" cy="7131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10295" y="3854392"/>
            <a:ext cx="1440161" cy="79208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9400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Занятия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сенсорной комнате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58130" y="3889896"/>
            <a:ext cx="1345296" cy="7131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92377" y="3860742"/>
            <a:ext cx="1647196" cy="79208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146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Обучающие семинары </a:t>
            </a:r>
            <a:endParaRPr lang="en-US" sz="700" dirty="0" smtClean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pPr marL="271463"/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для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специалистов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40072" y="3896246"/>
            <a:ext cx="1552506" cy="7131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493464" y="3094607"/>
            <a:ext cx="1646109" cy="59418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Повышение профессиональных компетенций специалистов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 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сопровождению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воспитанников и выпускников ДУ</a:t>
            </a:r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0" name="Right Triangle 29"/>
          <p:cNvSpPr/>
          <p:nvPr/>
        </p:nvSpPr>
        <p:spPr>
          <a:xfrm rot="10800000">
            <a:off x="3491881" y="369098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1" name="Right Triangle 30"/>
          <p:cNvSpPr/>
          <p:nvPr/>
        </p:nvSpPr>
        <p:spPr>
          <a:xfrm rot="10800000" flipH="1">
            <a:off x="5001907" y="369102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52120" y="3867092"/>
            <a:ext cx="1584176" cy="31053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146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Обучающие семинары </a:t>
            </a:r>
            <a:endParaRPr lang="en-US" sz="700" dirty="0" smtClean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pPr marL="271463"/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для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волонтёров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8576" y="3902596"/>
            <a:ext cx="1500739" cy="2432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52120" y="4323672"/>
            <a:ext cx="1584176" cy="3302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146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Информационная кампания </a:t>
            </a:r>
            <a:endParaRPr lang="en-US" sz="700" dirty="0" smtClean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pPr marL="271463"/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набору добровольцев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88576" y="4368122"/>
            <a:ext cx="1500739" cy="25069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80312" y="3873442"/>
            <a:ext cx="1512168" cy="79208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1463"/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Имиджевые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мероприятия для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волонтёров-наставников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21796" y="3908946"/>
            <a:ext cx="1432523" cy="7131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668561" y="3094607"/>
            <a:ext cx="3223919" cy="60053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Увеличение количества граждан, подготовленных к сопровождению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воспитанников и выпускников ДУ</a:t>
            </a:r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9" name="Right Triangle 38"/>
          <p:cNvSpPr/>
          <p:nvPr/>
        </p:nvSpPr>
        <p:spPr>
          <a:xfrm rot="10800000">
            <a:off x="5666978" y="369172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Right Triangle 39"/>
          <p:cNvSpPr/>
          <p:nvPr/>
        </p:nvSpPr>
        <p:spPr>
          <a:xfrm rot="10800000" flipH="1">
            <a:off x="8748480" y="369176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44" name="Straight Arrow Connector 43"/>
          <p:cNvCxnSpPr>
            <a:stCxn id="27" idx="0"/>
            <a:endCxn id="29" idx="2"/>
          </p:cNvCxnSpPr>
          <p:nvPr/>
        </p:nvCxnSpPr>
        <p:spPr>
          <a:xfrm flipV="1">
            <a:off x="4315975" y="3688791"/>
            <a:ext cx="544" cy="171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27584" y="3676091"/>
            <a:ext cx="0" cy="17830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5" idx="0"/>
            <a:endCxn id="20" idx="2"/>
          </p:cNvCxnSpPr>
          <p:nvPr/>
        </p:nvCxnSpPr>
        <p:spPr>
          <a:xfrm flipV="1">
            <a:off x="2530376" y="3682441"/>
            <a:ext cx="2888" cy="17195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0"/>
            <a:endCxn id="32" idx="2"/>
          </p:cNvCxnSpPr>
          <p:nvPr/>
        </p:nvCxnSpPr>
        <p:spPr>
          <a:xfrm flipV="1">
            <a:off x="6444208" y="4177622"/>
            <a:ext cx="0" cy="1460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3"/>
            <a:endCxn id="38" idx="1"/>
          </p:cNvCxnSpPr>
          <p:nvPr/>
        </p:nvCxnSpPr>
        <p:spPr>
          <a:xfrm>
            <a:off x="5139573" y="3391699"/>
            <a:ext cx="528988" cy="31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364088" y="2197100"/>
            <a:ext cx="1728192" cy="61595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Организация практики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наставничества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: предоставление услуги персонального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сопровождения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 форме наставничества для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воспитанников и выпускников ДУ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04346" y="2235200"/>
            <a:ext cx="1639838" cy="53975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68" name="Elbow Connector 67"/>
          <p:cNvCxnSpPr>
            <a:stCxn id="32" idx="1"/>
            <a:endCxn id="65" idx="1"/>
          </p:cNvCxnSpPr>
          <p:nvPr/>
        </p:nvCxnSpPr>
        <p:spPr>
          <a:xfrm rot="10800000">
            <a:off x="5364088" y="2505075"/>
            <a:ext cx="288032" cy="1517282"/>
          </a:xfrm>
          <a:prstGeom prst="bentConnector3">
            <a:avLst>
              <a:gd name="adj1" fmla="val 13846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5" idx="2"/>
            <a:endCxn id="16" idx="0"/>
          </p:cNvCxnSpPr>
          <p:nvPr/>
        </p:nvCxnSpPr>
        <p:spPr>
          <a:xfrm rot="5400000">
            <a:off x="3459052" y="325598"/>
            <a:ext cx="281681" cy="525658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7290115" y="2209428"/>
            <a:ext cx="1602366" cy="59418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Увеличение количества граждан, получивших опыт социального служения (</a:t>
            </a:r>
            <a:r>
              <a:rPr lang="ru-RU" sz="700" dirty="0" err="1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волонтёрства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, наставничества)</a:t>
            </a:r>
          </a:p>
        </p:txBody>
      </p:sp>
      <p:sp>
        <p:nvSpPr>
          <p:cNvPr id="75" name="Right Triangle 74"/>
          <p:cNvSpPr/>
          <p:nvPr/>
        </p:nvSpPr>
        <p:spPr>
          <a:xfrm rot="10800000">
            <a:off x="7288531" y="279310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ight Triangle 75"/>
          <p:cNvSpPr/>
          <p:nvPr/>
        </p:nvSpPr>
        <p:spPr>
          <a:xfrm rot="10800000" flipH="1">
            <a:off x="8752404" y="279314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78" name="Straight Arrow Connector 77"/>
          <p:cNvCxnSpPr>
            <a:endCxn id="74" idx="2"/>
          </p:cNvCxnSpPr>
          <p:nvPr/>
        </p:nvCxnSpPr>
        <p:spPr>
          <a:xfrm flipV="1">
            <a:off x="8091298" y="2803612"/>
            <a:ext cx="0" cy="29746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0"/>
            <a:endCxn id="13" idx="0"/>
          </p:cNvCxnSpPr>
          <p:nvPr/>
        </p:nvCxnSpPr>
        <p:spPr>
          <a:xfrm rot="16200000" flipH="1" flipV="1">
            <a:off x="4848592" y="-889263"/>
            <a:ext cx="144016" cy="6341397"/>
          </a:xfrm>
          <a:prstGeom prst="bentConnector3">
            <a:avLst>
              <a:gd name="adj1" fmla="val -10582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290114" y="1377951"/>
            <a:ext cx="1602365" cy="47328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 Black" panose="020F0A02020204030203" pitchFamily="34" charset="0"/>
              </a:rPr>
              <a:t>Изменение установок и мнений граждан: распространение </a:t>
            </a: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 Black" panose="020F0A02020204030203" pitchFamily="34" charset="0"/>
              </a:rPr>
              <a:t/>
            </a:r>
            <a:b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 Black" panose="020F0A02020204030203" pitchFamily="34" charset="0"/>
              </a:rPr>
            </a:br>
            <a:r>
              <a:rPr lang="ru-RU" sz="700" dirty="0" smtClean="0">
                <a:solidFill>
                  <a:schemeClr val="bg1"/>
                </a:solidFill>
                <a:latin typeface="+mj-lt"/>
                <a:ea typeface="Roboto" pitchFamily="2" charset="0"/>
                <a:cs typeface="Lato Black" panose="020F0A02020204030203" pitchFamily="34" charset="0"/>
              </a:rPr>
              <a:t>идеологии </a:t>
            </a:r>
            <a:r>
              <a:rPr lang="ru-RU" sz="700" dirty="0">
                <a:solidFill>
                  <a:schemeClr val="bg1"/>
                </a:solidFill>
                <a:latin typeface="+mj-lt"/>
                <a:ea typeface="Roboto" pitchFamily="2" charset="0"/>
                <a:cs typeface="Lato Black" panose="020F0A02020204030203" pitchFamily="34" charset="0"/>
              </a:rPr>
              <a:t>наставничества воспитанников и выпускников ДУ</a:t>
            </a:r>
          </a:p>
        </p:txBody>
      </p:sp>
      <p:sp>
        <p:nvSpPr>
          <p:cNvPr id="83" name="Right Triangle 82"/>
          <p:cNvSpPr/>
          <p:nvPr/>
        </p:nvSpPr>
        <p:spPr>
          <a:xfrm rot="10800000">
            <a:off x="7289740" y="1846677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ight Triangle 83"/>
          <p:cNvSpPr/>
          <p:nvPr/>
        </p:nvSpPr>
        <p:spPr>
          <a:xfrm rot="10800000" flipH="1">
            <a:off x="8748480" y="1851305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624336" y="1375182"/>
            <a:ext cx="1611960" cy="479550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Изменение общественного мнения (социальных стереотипов) в отношении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воспитанников и выпускников ДУ</a:t>
            </a:r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96" name="Right Triangle 95"/>
          <p:cNvSpPr/>
          <p:nvPr/>
        </p:nvSpPr>
        <p:spPr>
          <a:xfrm rot="10800000">
            <a:off x="5629746" y="185151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7" name="Right Triangle 96"/>
          <p:cNvSpPr/>
          <p:nvPr/>
        </p:nvSpPr>
        <p:spPr>
          <a:xfrm rot="10800000" flipH="1">
            <a:off x="7092296" y="1851013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24" name="Elbow Connector 123"/>
          <p:cNvCxnSpPr>
            <a:stCxn id="95" idx="0"/>
            <a:endCxn id="8" idx="0"/>
          </p:cNvCxnSpPr>
          <p:nvPr/>
        </p:nvCxnSpPr>
        <p:spPr>
          <a:xfrm rot="16200000" flipH="1" flipV="1">
            <a:off x="3915598" y="-1136768"/>
            <a:ext cx="2768" cy="5026668"/>
          </a:xfrm>
          <a:prstGeom prst="bentConnector3">
            <a:avLst>
              <a:gd name="adj1" fmla="val -481755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/>
          <p:cNvCxnSpPr>
            <a:stCxn id="65" idx="3"/>
            <a:endCxn id="74" idx="1"/>
          </p:cNvCxnSpPr>
          <p:nvPr/>
        </p:nvCxnSpPr>
        <p:spPr>
          <a:xfrm>
            <a:off x="7092280" y="2505075"/>
            <a:ext cx="197835" cy="14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Connector 4115"/>
          <p:cNvCxnSpPr>
            <a:stCxn id="82" idx="3"/>
          </p:cNvCxnSpPr>
          <p:nvPr/>
        </p:nvCxnSpPr>
        <p:spPr>
          <a:xfrm>
            <a:off x="8892479" y="1614595"/>
            <a:ext cx="144017" cy="4257"/>
          </a:xfrm>
          <a:prstGeom prst="line">
            <a:avLst/>
          </a:prstGeom>
          <a:ln>
            <a:solidFill>
              <a:schemeClr val="tx1"/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90766" y="4310574"/>
            <a:ext cx="144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Straight Connector 4117"/>
          <p:cNvCxnSpPr/>
          <p:nvPr/>
        </p:nvCxnSpPr>
        <p:spPr>
          <a:xfrm>
            <a:off x="9034783" y="1610941"/>
            <a:ext cx="1713" cy="2699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0" name="Straight Arrow Connector 4119"/>
          <p:cNvCxnSpPr>
            <a:stCxn id="65" idx="0"/>
          </p:cNvCxnSpPr>
          <p:nvPr/>
        </p:nvCxnSpPr>
        <p:spPr>
          <a:xfrm flipV="1">
            <a:off x="6228184" y="1863507"/>
            <a:ext cx="1" cy="3335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4" name="Straight Connector 4123"/>
          <p:cNvCxnSpPr/>
          <p:nvPr/>
        </p:nvCxnSpPr>
        <p:spPr>
          <a:xfrm flipV="1">
            <a:off x="6444208" y="2005888"/>
            <a:ext cx="0" cy="1912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439184" y="2005888"/>
            <a:ext cx="1649739" cy="3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82" idx="2"/>
          </p:cNvCxnSpPr>
          <p:nvPr/>
        </p:nvCxnSpPr>
        <p:spPr>
          <a:xfrm flipH="1" flipV="1">
            <a:off x="8091297" y="1851239"/>
            <a:ext cx="2" cy="1553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0" y="5200298"/>
            <a:ext cx="9144000" cy="514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83568" y="5250314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5" name="Right Triangle 174"/>
          <p:cNvSpPr/>
          <p:nvPr/>
        </p:nvSpPr>
        <p:spPr>
          <a:xfrm rot="10800000">
            <a:off x="1929383" y="55496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6" name="Right Triangle 175"/>
          <p:cNvSpPr/>
          <p:nvPr/>
        </p:nvSpPr>
        <p:spPr>
          <a:xfrm rot="10800000" flipH="1">
            <a:off x="2322275" y="5554898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929222" y="5307384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371678" y="5304175"/>
            <a:ext cx="808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040221" y="5250314"/>
            <a:ext cx="111595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80" name="Rounded Rectangle 179"/>
          <p:cNvSpPr/>
          <p:nvPr/>
        </p:nvSpPr>
        <p:spPr>
          <a:xfrm>
            <a:off x="4572000" y="5326546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608157" y="5356455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172084" y="5341248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225772" y="537887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634760" y="5304175"/>
            <a:ext cx="653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5" name="Right Triangle 184"/>
          <p:cNvSpPr/>
          <p:nvPr/>
        </p:nvSpPr>
        <p:spPr>
          <a:xfrm rot="10800000">
            <a:off x="251520" y="5556445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6" name="Right Triangle 185"/>
          <p:cNvSpPr/>
          <p:nvPr/>
        </p:nvSpPr>
        <p:spPr>
          <a:xfrm rot="10800000" flipH="1">
            <a:off x="650022" y="5561731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256969" y="53142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pic>
        <p:nvPicPr>
          <p:cNvPr id="18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53" y="537364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ight Triangle 188"/>
          <p:cNvSpPr/>
          <p:nvPr/>
        </p:nvSpPr>
        <p:spPr>
          <a:xfrm rot="10800000">
            <a:off x="3204009" y="55564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0" name="Right Triangle 189"/>
          <p:cNvSpPr/>
          <p:nvPr/>
        </p:nvSpPr>
        <p:spPr>
          <a:xfrm rot="10800000" flipH="1">
            <a:off x="3602511" y="55617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203848" y="53142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308304" y="5321741"/>
            <a:ext cx="172819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700" b="1" dirty="0" smtClean="0">
                <a:latin typeface="+mj-lt"/>
                <a:cs typeface="Lato" panose="020F0502020204030203" pitchFamily="34" charset="0"/>
              </a:rPr>
              <a:t>ДУ </a:t>
            </a:r>
            <a:r>
              <a:rPr lang="ru-RU" sz="700" dirty="0">
                <a:latin typeface="+mj-lt"/>
                <a:cs typeface="Lato" panose="020F0502020204030203" pitchFamily="34" charset="0"/>
              </a:rPr>
              <a:t>– детские </a:t>
            </a:r>
            <a:r>
              <a:rPr lang="ru-RU" sz="700" dirty="0" smtClean="0">
                <a:latin typeface="+mj-lt"/>
                <a:cs typeface="Lato" panose="020F0502020204030203" pitchFamily="34" charset="0"/>
              </a:rPr>
              <a:t>учреждения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251520" y="4769893"/>
            <a:ext cx="2988488" cy="37595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800" dirty="0">
                <a:solidFill>
                  <a:schemeClr val="tx1"/>
                </a:solidFill>
                <a:latin typeface="+mj-lt"/>
              </a:rPr>
              <a:t>Воспитанники и выпускники ДУ 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96204" y="4826710"/>
            <a:ext cx="2896172" cy="273626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3498136" y="4774581"/>
            <a:ext cx="1649928" cy="37595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/>
            <a:r>
              <a:rPr lang="ru-RU" sz="800" dirty="0" smtClean="0">
                <a:solidFill>
                  <a:schemeClr val="tx1"/>
                </a:solidFill>
                <a:latin typeface="+mj-lt"/>
              </a:rPr>
              <a:t>Специалисты организаций сферы детства</a:t>
            </a:r>
            <a:endParaRPr lang="ru-RU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542820" y="4831398"/>
            <a:ext cx="1547813" cy="273626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5658376" y="4780191"/>
            <a:ext cx="3232390" cy="37595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800" dirty="0" smtClean="0">
                <a:solidFill>
                  <a:schemeClr val="tx1"/>
                </a:solidFill>
                <a:latin typeface="+mj-lt"/>
              </a:rPr>
              <a:t>Волонтёры</a:t>
            </a:r>
            <a:endParaRPr lang="ru-RU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703060" y="4837008"/>
            <a:ext cx="3121344" cy="273626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04" name="Straight Arrow Connector 203"/>
          <p:cNvCxnSpPr/>
          <p:nvPr/>
        </p:nvCxnSpPr>
        <p:spPr>
          <a:xfrm flipH="1" flipV="1">
            <a:off x="6433575" y="3696131"/>
            <a:ext cx="6494" cy="1746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 flipV="1">
            <a:off x="8094782" y="3693546"/>
            <a:ext cx="6494" cy="1746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845192" y="196686"/>
            <a:ext cx="162671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700" dirty="0">
                <a:latin typeface="+mj-lt"/>
                <a:cs typeface="Lato" panose="020F0502020204030203" pitchFamily="34" charset="0"/>
              </a:rPr>
              <a:t>Частное учреждение дополнительного образования </a:t>
            </a:r>
            <a:endParaRPr lang="ru-RU" sz="700" dirty="0" smtClean="0">
              <a:latin typeface="+mj-lt"/>
              <a:cs typeface="Lato" panose="020F0502020204030203" pitchFamily="34" charset="0"/>
            </a:endParaRPr>
          </a:p>
          <a:p>
            <a:pPr algn="r"/>
            <a:r>
              <a:rPr lang="ru-RU" sz="700" dirty="0" smtClean="0">
                <a:latin typeface="+mj-lt"/>
                <a:cs typeface="Lato" panose="020F0502020204030203" pitchFamily="34" charset="0"/>
              </a:rPr>
              <a:t>и </a:t>
            </a:r>
            <a:r>
              <a:rPr lang="ru-RU" sz="700" dirty="0">
                <a:latin typeface="+mj-lt"/>
                <a:cs typeface="Lato" panose="020F0502020204030203" pitchFamily="34" charset="0"/>
              </a:rPr>
              <a:t>реализации социальных </a:t>
            </a:r>
            <a:r>
              <a:rPr lang="ru-RU" sz="700" dirty="0" smtClean="0">
                <a:latin typeface="+mj-lt"/>
                <a:cs typeface="Lato" panose="020F0502020204030203" pitchFamily="34" charset="0"/>
              </a:rPr>
              <a:t>проектов </a:t>
            </a:r>
            <a:r>
              <a:rPr lang="ru-RU" sz="700" dirty="0">
                <a:latin typeface="+mj-lt"/>
                <a:cs typeface="Lato" panose="020F0502020204030203" pitchFamily="34" charset="0"/>
              </a:rPr>
              <a:t>«Центр социально-психологической помощи</a:t>
            </a:r>
            <a:r>
              <a:rPr lang="ru-RU" sz="700" dirty="0" smtClean="0">
                <a:latin typeface="+mj-lt"/>
                <a:cs typeface="Lato" panose="020F0502020204030203" pitchFamily="34" charset="0"/>
              </a:rPr>
              <a:t>» (</a:t>
            </a:r>
            <a:r>
              <a:rPr lang="ru-RU" sz="700" dirty="0" err="1">
                <a:latin typeface="+mj-lt"/>
                <a:cs typeface="Lato" panose="020F0502020204030203" pitchFamily="34" charset="0"/>
              </a:rPr>
              <a:t>г.Киров</a:t>
            </a:r>
            <a:r>
              <a:rPr lang="ru-RU" sz="700" dirty="0">
                <a:latin typeface="+mj-lt"/>
                <a:cs typeface="Lato" panose="020F0502020204030203" pitchFamily="34" charset="0"/>
              </a:rPr>
              <a:t>)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652731" y="524349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настоящее время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pic>
        <p:nvPicPr>
          <p:cNvPr id="1026" name="Picture 2" descr="http://cspp43.ru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675" y="289636"/>
            <a:ext cx="433342" cy="47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51520" y="1377950"/>
            <a:ext cx="2304256" cy="46598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 Black" panose="020F0A02020204030203" pitchFamily="34" charset="0"/>
              </a:rPr>
              <a:t>Успешная адаптация в начальный период самостоятельной жизни</a:t>
            </a:r>
          </a:p>
        </p:txBody>
      </p:sp>
      <p:cxnSp>
        <p:nvCxnSpPr>
          <p:cNvPr id="43" name="Elbow Connector 42"/>
          <p:cNvCxnSpPr/>
          <p:nvPr/>
        </p:nvCxnSpPr>
        <p:spPr>
          <a:xfrm rot="5400000" flipH="1" flipV="1">
            <a:off x="1594449" y="2987585"/>
            <a:ext cx="171951" cy="1561664"/>
          </a:xfrm>
          <a:prstGeom prst="bentConnector3">
            <a:avLst>
              <a:gd name="adj1" fmla="val 31501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0" idx="0"/>
          </p:cNvCxnSpPr>
          <p:nvPr/>
        </p:nvCxnSpPr>
        <p:spPr>
          <a:xfrm>
            <a:off x="2533264" y="2960757"/>
            <a:ext cx="0" cy="1338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50022" y="2852327"/>
            <a:ext cx="0" cy="24228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0" idx="3"/>
            <a:endCxn id="13" idx="3"/>
          </p:cNvCxnSpPr>
          <p:nvPr/>
        </p:nvCxnSpPr>
        <p:spPr>
          <a:xfrm flipH="1" flipV="1">
            <a:off x="3248282" y="2602886"/>
            <a:ext cx="16" cy="785638"/>
          </a:xfrm>
          <a:prstGeom prst="bentConnector3">
            <a:avLst>
              <a:gd name="adj1" fmla="val -8821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V="1">
            <a:off x="7412533" y="546076"/>
            <a:ext cx="2769" cy="1660981"/>
          </a:xfrm>
          <a:prstGeom prst="bentConnector3">
            <a:avLst>
              <a:gd name="adj1" fmla="val 490982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216</Words>
  <Application>Microsoft Office PowerPoint</Application>
  <PresentationFormat>On-screen Show (16:10)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von Gerkan Marg und Partner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Julia Sviridova</cp:lastModifiedBy>
  <cp:revision>14</cp:revision>
  <dcterms:created xsi:type="dcterms:W3CDTF">2018-10-27T12:05:14Z</dcterms:created>
  <dcterms:modified xsi:type="dcterms:W3CDTF">2018-11-10T15:53:42Z</dcterms:modified>
</cp:coreProperties>
</file>