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1042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C951D-E6B5-4568-8FA4-7CDD8F78393A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41174-336C-43D3-9D9A-8B6A0867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41174-336C-43D3-9D9A-8B6A08677C2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78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6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11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9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38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4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3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8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5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21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DE3E-67BF-4CAC-BDA0-E69DB3AD806E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4CA9-000B-4BDB-B30D-E3BB236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3115134" y="4117675"/>
            <a:ext cx="1" cy="3068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746982" y="4112548"/>
            <a:ext cx="1" cy="3068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436096" y="4086763"/>
            <a:ext cx="1" cy="3068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355975" y="4081636"/>
            <a:ext cx="1" cy="3068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67744" y="190192"/>
            <a:ext cx="4608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  <a:endParaRPr lang="en-US" sz="14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lvl="0" algn="ctr"/>
            <a:r>
              <a:rPr lang="ru-RU" sz="14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altLang="ru-RU" sz="1400" b="1" dirty="0"/>
              <a:t>Ресурсный центр для специалистов сферы защиты детства, работающих с ВИЧ-инфицированными детьми</a:t>
            </a:r>
            <a:r>
              <a:rPr lang="ru-RU" sz="14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»</a:t>
            </a:r>
            <a:endParaRPr lang="ru-RU" sz="1400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20" y="1914087"/>
            <a:ext cx="219166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/>
              <a:t>Улучшение детско-родительских отношений</a:t>
            </a:r>
          </a:p>
        </p:txBody>
      </p:sp>
      <p:sp>
        <p:nvSpPr>
          <p:cNvPr id="17" name="Right Triangle 16"/>
          <p:cNvSpPr/>
          <p:nvPr/>
        </p:nvSpPr>
        <p:spPr>
          <a:xfrm rot="10800000">
            <a:off x="246295" y="232001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" name="Right Triangle 17"/>
          <p:cNvSpPr/>
          <p:nvPr/>
        </p:nvSpPr>
        <p:spPr>
          <a:xfrm rot="10800000" flipH="1">
            <a:off x="2297967" y="232004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19520" y="1909830"/>
            <a:ext cx="219166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/>
              <a:t>Формирование приверженности терапии </a:t>
            </a:r>
          </a:p>
        </p:txBody>
      </p:sp>
      <p:sp>
        <p:nvSpPr>
          <p:cNvPr id="21" name="Right Triangle 20"/>
          <p:cNvSpPr/>
          <p:nvPr/>
        </p:nvSpPr>
        <p:spPr>
          <a:xfrm rot="10800000">
            <a:off x="2714295" y="231575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21"/>
          <p:cNvSpPr/>
          <p:nvPr/>
        </p:nvSpPr>
        <p:spPr>
          <a:xfrm rot="10800000" flipH="1">
            <a:off x="4765967" y="231578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70214" y="1916171"/>
            <a:ext cx="219166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/>
              <a:t>Уменьшение количества детей-сирот, </a:t>
            </a:r>
            <a:r>
              <a:rPr lang="ru-RU" sz="800" dirty="0" err="1"/>
              <a:t>рожденных</a:t>
            </a:r>
            <a:r>
              <a:rPr lang="ru-RU" sz="800" dirty="0"/>
              <a:t> ВИЧ-инфицированными женщинами в учреждениях г. Москвы</a:t>
            </a:r>
          </a:p>
        </p:txBody>
      </p:sp>
      <p:sp>
        <p:nvSpPr>
          <p:cNvPr id="25" name="Right Triangle 24"/>
          <p:cNvSpPr/>
          <p:nvPr/>
        </p:nvSpPr>
        <p:spPr>
          <a:xfrm rot="10800000">
            <a:off x="5964989" y="232209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Right Triangle 25"/>
          <p:cNvSpPr/>
          <p:nvPr/>
        </p:nvSpPr>
        <p:spPr>
          <a:xfrm rot="10800000" flipH="1">
            <a:off x="8016661" y="232212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2847" y="2568981"/>
            <a:ext cx="1368153" cy="67326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/>
              <a:t>Повышение психологической компетентности родителей </a:t>
            </a:r>
          </a:p>
        </p:txBody>
      </p:sp>
      <p:sp>
        <p:nvSpPr>
          <p:cNvPr id="28" name="Right Triangle 27"/>
          <p:cNvSpPr/>
          <p:nvPr/>
        </p:nvSpPr>
        <p:spPr>
          <a:xfrm rot="10800000">
            <a:off x="241246" y="323847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9" name="Right Triangle 28"/>
          <p:cNvSpPr/>
          <p:nvPr/>
        </p:nvSpPr>
        <p:spPr>
          <a:xfrm rot="10800000" flipH="1">
            <a:off x="1475832" y="324361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12929" y="2569468"/>
            <a:ext cx="1368153" cy="67329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/>
              <a:t>Формирование реалистичного представления о болезни у родителей и </a:t>
            </a:r>
            <a:r>
              <a:rPr lang="ru-RU" sz="800" dirty="0" err="1"/>
              <a:t>ребенка</a:t>
            </a:r>
            <a:r>
              <a:rPr lang="ru-RU" sz="800" dirty="0"/>
              <a:t> </a:t>
            </a:r>
          </a:p>
        </p:txBody>
      </p:sp>
      <p:sp>
        <p:nvSpPr>
          <p:cNvPr id="34" name="Right Triangle 33"/>
          <p:cNvSpPr/>
          <p:nvPr/>
        </p:nvSpPr>
        <p:spPr>
          <a:xfrm rot="10800000">
            <a:off x="1907704" y="323851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ight Triangle 34"/>
          <p:cNvSpPr/>
          <p:nvPr/>
        </p:nvSpPr>
        <p:spPr>
          <a:xfrm rot="10800000" flipH="1">
            <a:off x="3142290" y="323851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58679" y="2569468"/>
            <a:ext cx="1368153" cy="67852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/>
              <a:t>Улучшение </a:t>
            </a:r>
            <a:r>
              <a:rPr lang="ru-RU" sz="800" dirty="0" err="1"/>
              <a:t>психо-эмоциального</a:t>
            </a:r>
            <a:r>
              <a:rPr lang="ru-RU" sz="800" dirty="0"/>
              <a:t> состояния детей (формирование реалистического представления о болезни)</a:t>
            </a:r>
          </a:p>
        </p:txBody>
      </p:sp>
      <p:sp>
        <p:nvSpPr>
          <p:cNvPr id="37" name="Right Triangle 36"/>
          <p:cNvSpPr/>
          <p:nvPr/>
        </p:nvSpPr>
        <p:spPr>
          <a:xfrm rot="10800000">
            <a:off x="3553454" y="324373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ight Triangle 37"/>
          <p:cNvSpPr/>
          <p:nvPr/>
        </p:nvSpPr>
        <p:spPr>
          <a:xfrm rot="10800000" flipH="1">
            <a:off x="4788040" y="324373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83018" y="2574693"/>
            <a:ext cx="1368153" cy="67852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/>
              <a:t>Повышение родительских знаний и компетенций </a:t>
            </a:r>
          </a:p>
        </p:txBody>
      </p:sp>
      <p:sp>
        <p:nvSpPr>
          <p:cNvPr id="40" name="Right Triangle 39"/>
          <p:cNvSpPr/>
          <p:nvPr/>
        </p:nvSpPr>
        <p:spPr>
          <a:xfrm rot="10800000">
            <a:off x="6377793" y="324895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1" name="Right Triangle 40"/>
          <p:cNvSpPr/>
          <p:nvPr/>
        </p:nvSpPr>
        <p:spPr>
          <a:xfrm rot="10800000" flipH="1">
            <a:off x="7612379" y="324895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89823" y="3530653"/>
            <a:ext cx="164992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Проведение групп  поддержки для  родителей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1307" y="3572507"/>
            <a:ext cx="1556343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50063" y="3535780"/>
            <a:ext cx="164992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Группы поддержки для детей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96684" y="3577634"/>
            <a:ext cx="1556343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323430" y="3505572"/>
            <a:ext cx="164992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Помощь в поиске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ребенка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-сироты с ВИЧ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64914" y="3547426"/>
            <a:ext cx="1556343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206089" y="3510699"/>
            <a:ext cx="164992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Семинары для кандидатов </a:t>
            </a:r>
          </a:p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 приёмные родители 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247573" y="3552553"/>
            <a:ext cx="1556343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619672" y="4374691"/>
            <a:ext cx="1649928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Кризисные кровные семьи, замещающие семьи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64356" y="4422302"/>
            <a:ext cx="1547813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067944" y="4374691"/>
            <a:ext cx="1649928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Дети, </a:t>
            </a:r>
            <a:r>
              <a:rPr lang="ru-RU" sz="800" dirty="0" err="1">
                <a:solidFill>
                  <a:schemeClr val="tx1"/>
                </a:solidFill>
                <a:latin typeface="+mj-lt"/>
              </a:rPr>
              <a:t>рожденные</a:t>
            </a:r>
            <a:r>
              <a:rPr lang="ru-RU" sz="800" dirty="0">
                <a:solidFill>
                  <a:schemeClr val="tx1"/>
                </a:solidFill>
                <a:latin typeface="+mj-lt"/>
              </a:rPr>
              <a:t> с ВИЧ, проживающие в ДУ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112628" y="4422302"/>
            <a:ext cx="1547813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279292" y="4374691"/>
            <a:ext cx="1649928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Потенциальные приёмные родители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323976" y="4422302"/>
            <a:ext cx="1547813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Chevron 55"/>
          <p:cNvSpPr/>
          <p:nvPr/>
        </p:nvSpPr>
        <p:spPr>
          <a:xfrm rot="10800000">
            <a:off x="3676555" y="1272446"/>
            <a:ext cx="502399" cy="360199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 rot="10800000">
            <a:off x="3624630" y="1272447"/>
            <a:ext cx="314975" cy="360199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15616" y="1257418"/>
            <a:ext cx="461213" cy="36019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59" name="Chevron 58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1" name="Right Triangle 60"/>
          <p:cNvSpPr/>
          <p:nvPr/>
        </p:nvSpPr>
        <p:spPr>
          <a:xfrm rot="10800000">
            <a:off x="1435394" y="1562426"/>
            <a:ext cx="144016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40532" y="1201316"/>
            <a:ext cx="2339381" cy="36068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/>
              <a:t>Успешная социализация детей с ВИЧ (</a:t>
            </a:r>
            <a:r>
              <a:rPr lang="ru-RU" sz="800" b="1" dirty="0"/>
              <a:t>повышение благополучия детей)</a:t>
            </a:r>
            <a:endParaRPr lang="ru-RU" sz="800" dirty="0"/>
          </a:p>
        </p:txBody>
      </p:sp>
      <p:sp>
        <p:nvSpPr>
          <p:cNvPr id="63" name="Right Triangle 62"/>
          <p:cNvSpPr/>
          <p:nvPr/>
        </p:nvSpPr>
        <p:spPr>
          <a:xfrm rot="10800000" flipH="1">
            <a:off x="3629356" y="1562461"/>
            <a:ext cx="144000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6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15" y="132018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hevron 67"/>
          <p:cNvSpPr/>
          <p:nvPr/>
        </p:nvSpPr>
        <p:spPr>
          <a:xfrm rot="10800000">
            <a:off x="8130601" y="1272446"/>
            <a:ext cx="502399" cy="360199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0800000">
            <a:off x="8078676" y="1272447"/>
            <a:ext cx="314975" cy="360199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569662" y="1257418"/>
            <a:ext cx="461213" cy="36019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71" name="Chevron 70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73" name="Right Triangle 72"/>
          <p:cNvSpPr/>
          <p:nvPr/>
        </p:nvSpPr>
        <p:spPr>
          <a:xfrm rot="10800000">
            <a:off x="5889440" y="1562426"/>
            <a:ext cx="144016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94578" y="1201316"/>
            <a:ext cx="2339381" cy="36068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b="1" dirty="0"/>
              <a:t>Увеличение числа  детей сирот с ВИЧ, воспитываемых в семьях</a:t>
            </a:r>
          </a:p>
        </p:txBody>
      </p:sp>
      <p:sp>
        <p:nvSpPr>
          <p:cNvPr id="75" name="Right Triangle 74"/>
          <p:cNvSpPr/>
          <p:nvPr/>
        </p:nvSpPr>
        <p:spPr>
          <a:xfrm rot="10800000" flipH="1">
            <a:off x="8083402" y="1562461"/>
            <a:ext cx="144000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7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61" y="132018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>
            <a:stCxn id="23" idx="0"/>
            <a:endCxn id="74" idx="2"/>
          </p:cNvCxnSpPr>
          <p:nvPr/>
        </p:nvCxnSpPr>
        <p:spPr>
          <a:xfrm flipH="1" flipV="1">
            <a:off x="7064269" y="1562004"/>
            <a:ext cx="1777" cy="3541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818976" y="1559431"/>
            <a:ext cx="1777" cy="3541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214289" y="1562461"/>
            <a:ext cx="0" cy="346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7668343" y="4086763"/>
            <a:ext cx="1" cy="3068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516216" y="4081636"/>
            <a:ext cx="1" cy="3068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8" idx="0"/>
            <a:endCxn id="39" idx="3"/>
          </p:cNvCxnSpPr>
          <p:nvPr/>
        </p:nvCxnSpPr>
        <p:spPr>
          <a:xfrm rot="16200000" flipV="1">
            <a:off x="7592741" y="3072385"/>
            <a:ext cx="596744" cy="27988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6" idx="1"/>
            <a:endCxn id="23" idx="1"/>
          </p:cNvCxnSpPr>
          <p:nvPr/>
        </p:nvCxnSpPr>
        <p:spPr>
          <a:xfrm rot="10800000" flipH="1">
            <a:off x="5323430" y="2121262"/>
            <a:ext cx="646784" cy="1672343"/>
          </a:xfrm>
          <a:prstGeom prst="bentConnector3">
            <a:avLst>
              <a:gd name="adj1" fmla="val -1072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9" idx="0"/>
            <a:endCxn id="23" idx="2"/>
          </p:cNvCxnSpPr>
          <p:nvPr/>
        </p:nvCxnSpPr>
        <p:spPr>
          <a:xfrm flipH="1" flipV="1">
            <a:off x="7066046" y="2326351"/>
            <a:ext cx="1049" cy="2483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195736" y="3242731"/>
            <a:ext cx="0" cy="2879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7344" y="3241497"/>
            <a:ext cx="1" cy="3030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4427984" y="3244905"/>
            <a:ext cx="0" cy="2879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069592" y="3243671"/>
            <a:ext cx="1" cy="3030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7" idx="0"/>
          </p:cNvCxnSpPr>
          <p:nvPr/>
        </p:nvCxnSpPr>
        <p:spPr>
          <a:xfrm flipH="1" flipV="1">
            <a:off x="926923" y="2315266"/>
            <a:ext cx="1" cy="2537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195736" y="2326351"/>
            <a:ext cx="0" cy="2483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256146" y="5251542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127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29" name="Right Triangle 128"/>
          <p:cNvSpPr/>
          <p:nvPr/>
        </p:nvSpPr>
        <p:spPr>
          <a:xfrm rot="10800000">
            <a:off x="450838" y="5437528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0" name="Chevron 129"/>
          <p:cNvSpPr/>
          <p:nvPr/>
        </p:nvSpPr>
        <p:spPr>
          <a:xfrm rot="10800000">
            <a:off x="739988" y="5260394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31" name="Rectangle 130"/>
          <p:cNvSpPr/>
          <p:nvPr/>
        </p:nvSpPr>
        <p:spPr>
          <a:xfrm rot="10800000">
            <a:off x="757046" y="5260393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32" name="Right Triangle 131"/>
          <p:cNvSpPr/>
          <p:nvPr/>
        </p:nvSpPr>
        <p:spPr>
          <a:xfrm rot="10800000" flipH="1">
            <a:off x="758835" y="5436527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9268" y="5185500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38321" y="5146150"/>
            <a:ext cx="1588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результат, ключевой для Фонда Тимченко</a:t>
            </a:r>
          </a:p>
        </p:txBody>
      </p:sp>
      <p:sp>
        <p:nvSpPr>
          <p:cNvPr id="135" name="Right Triangle 134"/>
          <p:cNvSpPr/>
          <p:nvPr/>
        </p:nvSpPr>
        <p:spPr>
          <a:xfrm rot="10800000">
            <a:off x="2926389" y="5436421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6" name="Right Triangle 135"/>
          <p:cNvSpPr/>
          <p:nvPr/>
        </p:nvSpPr>
        <p:spPr>
          <a:xfrm rot="10800000" flipH="1">
            <a:off x="3330501" y="544170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2931838" y="519419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374294" y="5218486"/>
            <a:ext cx="12697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400260" y="5146150"/>
            <a:ext cx="1838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4932040" y="5213355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968197" y="5243264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510400" y="5228057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564088" y="5265679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973076" y="5146240"/>
            <a:ext cx="919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pic>
        <p:nvPicPr>
          <p:cNvPr id="145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59" y="523895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140</Words>
  <Application>Microsoft Office PowerPoint</Application>
  <PresentationFormat>Экран (16:10)</PresentationFormat>
  <Paragraphs>26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Обший</cp:lastModifiedBy>
  <cp:revision>9</cp:revision>
  <dcterms:created xsi:type="dcterms:W3CDTF">2018-10-31T22:53:05Z</dcterms:created>
  <dcterms:modified xsi:type="dcterms:W3CDTF">2020-11-16T18:14:20Z</dcterms:modified>
</cp:coreProperties>
</file>