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>
        <p:scale>
          <a:sx n="130" d="100"/>
          <a:sy n="130" d="100"/>
        </p:scale>
        <p:origin x="-835" y="-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C4-4DBD-406A-ABE8-8FAB029A9AB6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D36B-64D1-4604-85D9-958FB3FA880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8302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C4-4DBD-406A-ABE8-8FAB029A9AB6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D36B-64D1-4604-85D9-958FB3FA880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5942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C4-4DBD-406A-ABE8-8FAB029A9AB6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D36B-64D1-4604-85D9-958FB3FA880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9408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C4-4DBD-406A-ABE8-8FAB029A9AB6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D36B-64D1-4604-85D9-958FB3FA880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0017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C4-4DBD-406A-ABE8-8FAB029A9AB6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D36B-64D1-4604-85D9-958FB3FA880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2719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C4-4DBD-406A-ABE8-8FAB029A9AB6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D36B-64D1-4604-85D9-958FB3FA880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1536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C4-4DBD-406A-ABE8-8FAB029A9AB6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D36B-64D1-4604-85D9-958FB3FA880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2470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C4-4DBD-406A-ABE8-8FAB029A9AB6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D36B-64D1-4604-85D9-958FB3FA880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2003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C4-4DBD-406A-ABE8-8FAB029A9AB6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D36B-64D1-4604-85D9-958FB3FA880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5176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C4-4DBD-406A-ABE8-8FAB029A9AB6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D36B-64D1-4604-85D9-958FB3FA880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333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C4-4DBD-406A-ABE8-8FAB029A9AB6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D36B-64D1-4604-85D9-958FB3FA880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6188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A70C4-4DBD-406A-ABE8-8FAB029A9AB6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4D36B-64D1-4604-85D9-958FB3FA880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3671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Соединительная линия уступом 81"/>
          <p:cNvCxnSpPr>
            <a:stCxn id="50" idx="0"/>
            <a:endCxn id="51" idx="0"/>
          </p:cNvCxnSpPr>
          <p:nvPr/>
        </p:nvCxnSpPr>
        <p:spPr>
          <a:xfrm rot="5400000" flipH="1" flipV="1">
            <a:off x="2687591" y="2995057"/>
            <a:ext cx="41848" cy="2230003"/>
          </a:xfrm>
          <a:prstGeom prst="bentConnector3">
            <a:avLst>
              <a:gd name="adj1" fmla="val 809327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/>
          <p:nvPr/>
        </p:nvSpPr>
        <p:spPr>
          <a:xfrm>
            <a:off x="2664767" y="235596"/>
            <a:ext cx="4576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Дерево </a:t>
            </a:r>
            <a:r>
              <a:rPr lang="ru-RU" sz="12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результатов </a:t>
            </a:r>
            <a:r>
              <a:rPr lang="ru-RU" sz="1200" b="1" dirty="0" smtClean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Практики</a:t>
            </a:r>
            <a:endParaRPr lang="en-US" sz="1200" b="1" dirty="0" smtClean="0">
              <a:latin typeface="+mj-lt"/>
              <a:ea typeface="Roboto Black" panose="02000000000000000000" pitchFamily="2" charset="0"/>
              <a:cs typeface="Lato Black" panose="020F0A02020204030203" pitchFamily="34" charset="0"/>
            </a:endParaRPr>
          </a:p>
          <a:p>
            <a:pPr algn="ctr"/>
            <a:r>
              <a:rPr lang="ru-RU" sz="12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Клуб "Азбука приемной семьи"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629" y="226931"/>
            <a:ext cx="1640600" cy="47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297" y="322177"/>
            <a:ext cx="1680434" cy="375084"/>
          </a:xfrm>
          <a:prstGeom prst="rect">
            <a:avLst/>
          </a:prstGeom>
        </p:spPr>
      </p:pic>
      <p:grpSp>
        <p:nvGrpSpPr>
          <p:cNvPr id="7" name="Group 5"/>
          <p:cNvGrpSpPr/>
          <p:nvPr/>
        </p:nvGrpSpPr>
        <p:grpSpPr>
          <a:xfrm>
            <a:off x="3599757" y="1117092"/>
            <a:ext cx="473631" cy="420560"/>
            <a:chOff x="6613702" y="2640793"/>
            <a:chExt cx="473631" cy="359553"/>
          </a:xfrm>
        </p:grpSpPr>
        <p:sp>
          <p:nvSpPr>
            <p:cNvPr id="8" name="Chevron 16"/>
            <p:cNvSpPr/>
            <p:nvPr/>
          </p:nvSpPr>
          <p:spPr>
            <a:xfrm rot="10800000">
              <a:off x="6613702" y="2640794"/>
              <a:ext cx="473631" cy="359552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 rot="10800000">
              <a:off x="6622748" y="2640793"/>
              <a:ext cx="187516" cy="359552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0" name="Group 18"/>
          <p:cNvGrpSpPr/>
          <p:nvPr/>
        </p:nvGrpSpPr>
        <p:grpSpPr>
          <a:xfrm>
            <a:off x="1324577" y="1112187"/>
            <a:ext cx="473631" cy="420559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11" name="Chevron 19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2" name="Rectangle 20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13" name="Right Triangle 21"/>
          <p:cNvSpPr/>
          <p:nvPr/>
        </p:nvSpPr>
        <p:spPr>
          <a:xfrm rot="10800000">
            <a:off x="1650832" y="1472969"/>
            <a:ext cx="145304" cy="62532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" name="Rectangle 22"/>
          <p:cNvSpPr/>
          <p:nvPr/>
        </p:nvSpPr>
        <p:spPr>
          <a:xfrm>
            <a:off x="1650832" y="1059243"/>
            <a:ext cx="2099536" cy="421130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/>
            <a:r>
              <a:rPr lang="ru-RU" sz="800" dirty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Предотвращение случаев отобрания (изъятий) / отказов от подростков из ЗС</a:t>
            </a:r>
          </a:p>
        </p:txBody>
      </p:sp>
      <p:sp>
        <p:nvSpPr>
          <p:cNvPr id="15" name="Right Triangle 23"/>
          <p:cNvSpPr/>
          <p:nvPr/>
        </p:nvSpPr>
        <p:spPr>
          <a:xfrm rot="10800000" flipH="1">
            <a:off x="3608803" y="1476944"/>
            <a:ext cx="132679" cy="50475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16" name="Group 5"/>
          <p:cNvGrpSpPr/>
          <p:nvPr/>
        </p:nvGrpSpPr>
        <p:grpSpPr>
          <a:xfrm>
            <a:off x="8224590" y="1123142"/>
            <a:ext cx="473631" cy="420560"/>
            <a:chOff x="6613702" y="2640793"/>
            <a:chExt cx="473631" cy="359553"/>
          </a:xfrm>
        </p:grpSpPr>
        <p:sp>
          <p:nvSpPr>
            <p:cNvPr id="17" name="Chevron 16"/>
            <p:cNvSpPr/>
            <p:nvPr/>
          </p:nvSpPr>
          <p:spPr>
            <a:xfrm rot="10800000">
              <a:off x="6613702" y="2640794"/>
              <a:ext cx="473631" cy="359552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0800000">
              <a:off x="6622748" y="2640793"/>
              <a:ext cx="187516" cy="359552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949410" y="1118237"/>
            <a:ext cx="473631" cy="420559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20" name="Chevron 19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22" name="Right Triangle 21"/>
          <p:cNvSpPr/>
          <p:nvPr/>
        </p:nvSpPr>
        <p:spPr>
          <a:xfrm rot="10800000">
            <a:off x="6275665" y="1479019"/>
            <a:ext cx="145304" cy="62532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75665" y="1065293"/>
            <a:ext cx="2099536" cy="421130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/>
            <a:r>
              <a:rPr lang="ru-RU" sz="800" dirty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Улучшение благополучия детей и семей </a:t>
            </a:r>
          </a:p>
        </p:txBody>
      </p:sp>
      <p:sp>
        <p:nvSpPr>
          <p:cNvPr id="24" name="Right Triangle 23"/>
          <p:cNvSpPr/>
          <p:nvPr/>
        </p:nvSpPr>
        <p:spPr>
          <a:xfrm rot="10800000" flipH="1">
            <a:off x="8233636" y="1482994"/>
            <a:ext cx="132679" cy="50475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5" name="Rectangle 124"/>
          <p:cNvSpPr/>
          <p:nvPr/>
        </p:nvSpPr>
        <p:spPr>
          <a:xfrm>
            <a:off x="-15976" y="6154914"/>
            <a:ext cx="9921976" cy="697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26" name="Group 125"/>
          <p:cNvGrpSpPr/>
          <p:nvPr/>
        </p:nvGrpSpPr>
        <p:grpSpPr>
          <a:xfrm>
            <a:off x="161323" y="6391131"/>
            <a:ext cx="302570" cy="232733"/>
            <a:chOff x="1607178" y="1018951"/>
            <a:chExt cx="654421" cy="503373"/>
          </a:xfrm>
          <a:solidFill>
            <a:srgbClr val="29486D"/>
          </a:solidFill>
        </p:grpSpPr>
        <p:sp>
          <p:nvSpPr>
            <p:cNvPr id="27" name="Chevron 126"/>
            <p:cNvSpPr/>
            <p:nvPr/>
          </p:nvSpPr>
          <p:spPr>
            <a:xfrm>
              <a:off x="1607178" y="1018951"/>
              <a:ext cx="654421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28" name="Rectangle 127"/>
            <p:cNvSpPr/>
            <p:nvPr/>
          </p:nvSpPr>
          <p:spPr>
            <a:xfrm>
              <a:off x="1910822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29" name="Right Triangle 128"/>
          <p:cNvSpPr/>
          <p:nvPr/>
        </p:nvSpPr>
        <p:spPr>
          <a:xfrm rot="10800000">
            <a:off x="356015" y="6577117"/>
            <a:ext cx="99457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0" name="Chevron 129"/>
          <p:cNvSpPr/>
          <p:nvPr/>
        </p:nvSpPr>
        <p:spPr>
          <a:xfrm rot="10800000">
            <a:off x="645165" y="6399983"/>
            <a:ext cx="303620" cy="227806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31" name="Rectangle 130"/>
          <p:cNvSpPr/>
          <p:nvPr/>
        </p:nvSpPr>
        <p:spPr>
          <a:xfrm rot="10800000">
            <a:off x="662223" y="6399982"/>
            <a:ext cx="142545" cy="227806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32" name="Right Triangle 131"/>
          <p:cNvSpPr/>
          <p:nvPr/>
        </p:nvSpPr>
        <p:spPr>
          <a:xfrm rot="10800000" flipH="1">
            <a:off x="664012" y="6576116"/>
            <a:ext cx="85301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3" name="Rectangle 132"/>
          <p:cNvSpPr/>
          <p:nvPr/>
        </p:nvSpPr>
        <p:spPr>
          <a:xfrm>
            <a:off x="364445" y="6325089"/>
            <a:ext cx="390745" cy="25202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/>
            <a:endParaRPr lang="ru-RU" sz="105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34" name="Rectangle 133"/>
          <p:cNvSpPr/>
          <p:nvPr/>
        </p:nvSpPr>
        <p:spPr>
          <a:xfrm>
            <a:off x="936651" y="6271873"/>
            <a:ext cx="9762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долгосрочный социальный </a:t>
            </a:r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</a:t>
            </a:r>
            <a:endParaRPr lang="ru-RU" sz="700" dirty="0"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35" name="Right Triangle 134"/>
          <p:cNvSpPr/>
          <p:nvPr/>
        </p:nvSpPr>
        <p:spPr>
          <a:xfrm rot="10800000">
            <a:off x="1943584" y="6577899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6" name="Right Triangle 135"/>
          <p:cNvSpPr/>
          <p:nvPr/>
        </p:nvSpPr>
        <p:spPr>
          <a:xfrm rot="10800000" flipH="1">
            <a:off x="2347696" y="6583185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7" name="Rounded Rectangle 136"/>
          <p:cNvSpPr/>
          <p:nvPr/>
        </p:nvSpPr>
        <p:spPr>
          <a:xfrm>
            <a:off x="1949033" y="6335671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38" name="Rectangle 137"/>
          <p:cNvSpPr/>
          <p:nvPr/>
        </p:nvSpPr>
        <p:spPr>
          <a:xfrm>
            <a:off x="2441876" y="6302910"/>
            <a:ext cx="10013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</a:t>
            </a:r>
          </a:p>
        </p:txBody>
      </p:sp>
      <p:sp>
        <p:nvSpPr>
          <p:cNvPr id="39" name="Rectangle 138"/>
          <p:cNvSpPr/>
          <p:nvPr/>
        </p:nvSpPr>
        <p:spPr>
          <a:xfrm>
            <a:off x="6915718" y="6295795"/>
            <a:ext cx="11743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и непосредственные результаты</a:t>
            </a:r>
          </a:p>
        </p:txBody>
      </p:sp>
      <p:sp>
        <p:nvSpPr>
          <p:cNvPr id="40" name="Rounded Rectangle 139"/>
          <p:cNvSpPr/>
          <p:nvPr/>
        </p:nvSpPr>
        <p:spPr>
          <a:xfrm>
            <a:off x="6475744" y="6364596"/>
            <a:ext cx="468000" cy="2484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41" name="Rectangle 140"/>
          <p:cNvSpPr/>
          <p:nvPr/>
        </p:nvSpPr>
        <p:spPr>
          <a:xfrm>
            <a:off x="6511901" y="6397383"/>
            <a:ext cx="392512" cy="1828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2" name="Rounded Rectangle 141"/>
          <p:cNvSpPr/>
          <p:nvPr/>
        </p:nvSpPr>
        <p:spPr>
          <a:xfrm>
            <a:off x="8299975" y="6363379"/>
            <a:ext cx="468000" cy="24840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43" name="Rectangle 142"/>
          <p:cNvSpPr/>
          <p:nvPr/>
        </p:nvSpPr>
        <p:spPr>
          <a:xfrm>
            <a:off x="8353663" y="6406290"/>
            <a:ext cx="356195" cy="16257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4" name="Rectangle 143"/>
          <p:cNvSpPr/>
          <p:nvPr/>
        </p:nvSpPr>
        <p:spPr>
          <a:xfrm>
            <a:off x="8740823" y="6333690"/>
            <a:ext cx="919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целевая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группа</a:t>
            </a:r>
          </a:p>
        </p:txBody>
      </p:sp>
      <p:sp>
        <p:nvSpPr>
          <p:cNvPr id="47" name="Rounded Rectangle 49"/>
          <p:cNvSpPr/>
          <p:nvPr/>
        </p:nvSpPr>
        <p:spPr>
          <a:xfrm>
            <a:off x="1798474" y="5083372"/>
            <a:ext cx="1797714" cy="550919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788" lvl="0"/>
            <a:r>
              <a:rPr lang="ru-RU" sz="800" dirty="0">
                <a:solidFill>
                  <a:schemeClr val="tx1"/>
                </a:solidFill>
              </a:rPr>
              <a:t>Замещающие семьи, принявшие </a:t>
            </a:r>
            <a:endParaRPr lang="ru-RU" sz="800" dirty="0" smtClean="0">
              <a:solidFill>
                <a:schemeClr val="tx1"/>
              </a:solidFill>
            </a:endParaRPr>
          </a:p>
          <a:p>
            <a:pPr marL="77788" lvl="0"/>
            <a:r>
              <a:rPr lang="ru-RU" sz="800" dirty="0" smtClean="0">
                <a:solidFill>
                  <a:schemeClr val="tx1"/>
                </a:solidFill>
              </a:rPr>
              <a:t>на </a:t>
            </a:r>
            <a:r>
              <a:rPr lang="ru-RU" sz="800" dirty="0">
                <a:solidFill>
                  <a:schemeClr val="tx1"/>
                </a:solidFill>
              </a:rPr>
              <a:t>воспитание детей школьного возраста</a:t>
            </a:r>
          </a:p>
        </p:txBody>
      </p:sp>
      <p:sp>
        <p:nvSpPr>
          <p:cNvPr id="48" name="Rectangle 50"/>
          <p:cNvSpPr/>
          <p:nvPr/>
        </p:nvSpPr>
        <p:spPr>
          <a:xfrm>
            <a:off x="1843158" y="5124237"/>
            <a:ext cx="1686452" cy="46918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9" name="Rounded Rectangle 41"/>
          <p:cNvSpPr/>
          <p:nvPr/>
        </p:nvSpPr>
        <p:spPr>
          <a:xfrm>
            <a:off x="695770" y="4089134"/>
            <a:ext cx="1788123" cy="57606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800" dirty="0">
                <a:solidFill>
                  <a:schemeClr val="tx1"/>
                </a:solidFill>
              </a:rPr>
              <a:t>Тренинги, семинары, ресурсные группы для родителей ЗС</a:t>
            </a:r>
          </a:p>
        </p:txBody>
      </p:sp>
      <p:sp>
        <p:nvSpPr>
          <p:cNvPr id="50" name="Rectangle 42"/>
          <p:cNvSpPr/>
          <p:nvPr/>
        </p:nvSpPr>
        <p:spPr>
          <a:xfrm>
            <a:off x="737255" y="4130982"/>
            <a:ext cx="1712518" cy="49236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1" name="Rounded Rectangle 41"/>
          <p:cNvSpPr/>
          <p:nvPr/>
        </p:nvSpPr>
        <p:spPr>
          <a:xfrm>
            <a:off x="2929455" y="4089134"/>
            <a:ext cx="1788123" cy="57606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800" dirty="0">
                <a:solidFill>
                  <a:schemeClr val="tx1"/>
                </a:solidFill>
              </a:rPr>
              <a:t>Индивидуальные консультации узких специалистов для ЗС</a:t>
            </a:r>
          </a:p>
        </p:txBody>
      </p:sp>
      <p:sp>
        <p:nvSpPr>
          <p:cNvPr id="52" name="Rectangle 42"/>
          <p:cNvSpPr/>
          <p:nvPr/>
        </p:nvSpPr>
        <p:spPr>
          <a:xfrm>
            <a:off x="2970940" y="4130982"/>
            <a:ext cx="1712518" cy="49236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5" name="Rounded Rectangle 14"/>
          <p:cNvSpPr/>
          <p:nvPr/>
        </p:nvSpPr>
        <p:spPr>
          <a:xfrm>
            <a:off x="1602651" y="3068109"/>
            <a:ext cx="2191663" cy="41018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/>
            <a:r>
              <a:rPr lang="ru-RU" sz="800" dirty="0"/>
              <a:t>Повышение уровня знаний и навыков замещающих родителей</a:t>
            </a:r>
          </a:p>
        </p:txBody>
      </p:sp>
      <p:sp>
        <p:nvSpPr>
          <p:cNvPr id="56" name="Right Triangle 16"/>
          <p:cNvSpPr/>
          <p:nvPr/>
        </p:nvSpPr>
        <p:spPr>
          <a:xfrm rot="10800000">
            <a:off x="1597426" y="3474032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7" name="Right Triangle 17"/>
          <p:cNvSpPr/>
          <p:nvPr/>
        </p:nvSpPr>
        <p:spPr>
          <a:xfrm rot="10800000" flipH="1">
            <a:off x="3649098" y="3474067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8" name="Rounded Rectangle 41"/>
          <p:cNvSpPr/>
          <p:nvPr/>
        </p:nvSpPr>
        <p:spPr>
          <a:xfrm>
            <a:off x="5292891" y="4089134"/>
            <a:ext cx="1788123" cy="57606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800" dirty="0">
                <a:solidFill>
                  <a:schemeClr val="tx1"/>
                </a:solidFill>
              </a:rPr>
              <a:t>Открытые интерактивные лекции </a:t>
            </a:r>
          </a:p>
        </p:txBody>
      </p:sp>
      <p:sp>
        <p:nvSpPr>
          <p:cNvPr id="59" name="Rectangle 42"/>
          <p:cNvSpPr/>
          <p:nvPr/>
        </p:nvSpPr>
        <p:spPr>
          <a:xfrm>
            <a:off x="5334376" y="4130982"/>
            <a:ext cx="1712518" cy="49236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0" name="Rounded Rectangle 49"/>
          <p:cNvSpPr/>
          <p:nvPr/>
        </p:nvSpPr>
        <p:spPr>
          <a:xfrm>
            <a:off x="5291311" y="5083372"/>
            <a:ext cx="1797714" cy="550919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788" lvl="0"/>
            <a:r>
              <a:rPr lang="ru-RU" sz="800" dirty="0" smtClean="0">
                <a:solidFill>
                  <a:schemeClr val="tx1"/>
                </a:solidFill>
              </a:rPr>
              <a:t>Общество в целом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61" name="Rectangle 50"/>
          <p:cNvSpPr/>
          <p:nvPr/>
        </p:nvSpPr>
        <p:spPr>
          <a:xfrm>
            <a:off x="5332254" y="5124237"/>
            <a:ext cx="1686452" cy="46918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2" name="Rounded Rectangle 41"/>
          <p:cNvSpPr/>
          <p:nvPr/>
        </p:nvSpPr>
        <p:spPr>
          <a:xfrm>
            <a:off x="7506097" y="4089134"/>
            <a:ext cx="1788123" cy="57606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800" dirty="0">
                <a:solidFill>
                  <a:schemeClr val="tx1"/>
                </a:solidFill>
              </a:rPr>
              <a:t>Развивающие занятия для детей и подростков из ЗС</a:t>
            </a:r>
          </a:p>
        </p:txBody>
      </p:sp>
      <p:sp>
        <p:nvSpPr>
          <p:cNvPr id="63" name="Rectangle 42"/>
          <p:cNvSpPr/>
          <p:nvPr/>
        </p:nvSpPr>
        <p:spPr>
          <a:xfrm>
            <a:off x="7547582" y="4130982"/>
            <a:ext cx="1712518" cy="49236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4" name="Rounded Rectangle 49"/>
          <p:cNvSpPr/>
          <p:nvPr/>
        </p:nvSpPr>
        <p:spPr>
          <a:xfrm>
            <a:off x="7497693" y="5083372"/>
            <a:ext cx="1797714" cy="550919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788"/>
            <a:r>
              <a:rPr lang="ru-RU" sz="800" dirty="0">
                <a:solidFill>
                  <a:schemeClr val="tx1"/>
                </a:solidFill>
              </a:rPr>
              <a:t>Дети школьного возраста (подростки), воспитывающиеся в замещающих семьях</a:t>
            </a:r>
          </a:p>
        </p:txBody>
      </p:sp>
      <p:sp>
        <p:nvSpPr>
          <p:cNvPr id="65" name="Rectangle 50"/>
          <p:cNvSpPr/>
          <p:nvPr/>
        </p:nvSpPr>
        <p:spPr>
          <a:xfrm>
            <a:off x="7538636" y="5124237"/>
            <a:ext cx="1686452" cy="46918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6" name="Rounded Rectangle 14"/>
          <p:cNvSpPr/>
          <p:nvPr/>
        </p:nvSpPr>
        <p:spPr>
          <a:xfrm>
            <a:off x="5924436" y="2893327"/>
            <a:ext cx="2811804" cy="748738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r>
              <a:rPr lang="ru-RU" sz="8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Повышение социальной адаптации приемных детей в новой среде существования (повышение уровня развития, мотивации к достижениям; снижение уровня тревожности; расширение социальных контактов и налаживание отношений со сверстниками и семьей)</a:t>
            </a:r>
          </a:p>
        </p:txBody>
      </p:sp>
      <p:sp>
        <p:nvSpPr>
          <p:cNvPr id="67" name="Right Triangle 16"/>
          <p:cNvSpPr/>
          <p:nvPr/>
        </p:nvSpPr>
        <p:spPr>
          <a:xfrm rot="10800000">
            <a:off x="5919211" y="3637808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8" name="Right Triangle 17"/>
          <p:cNvSpPr/>
          <p:nvPr/>
        </p:nvSpPr>
        <p:spPr>
          <a:xfrm rot="10800000" flipH="1">
            <a:off x="8592240" y="3637808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9" name="Rounded Rectangle 14"/>
          <p:cNvSpPr/>
          <p:nvPr/>
        </p:nvSpPr>
        <p:spPr>
          <a:xfrm>
            <a:off x="5919210" y="2038250"/>
            <a:ext cx="2817030" cy="410180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r>
              <a:rPr lang="ru-RU" sz="8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Изменение отношения в обществе к семейному устройству детей школьного возраста (подростков) // к ЗС</a:t>
            </a:r>
          </a:p>
        </p:txBody>
      </p:sp>
      <p:sp>
        <p:nvSpPr>
          <p:cNvPr id="70" name="Right Triangle 16"/>
          <p:cNvSpPr/>
          <p:nvPr/>
        </p:nvSpPr>
        <p:spPr>
          <a:xfrm rot="10800000">
            <a:off x="5913985" y="2444173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1" name="Right Triangle 17"/>
          <p:cNvSpPr/>
          <p:nvPr/>
        </p:nvSpPr>
        <p:spPr>
          <a:xfrm rot="10800000" flipH="1">
            <a:off x="8592716" y="2443921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2" name="Rounded Rectangle 14"/>
          <p:cNvSpPr/>
          <p:nvPr/>
        </p:nvSpPr>
        <p:spPr>
          <a:xfrm>
            <a:off x="1604250" y="2047084"/>
            <a:ext cx="2191663" cy="41018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/>
            <a:r>
              <a:rPr lang="ru-RU" sz="800" dirty="0">
                <a:solidFill>
                  <a:schemeClr val="bg1"/>
                </a:solidFill>
              </a:rPr>
              <a:t>Улучшение детско-родительских отношений в ЗС, принявших на воспитание детей школьного возраста </a:t>
            </a:r>
          </a:p>
        </p:txBody>
      </p:sp>
      <p:sp>
        <p:nvSpPr>
          <p:cNvPr id="73" name="Right Triangle 16"/>
          <p:cNvSpPr/>
          <p:nvPr/>
        </p:nvSpPr>
        <p:spPr>
          <a:xfrm rot="10800000">
            <a:off x="1599025" y="2453007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4" name="Right Triangle 17"/>
          <p:cNvSpPr/>
          <p:nvPr/>
        </p:nvSpPr>
        <p:spPr>
          <a:xfrm rot="10800000" flipH="1">
            <a:off x="3650697" y="2453042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xmlns="" id="{5A315895-44C7-4FB7-81F9-ADA66A872D72}"/>
              </a:ext>
            </a:extLst>
          </p:cNvPr>
          <p:cNvCxnSpPr/>
          <p:nvPr/>
        </p:nvCxnSpPr>
        <p:spPr>
          <a:xfrm flipV="1">
            <a:off x="6170684" y="4666303"/>
            <a:ext cx="4796" cy="41817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xmlns="" id="{5A315895-44C7-4FB7-81F9-ADA66A872D72}"/>
              </a:ext>
            </a:extLst>
          </p:cNvPr>
          <p:cNvCxnSpPr>
            <a:stCxn id="64" idx="0"/>
            <a:endCxn id="62" idx="2"/>
          </p:cNvCxnSpPr>
          <p:nvPr/>
        </p:nvCxnSpPr>
        <p:spPr>
          <a:xfrm flipV="1">
            <a:off x="8396550" y="4665198"/>
            <a:ext cx="3609" cy="41817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endCxn id="55" idx="2"/>
          </p:cNvCxnSpPr>
          <p:nvPr/>
        </p:nvCxnSpPr>
        <p:spPr>
          <a:xfrm flipV="1">
            <a:off x="2698482" y="3478289"/>
            <a:ext cx="1" cy="32247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xmlns="" id="{5A315895-44C7-4FB7-81F9-ADA66A872D72}"/>
              </a:ext>
            </a:extLst>
          </p:cNvPr>
          <p:cNvCxnSpPr>
            <a:stCxn id="47" idx="0"/>
          </p:cNvCxnSpPr>
          <p:nvPr/>
        </p:nvCxnSpPr>
        <p:spPr>
          <a:xfrm flipV="1">
            <a:off x="2697331" y="4874285"/>
            <a:ext cx="0" cy="20908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Соединительная линия уступом 88"/>
          <p:cNvCxnSpPr>
            <a:stCxn id="58" idx="1"/>
            <a:endCxn id="55" idx="3"/>
          </p:cNvCxnSpPr>
          <p:nvPr/>
        </p:nvCxnSpPr>
        <p:spPr>
          <a:xfrm rot="10800000">
            <a:off x="3794315" y="3273200"/>
            <a:ext cx="1498577" cy="1103967"/>
          </a:xfrm>
          <a:prstGeom prst="bentConnector3">
            <a:avLst>
              <a:gd name="adj1" fmla="val 22679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stCxn id="55" idx="0"/>
            <a:endCxn id="72" idx="2"/>
          </p:cNvCxnSpPr>
          <p:nvPr/>
        </p:nvCxnSpPr>
        <p:spPr>
          <a:xfrm flipV="1">
            <a:off x="2698483" y="2457264"/>
            <a:ext cx="1599" cy="61084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Соединительная линия уступом 94"/>
          <p:cNvCxnSpPr>
            <a:endCxn id="69" idx="1"/>
          </p:cNvCxnSpPr>
          <p:nvPr/>
        </p:nvCxnSpPr>
        <p:spPr>
          <a:xfrm rot="5400000" flipH="1" flipV="1">
            <a:off x="4837911" y="3007835"/>
            <a:ext cx="1845794" cy="316804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69" idx="0"/>
            <a:endCxn id="23" idx="2"/>
          </p:cNvCxnSpPr>
          <p:nvPr/>
        </p:nvCxnSpPr>
        <p:spPr>
          <a:xfrm flipH="1" flipV="1">
            <a:off x="7325433" y="1486423"/>
            <a:ext cx="2292" cy="55182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Соединительная линия уступом 104"/>
          <p:cNvCxnSpPr>
            <a:stCxn id="62" idx="3"/>
            <a:endCxn id="66" idx="3"/>
          </p:cNvCxnSpPr>
          <p:nvPr/>
        </p:nvCxnSpPr>
        <p:spPr>
          <a:xfrm flipH="1" flipV="1">
            <a:off x="8736240" y="3267696"/>
            <a:ext cx="557980" cy="1109470"/>
          </a:xfrm>
          <a:prstGeom prst="bentConnector3">
            <a:avLst>
              <a:gd name="adj1" fmla="val -40969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>
            <a:stCxn id="72" idx="0"/>
            <a:endCxn id="14" idx="2"/>
          </p:cNvCxnSpPr>
          <p:nvPr/>
        </p:nvCxnSpPr>
        <p:spPr>
          <a:xfrm flipV="1">
            <a:off x="2700082" y="1480373"/>
            <a:ext cx="518" cy="56671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Соединительная линия уступом 108"/>
          <p:cNvCxnSpPr>
            <a:stCxn id="72" idx="3"/>
          </p:cNvCxnSpPr>
          <p:nvPr/>
        </p:nvCxnSpPr>
        <p:spPr>
          <a:xfrm flipV="1">
            <a:off x="3795913" y="1357974"/>
            <a:ext cx="2202277" cy="894200"/>
          </a:xfrm>
          <a:prstGeom prst="bent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/>
          <p:cNvCxnSpPr/>
          <p:nvPr/>
        </p:nvCxnSpPr>
        <p:spPr>
          <a:xfrm>
            <a:off x="4122167" y="1260131"/>
            <a:ext cx="186382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/>
          <p:nvPr/>
        </p:nvCxnSpPr>
        <p:spPr>
          <a:xfrm flipV="1">
            <a:off x="8421152" y="3865574"/>
            <a:ext cx="576" cy="21691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291312" y="3858928"/>
            <a:ext cx="31298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V="1">
            <a:off x="5291311" y="2364019"/>
            <a:ext cx="0" cy="149490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/>
          <p:cNvCxnSpPr/>
          <p:nvPr/>
        </p:nvCxnSpPr>
        <p:spPr>
          <a:xfrm flipH="1">
            <a:off x="3793099" y="2364019"/>
            <a:ext cx="1498212" cy="386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ight Triangle 158"/>
          <p:cNvSpPr/>
          <p:nvPr/>
        </p:nvSpPr>
        <p:spPr>
          <a:xfrm rot="10800000">
            <a:off x="3331352" y="6575918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3" name="Right Triangle 159"/>
          <p:cNvSpPr/>
          <p:nvPr/>
        </p:nvSpPr>
        <p:spPr>
          <a:xfrm rot="10800000" flipH="1">
            <a:off x="3729854" y="6581204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4" name="Rounded Rectangle 161"/>
          <p:cNvSpPr/>
          <p:nvPr/>
        </p:nvSpPr>
        <p:spPr>
          <a:xfrm>
            <a:off x="3331191" y="6333690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35" name="Rectangle 162"/>
          <p:cNvSpPr/>
          <p:nvPr/>
        </p:nvSpPr>
        <p:spPr>
          <a:xfrm>
            <a:off x="3780074" y="6274977"/>
            <a:ext cx="9578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 не </a:t>
            </a:r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изме</a:t>
            </a:r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</a:t>
            </a:r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яется </a:t>
            </a:r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в настоящий момент</a:t>
            </a:r>
          </a:p>
        </p:txBody>
      </p:sp>
      <p:sp>
        <p:nvSpPr>
          <p:cNvPr id="136" name="Oval 127"/>
          <p:cNvSpPr/>
          <p:nvPr/>
        </p:nvSpPr>
        <p:spPr>
          <a:xfrm>
            <a:off x="4883781" y="6361195"/>
            <a:ext cx="207703" cy="1980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7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24264" y="6399833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Rectangle 157"/>
          <p:cNvSpPr/>
          <p:nvPr/>
        </p:nvSpPr>
        <p:spPr>
          <a:xfrm>
            <a:off x="5100063" y="6297733"/>
            <a:ext cx="12208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результат, важный для Фонда Тимченко</a:t>
            </a:r>
          </a:p>
        </p:txBody>
      </p:sp>
      <p:cxnSp>
        <p:nvCxnSpPr>
          <p:cNvPr id="142" name="Соединительная линия уступом 141"/>
          <p:cNvCxnSpPr>
            <a:stCxn id="49" idx="2"/>
            <a:endCxn id="51" idx="2"/>
          </p:cNvCxnSpPr>
          <p:nvPr/>
        </p:nvCxnSpPr>
        <p:spPr>
          <a:xfrm rot="16200000" flipH="1">
            <a:off x="2706674" y="3548355"/>
            <a:ext cx="12700" cy="2233685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Соединительная линия уступом 144"/>
          <p:cNvCxnSpPr>
            <a:stCxn id="47" idx="3"/>
          </p:cNvCxnSpPr>
          <p:nvPr/>
        </p:nvCxnSpPr>
        <p:spPr>
          <a:xfrm flipV="1">
            <a:off x="3596188" y="4537882"/>
            <a:ext cx="1695123" cy="820950"/>
          </a:xfrm>
          <a:prstGeom prst="bentConnector3">
            <a:avLst>
              <a:gd name="adj1" fmla="val 79789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Прямоугольник 151"/>
          <p:cNvSpPr/>
          <p:nvPr/>
        </p:nvSpPr>
        <p:spPr>
          <a:xfrm>
            <a:off x="8088466" y="5909344"/>
            <a:ext cx="1295547" cy="233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ru-RU" sz="800" b="1" dirty="0">
                <a:ea typeface="Times New Roman" panose="02020603050405020304" pitchFamily="18" charset="0"/>
                <a:cs typeface="Arial" panose="020B0604020202020204" pitchFamily="34" charset="0"/>
              </a:rPr>
              <a:t>ЗС</a:t>
            </a:r>
            <a:r>
              <a:rPr lang="ru-RU" sz="800" dirty="0">
                <a:ea typeface="Times New Roman" panose="02020603050405020304" pitchFamily="18" charset="0"/>
                <a:cs typeface="Arial" panose="020B0604020202020204" pitchFamily="34" charset="0"/>
              </a:rPr>
              <a:t> – замещающие семьи </a:t>
            </a:r>
            <a:endParaRPr lang="ru-RU" sz="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0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69510" y="2201940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32089" y="1229191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1350" y="1226182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29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13334</TotalTime>
  <Words>170</Words>
  <Application>Microsoft Office PowerPoint</Application>
  <PresentationFormat>Лист A4 (210x297 мм)</PresentationFormat>
  <Paragraphs>25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Yulia</dc:creator>
  <cp:lastModifiedBy>Ольга</cp:lastModifiedBy>
  <cp:revision>16</cp:revision>
  <dcterms:created xsi:type="dcterms:W3CDTF">2019-08-22T10:59:59Z</dcterms:created>
  <dcterms:modified xsi:type="dcterms:W3CDTF">2020-02-22T13:20:52Z</dcterms:modified>
</cp:coreProperties>
</file>