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86CD"/>
    <a:srgbClr val="CBD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456" y="144"/>
      </p:cViewPr>
      <p:guideLst>
        <p:guide orient="horz" pos="2160"/>
        <p:guide pos="30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6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86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75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40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03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78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89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88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24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97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4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Прямая соединительная линия 94"/>
          <p:cNvCxnSpPr/>
          <p:nvPr/>
        </p:nvCxnSpPr>
        <p:spPr>
          <a:xfrm flipH="1" flipV="1">
            <a:off x="1689922" y="5155768"/>
            <a:ext cx="280" cy="2134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 flipH="1" flipV="1">
            <a:off x="5256797" y="5164634"/>
            <a:ext cx="280" cy="2134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H="1" flipV="1">
            <a:off x="8543085" y="5142470"/>
            <a:ext cx="280" cy="2134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24"/>
          <p:cNvSpPr/>
          <p:nvPr/>
        </p:nvSpPr>
        <p:spPr>
          <a:xfrm>
            <a:off x="0" y="6154914"/>
            <a:ext cx="9906000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" name="Group 125"/>
          <p:cNvGrpSpPr/>
          <p:nvPr/>
        </p:nvGrpSpPr>
        <p:grpSpPr>
          <a:xfrm>
            <a:off x="161323" y="6391131"/>
            <a:ext cx="302570" cy="232733"/>
            <a:chOff x="1607178" y="1018951"/>
            <a:chExt cx="654421" cy="503373"/>
          </a:xfrm>
          <a:solidFill>
            <a:srgbClr val="5F86CD"/>
          </a:solidFill>
        </p:grpSpPr>
        <p:sp>
          <p:nvSpPr>
            <p:cNvPr id="4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" name="Right Triangle 128"/>
          <p:cNvSpPr/>
          <p:nvPr/>
        </p:nvSpPr>
        <p:spPr>
          <a:xfrm rot="10800000">
            <a:off x="356015" y="6577117"/>
            <a:ext cx="99457" cy="45719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" name="Chevron 129"/>
          <p:cNvSpPr/>
          <p:nvPr/>
        </p:nvSpPr>
        <p:spPr>
          <a:xfrm rot="10800000">
            <a:off x="645165" y="6399983"/>
            <a:ext cx="303620" cy="227806"/>
          </a:xfrm>
          <a:prstGeom prst="chevron">
            <a:avLst>
              <a:gd name="adj" fmla="val 32524"/>
            </a:avLst>
          </a:prstGeom>
          <a:solidFill>
            <a:srgbClr val="5F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Rectangle 130"/>
          <p:cNvSpPr/>
          <p:nvPr/>
        </p:nvSpPr>
        <p:spPr>
          <a:xfrm rot="10800000">
            <a:off x="662223" y="6399982"/>
            <a:ext cx="142545" cy="227806"/>
          </a:xfrm>
          <a:prstGeom prst="rect">
            <a:avLst/>
          </a:prstGeom>
          <a:solidFill>
            <a:srgbClr val="5F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Right Triangle 131"/>
          <p:cNvSpPr/>
          <p:nvPr/>
        </p:nvSpPr>
        <p:spPr>
          <a:xfrm rot="10800000" flipH="1">
            <a:off x="664012" y="6576116"/>
            <a:ext cx="85301" cy="45719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ectangle 132"/>
          <p:cNvSpPr/>
          <p:nvPr/>
        </p:nvSpPr>
        <p:spPr>
          <a:xfrm>
            <a:off x="364445" y="6325089"/>
            <a:ext cx="390745" cy="2520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Rectangle 133"/>
          <p:cNvSpPr/>
          <p:nvPr/>
        </p:nvSpPr>
        <p:spPr>
          <a:xfrm>
            <a:off x="936651" y="6271873"/>
            <a:ext cx="1086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(не измеряется в настоящий момент)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" name="Right Triangle 134"/>
          <p:cNvSpPr/>
          <p:nvPr/>
        </p:nvSpPr>
        <p:spPr>
          <a:xfrm rot="10800000">
            <a:off x="1953837" y="6567317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ight Triangle 135"/>
          <p:cNvSpPr/>
          <p:nvPr/>
        </p:nvSpPr>
        <p:spPr>
          <a:xfrm rot="10800000" flipH="1">
            <a:off x="2357949" y="6572603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ounded Rectangle 136"/>
          <p:cNvSpPr/>
          <p:nvPr/>
        </p:nvSpPr>
        <p:spPr>
          <a:xfrm>
            <a:off x="1959286" y="6325089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ectangle 137"/>
          <p:cNvSpPr/>
          <p:nvPr/>
        </p:nvSpPr>
        <p:spPr>
          <a:xfrm>
            <a:off x="2452129" y="6292328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6" name="Rectangle 138"/>
          <p:cNvSpPr/>
          <p:nvPr/>
        </p:nvSpPr>
        <p:spPr>
          <a:xfrm>
            <a:off x="6406953" y="6279830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7" name="Rounded Rectangle 139"/>
          <p:cNvSpPr/>
          <p:nvPr/>
        </p:nvSpPr>
        <p:spPr>
          <a:xfrm>
            <a:off x="5892156" y="6356643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40"/>
          <p:cNvSpPr/>
          <p:nvPr/>
        </p:nvSpPr>
        <p:spPr>
          <a:xfrm>
            <a:off x="5928313" y="6389430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ounded Rectangle 141"/>
          <p:cNvSpPr/>
          <p:nvPr/>
        </p:nvSpPr>
        <p:spPr>
          <a:xfrm>
            <a:off x="7438442" y="6363379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" name="Rectangle 142"/>
          <p:cNvSpPr/>
          <p:nvPr/>
        </p:nvSpPr>
        <p:spPr>
          <a:xfrm>
            <a:off x="7492130" y="6406290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Right Triangle 158"/>
          <p:cNvSpPr/>
          <p:nvPr/>
        </p:nvSpPr>
        <p:spPr>
          <a:xfrm rot="10800000">
            <a:off x="3188597" y="658077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" name="Right Triangle 159"/>
          <p:cNvSpPr/>
          <p:nvPr/>
        </p:nvSpPr>
        <p:spPr>
          <a:xfrm rot="10800000" flipH="1">
            <a:off x="3587099" y="6586057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ounded Rectangle 161"/>
          <p:cNvSpPr/>
          <p:nvPr/>
        </p:nvSpPr>
        <p:spPr>
          <a:xfrm>
            <a:off x="3188436" y="6338543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4" name="Rectangle 162"/>
          <p:cNvSpPr/>
          <p:nvPr/>
        </p:nvSpPr>
        <p:spPr>
          <a:xfrm>
            <a:off x="3637319" y="6279830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</a:t>
            </a:r>
            <a:r>
              <a:rPr lang="ru-RU" sz="700">
                <a:latin typeface="+mj-lt"/>
                <a:ea typeface="Roboto" pitchFamily="2" charset="0"/>
                <a:cs typeface="Lato" panose="020F0502020204030203" pitchFamily="34" charset="0"/>
              </a:rPr>
              <a:t>не измеряется 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в настоящий момент</a:t>
            </a:r>
          </a:p>
        </p:txBody>
      </p:sp>
      <p:sp>
        <p:nvSpPr>
          <p:cNvPr id="25" name="Oval 127"/>
          <p:cNvSpPr/>
          <p:nvPr/>
        </p:nvSpPr>
        <p:spPr>
          <a:xfrm>
            <a:off x="4549955" y="6347577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438" y="638621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57"/>
          <p:cNvSpPr/>
          <p:nvPr/>
        </p:nvSpPr>
        <p:spPr>
          <a:xfrm>
            <a:off x="4766237" y="6284115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28" name="Rectangle 1"/>
          <p:cNvSpPr/>
          <p:nvPr/>
        </p:nvSpPr>
        <p:spPr>
          <a:xfrm>
            <a:off x="3095814" y="262412"/>
            <a:ext cx="37143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</a:t>
            </a:r>
          </a:p>
          <a:p>
            <a:pPr algn="ctr"/>
            <a:r>
              <a:rPr lang="ru-RU" sz="1200" b="1" dirty="0">
                <a:ea typeface="Roboto Black" panose="02000000000000000000" pitchFamily="2" charset="0"/>
                <a:cs typeface="Lato Black" panose="020F0A02020204030203" pitchFamily="34" charset="0"/>
              </a:rPr>
              <a:t>«Я - личность!» </a:t>
            </a:r>
          </a:p>
          <a:p>
            <a:pPr algn="ctr"/>
            <a:r>
              <a:rPr lang="ru-RU" sz="900" b="1" dirty="0">
                <a:ea typeface="Roboto Black" panose="02000000000000000000" pitchFamily="2" charset="0"/>
                <a:cs typeface="Lato Black" panose="020F0A02020204030203" pitchFamily="34" charset="0"/>
              </a:rPr>
              <a:t>(Реализация технологий социальной адаптации, формирования и закрепления навыков самостоятельной жизни детей-сирот и детей, оставшихся без попечения родителей, воспитанников (выпускников) организаций для детей-сирот).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 descr="http://i.mycdn.me/i?r=AzGBqNaF5OQp2lMpnhRx4DEFOzmy8dlFHbenzAFFlqtAHlSCDr99jrae-dpVauwyzs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329" y="178965"/>
            <a:ext cx="1099110" cy="109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49"/>
          <p:cNvSpPr/>
          <p:nvPr/>
        </p:nvSpPr>
        <p:spPr>
          <a:xfrm>
            <a:off x="4081416" y="5353053"/>
            <a:ext cx="2371904" cy="657636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700" dirty="0">
                <a:solidFill>
                  <a:schemeClr val="tx1"/>
                </a:solidFill>
              </a:rPr>
              <a:t>Подростки (дети-сироты и дети, оставшиеся без попечения родителей, воспитываемые в детских учреждениях (ЦССУ)) в возрасте 12-18 лет.</a:t>
            </a:r>
          </a:p>
        </p:txBody>
      </p:sp>
      <p:sp>
        <p:nvSpPr>
          <p:cNvPr id="32" name="Rectangle 50"/>
          <p:cNvSpPr/>
          <p:nvPr/>
        </p:nvSpPr>
        <p:spPr>
          <a:xfrm>
            <a:off x="4136660" y="5399156"/>
            <a:ext cx="2270276" cy="570667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3" name="Rounded Rectangle 49"/>
          <p:cNvSpPr/>
          <p:nvPr/>
        </p:nvSpPr>
        <p:spPr>
          <a:xfrm>
            <a:off x="662223" y="5358537"/>
            <a:ext cx="2068607" cy="63827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700" dirty="0">
                <a:solidFill>
                  <a:schemeClr val="tx1"/>
                </a:solidFill>
              </a:rPr>
              <a:t>Специалисты детских домов, школ-интернатов </a:t>
            </a:r>
          </a:p>
          <a:p>
            <a:pPr marL="77788" algn="ctr"/>
            <a:r>
              <a:rPr lang="ru-RU" sz="700" dirty="0">
                <a:solidFill>
                  <a:schemeClr val="tx1"/>
                </a:solidFill>
              </a:rPr>
              <a:t>и иных учреждений,</a:t>
            </a:r>
          </a:p>
          <a:p>
            <a:pPr marL="77788" algn="ctr"/>
            <a:r>
              <a:rPr lang="ru-RU" sz="700" dirty="0">
                <a:solidFill>
                  <a:schemeClr val="tx1"/>
                </a:solidFill>
              </a:rPr>
              <a:t> в которых воспитываются дети </a:t>
            </a:r>
          </a:p>
        </p:txBody>
      </p:sp>
      <p:sp>
        <p:nvSpPr>
          <p:cNvPr id="34" name="Rectangle 50"/>
          <p:cNvSpPr/>
          <p:nvPr/>
        </p:nvSpPr>
        <p:spPr>
          <a:xfrm>
            <a:off x="707711" y="5399402"/>
            <a:ext cx="1982711" cy="54358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5" name="Rounded Rectangle 49"/>
          <p:cNvSpPr/>
          <p:nvPr/>
        </p:nvSpPr>
        <p:spPr>
          <a:xfrm>
            <a:off x="7416450" y="5353053"/>
            <a:ext cx="2264905" cy="641577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0163" algn="ctr"/>
            <a:r>
              <a:rPr lang="ru-RU" sz="700" dirty="0">
                <a:solidFill>
                  <a:schemeClr val="tx1"/>
                </a:solidFill>
              </a:rPr>
              <a:t>«Выпускники»: молодые взрослые в возрасте от 18      до 23 лет – выпускники детских учреждений; молодые взрослые, в отношении которых прекращена опека (попечительство) в замещающей семье</a:t>
            </a:r>
          </a:p>
        </p:txBody>
      </p:sp>
      <p:sp>
        <p:nvSpPr>
          <p:cNvPr id="36" name="Rectangle 50"/>
          <p:cNvSpPr/>
          <p:nvPr/>
        </p:nvSpPr>
        <p:spPr>
          <a:xfrm>
            <a:off x="7470588" y="5409504"/>
            <a:ext cx="2170360" cy="544262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7" name="Rounded Rectangle 41"/>
          <p:cNvSpPr/>
          <p:nvPr/>
        </p:nvSpPr>
        <p:spPr>
          <a:xfrm>
            <a:off x="4066165" y="4855534"/>
            <a:ext cx="2342351" cy="31096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Проведение мероприятий программы «Я – личность!»</a:t>
            </a:r>
          </a:p>
        </p:txBody>
      </p:sp>
      <p:sp>
        <p:nvSpPr>
          <p:cNvPr id="38" name="Rectangle 42"/>
          <p:cNvSpPr/>
          <p:nvPr/>
        </p:nvSpPr>
        <p:spPr>
          <a:xfrm>
            <a:off x="4106913" y="4888749"/>
            <a:ext cx="2264299" cy="2359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9" name="Rounded Rectangle 41"/>
          <p:cNvSpPr/>
          <p:nvPr/>
        </p:nvSpPr>
        <p:spPr>
          <a:xfrm>
            <a:off x="662222" y="4855534"/>
            <a:ext cx="2068607" cy="31096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Семинары и тренинги для специалистов</a:t>
            </a:r>
          </a:p>
        </p:txBody>
      </p:sp>
      <p:sp>
        <p:nvSpPr>
          <p:cNvPr id="40" name="Rectangle 42"/>
          <p:cNvSpPr/>
          <p:nvPr/>
        </p:nvSpPr>
        <p:spPr>
          <a:xfrm>
            <a:off x="705225" y="4888749"/>
            <a:ext cx="1984188" cy="2359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1" name="Rounded Rectangle 41"/>
          <p:cNvSpPr/>
          <p:nvPr/>
        </p:nvSpPr>
        <p:spPr>
          <a:xfrm>
            <a:off x="7422777" y="4855534"/>
            <a:ext cx="2241176" cy="31096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Индивидуальное сопровождение</a:t>
            </a:r>
          </a:p>
        </p:txBody>
      </p:sp>
      <p:sp>
        <p:nvSpPr>
          <p:cNvPr id="42" name="Rectangle 42"/>
          <p:cNvSpPr/>
          <p:nvPr/>
        </p:nvSpPr>
        <p:spPr>
          <a:xfrm>
            <a:off x="7470589" y="4888749"/>
            <a:ext cx="2145552" cy="2359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5" name="Rounded Rectangle 14"/>
          <p:cNvSpPr/>
          <p:nvPr/>
        </p:nvSpPr>
        <p:spPr>
          <a:xfrm>
            <a:off x="884883" y="4030589"/>
            <a:ext cx="1622590" cy="59215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Специалисты ЦССУ овладели технологиями, отдельными инструментами подготовки воспитанников к самостоятельной жизни </a:t>
            </a:r>
          </a:p>
        </p:txBody>
      </p:sp>
      <p:sp>
        <p:nvSpPr>
          <p:cNvPr id="46" name="Right Triangle 16"/>
          <p:cNvSpPr/>
          <p:nvPr/>
        </p:nvSpPr>
        <p:spPr>
          <a:xfrm rot="10800000">
            <a:off x="879657" y="461848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7" name="Right Triangle 17"/>
          <p:cNvSpPr/>
          <p:nvPr/>
        </p:nvSpPr>
        <p:spPr>
          <a:xfrm rot="10800000" flipH="1">
            <a:off x="2363473" y="461848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8" name="Rounded Rectangle 14"/>
          <p:cNvSpPr/>
          <p:nvPr/>
        </p:nvSpPr>
        <p:spPr>
          <a:xfrm>
            <a:off x="3444708" y="4032385"/>
            <a:ext cx="1102055" cy="592155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>
                <a:solidFill>
                  <a:schemeClr val="tx1"/>
                </a:solidFill>
              </a:rPr>
              <a:t>Подростки из ЦССУ приняли участие в профориентационных сменах «Каникулы с пользой»</a:t>
            </a:r>
          </a:p>
        </p:txBody>
      </p:sp>
      <p:sp>
        <p:nvSpPr>
          <p:cNvPr id="51" name="Rounded Rectangle 14"/>
          <p:cNvSpPr/>
          <p:nvPr/>
        </p:nvSpPr>
        <p:spPr>
          <a:xfrm>
            <a:off x="4685544" y="4028127"/>
            <a:ext cx="1102055" cy="592155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>
                <a:solidFill>
                  <a:schemeClr val="tx1"/>
                </a:solidFill>
              </a:rPr>
              <a:t>Подростки из ЦССУ приняли участие в выездных мероприятиях «Слет лидеров»</a:t>
            </a:r>
          </a:p>
        </p:txBody>
      </p:sp>
      <p:sp>
        <p:nvSpPr>
          <p:cNvPr id="54" name="Rounded Rectangle 14"/>
          <p:cNvSpPr/>
          <p:nvPr/>
        </p:nvSpPr>
        <p:spPr>
          <a:xfrm>
            <a:off x="5948389" y="4028127"/>
            <a:ext cx="1102055" cy="592155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>
                <a:solidFill>
                  <a:schemeClr val="tx1"/>
                </a:solidFill>
              </a:rPr>
              <a:t>Подростки из ЦССУ приняли участие в игре «Путь и шествие по жизни</a:t>
            </a:r>
          </a:p>
        </p:txBody>
      </p:sp>
      <p:sp>
        <p:nvSpPr>
          <p:cNvPr id="57" name="Rounded Rectangle 14"/>
          <p:cNvSpPr/>
          <p:nvPr/>
        </p:nvSpPr>
        <p:spPr>
          <a:xfrm>
            <a:off x="7986163" y="4036047"/>
            <a:ext cx="1102055" cy="592155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>
                <a:solidFill>
                  <a:schemeClr val="tx1"/>
                </a:solidFill>
              </a:rPr>
              <a:t>«Выпускники» получили услуги в необходимом объеме </a:t>
            </a:r>
          </a:p>
        </p:txBody>
      </p:sp>
      <p:sp>
        <p:nvSpPr>
          <p:cNvPr id="60" name="Rounded Rectangle 14"/>
          <p:cNvSpPr/>
          <p:nvPr/>
        </p:nvSpPr>
        <p:spPr>
          <a:xfrm>
            <a:off x="349512" y="2510283"/>
            <a:ext cx="1506504" cy="50518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Повышение уровня развития навыков личной безопасности</a:t>
            </a:r>
          </a:p>
        </p:txBody>
      </p:sp>
      <p:sp>
        <p:nvSpPr>
          <p:cNvPr id="61" name="Right Triangle 16"/>
          <p:cNvSpPr/>
          <p:nvPr/>
        </p:nvSpPr>
        <p:spPr>
          <a:xfrm rot="10800000">
            <a:off x="344286" y="301121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2" name="Right Triangle 17"/>
          <p:cNvSpPr/>
          <p:nvPr/>
        </p:nvSpPr>
        <p:spPr>
          <a:xfrm rot="10800000" flipH="1">
            <a:off x="1710417" y="301018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3" name="Rounded Rectangle 14"/>
          <p:cNvSpPr/>
          <p:nvPr/>
        </p:nvSpPr>
        <p:spPr>
          <a:xfrm>
            <a:off x="2291031" y="2509581"/>
            <a:ext cx="1486074" cy="50518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Повышение уровня развития навыков финансовой и правовой грамотности и безопасности</a:t>
            </a:r>
          </a:p>
        </p:txBody>
      </p:sp>
      <p:sp>
        <p:nvSpPr>
          <p:cNvPr id="64" name="Right Triangle 16"/>
          <p:cNvSpPr/>
          <p:nvPr/>
        </p:nvSpPr>
        <p:spPr>
          <a:xfrm rot="10800000">
            <a:off x="2289432" y="3010186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5" name="Right Triangle 17"/>
          <p:cNvSpPr/>
          <p:nvPr/>
        </p:nvSpPr>
        <p:spPr>
          <a:xfrm rot="10800000" flipH="1">
            <a:off x="3630400" y="301018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6" name="Rounded Rectangle 14"/>
          <p:cNvSpPr/>
          <p:nvPr/>
        </p:nvSpPr>
        <p:spPr>
          <a:xfrm>
            <a:off x="4212120" y="2504074"/>
            <a:ext cx="1493147" cy="50518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Повышение уровня развития навыков самообслуживания</a:t>
            </a:r>
          </a:p>
        </p:txBody>
      </p:sp>
      <p:sp>
        <p:nvSpPr>
          <p:cNvPr id="67" name="Right Triangle 16"/>
          <p:cNvSpPr/>
          <p:nvPr/>
        </p:nvSpPr>
        <p:spPr>
          <a:xfrm rot="10800000">
            <a:off x="4209415" y="300314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8" name="Right Triangle 17"/>
          <p:cNvSpPr/>
          <p:nvPr/>
        </p:nvSpPr>
        <p:spPr>
          <a:xfrm rot="10800000" flipH="1">
            <a:off x="5569327" y="301018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9" name="Rounded Rectangle 14"/>
          <p:cNvSpPr/>
          <p:nvPr/>
        </p:nvSpPr>
        <p:spPr>
          <a:xfrm>
            <a:off x="8063864" y="2506916"/>
            <a:ext cx="1381262" cy="50234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Повышение уровня развития навыков принятия </a:t>
            </a:r>
            <a:r>
              <a:rPr lang="ru-RU" sz="700" dirty="0" err="1"/>
              <a:t>самостояте-льных</a:t>
            </a:r>
            <a:r>
              <a:rPr lang="ru-RU" sz="700" dirty="0"/>
              <a:t> решений с пониманием последствий их принятия</a:t>
            </a:r>
          </a:p>
        </p:txBody>
      </p:sp>
      <p:sp>
        <p:nvSpPr>
          <p:cNvPr id="70" name="Right Triangle 16"/>
          <p:cNvSpPr/>
          <p:nvPr/>
        </p:nvSpPr>
        <p:spPr>
          <a:xfrm rot="10800000">
            <a:off x="8071133" y="300392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1" name="Right Triangle 17"/>
          <p:cNvSpPr/>
          <p:nvPr/>
        </p:nvSpPr>
        <p:spPr>
          <a:xfrm rot="10800000" flipH="1">
            <a:off x="9308395" y="301018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2" name="Rounded Rectangle 14"/>
          <p:cNvSpPr/>
          <p:nvPr/>
        </p:nvSpPr>
        <p:spPr>
          <a:xfrm>
            <a:off x="6140282" y="2514059"/>
            <a:ext cx="1488567" cy="500709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Повышение мотивации получения профессии на основе собственного выбора</a:t>
            </a:r>
          </a:p>
        </p:txBody>
      </p:sp>
      <p:sp>
        <p:nvSpPr>
          <p:cNvPr id="73" name="Right Triangle 16"/>
          <p:cNvSpPr/>
          <p:nvPr/>
        </p:nvSpPr>
        <p:spPr>
          <a:xfrm rot="10800000">
            <a:off x="6132104" y="3010186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4" name="Right Triangle 17"/>
          <p:cNvSpPr/>
          <p:nvPr/>
        </p:nvSpPr>
        <p:spPr>
          <a:xfrm rot="10800000" flipH="1">
            <a:off x="7492118" y="301018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6" name="Rounded Rectangle 14"/>
          <p:cNvSpPr/>
          <p:nvPr/>
        </p:nvSpPr>
        <p:spPr>
          <a:xfrm>
            <a:off x="352586" y="3314042"/>
            <a:ext cx="1506504" cy="505188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Специалисты ЦССУ применяют на практике освоенные технологии и инструменты </a:t>
            </a:r>
          </a:p>
        </p:txBody>
      </p:sp>
      <p:sp>
        <p:nvSpPr>
          <p:cNvPr id="77" name="Right Triangle 16"/>
          <p:cNvSpPr/>
          <p:nvPr/>
        </p:nvSpPr>
        <p:spPr>
          <a:xfrm rot="10800000">
            <a:off x="347360" y="3814972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8" name="Right Triangle 17"/>
          <p:cNvSpPr/>
          <p:nvPr/>
        </p:nvSpPr>
        <p:spPr>
          <a:xfrm rot="10800000" flipH="1">
            <a:off x="1713491" y="3813944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9" name="Rounded Rectangle 14"/>
          <p:cNvSpPr/>
          <p:nvPr/>
        </p:nvSpPr>
        <p:spPr>
          <a:xfrm>
            <a:off x="352586" y="1470878"/>
            <a:ext cx="1506504" cy="76434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ru-RU" sz="700" dirty="0"/>
              <a:t>Рост уровня готовности детей к самостоятельной жизни - они становятся полноценными гражданами, обеспечиваю</a:t>
            </a:r>
            <a:r>
              <a:rPr lang="en-US" sz="700" dirty="0"/>
              <a:t>-</a:t>
            </a:r>
            <a:r>
              <a:rPr lang="ru-RU" sz="700" dirty="0" err="1"/>
              <a:t>щими</a:t>
            </a:r>
            <a:r>
              <a:rPr lang="ru-RU" sz="700" dirty="0"/>
              <a:t> благополучие общества</a:t>
            </a:r>
          </a:p>
        </p:txBody>
      </p:sp>
      <p:sp>
        <p:nvSpPr>
          <p:cNvPr id="80" name="Right Triangle 16"/>
          <p:cNvSpPr/>
          <p:nvPr/>
        </p:nvSpPr>
        <p:spPr>
          <a:xfrm rot="10800000">
            <a:off x="347360" y="223096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1" name="Right Triangle 17"/>
          <p:cNvSpPr/>
          <p:nvPr/>
        </p:nvSpPr>
        <p:spPr>
          <a:xfrm rot="10800000" flipH="1">
            <a:off x="1713491" y="222994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pic>
        <p:nvPicPr>
          <p:cNvPr id="82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57" y="1554013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ounded Rectangle 14"/>
          <p:cNvSpPr/>
          <p:nvPr/>
        </p:nvSpPr>
        <p:spPr>
          <a:xfrm>
            <a:off x="7945891" y="1470293"/>
            <a:ext cx="1506504" cy="505188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«Выпускники» ведут самостоятельный образ жизни без проявлений социальной </a:t>
            </a:r>
            <a:r>
              <a:rPr lang="ru-RU" sz="700" dirty="0" err="1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дезадаптации</a:t>
            </a:r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84" name="Right Triangle 16"/>
          <p:cNvSpPr/>
          <p:nvPr/>
        </p:nvSpPr>
        <p:spPr>
          <a:xfrm rot="10800000">
            <a:off x="7940665" y="1971223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5" name="Right Triangle 17"/>
          <p:cNvSpPr/>
          <p:nvPr/>
        </p:nvSpPr>
        <p:spPr>
          <a:xfrm rot="10800000" flipH="1">
            <a:off x="9306796" y="1970195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86" name="Group 5"/>
          <p:cNvGrpSpPr/>
          <p:nvPr/>
        </p:nvGrpSpPr>
        <p:grpSpPr>
          <a:xfrm>
            <a:off x="6141626" y="1614341"/>
            <a:ext cx="473631" cy="420560"/>
            <a:chOff x="6613702" y="2640793"/>
            <a:chExt cx="473631" cy="359553"/>
          </a:xfrm>
          <a:solidFill>
            <a:srgbClr val="5F86CD"/>
          </a:solidFill>
        </p:grpSpPr>
        <p:sp>
          <p:nvSpPr>
            <p:cNvPr id="87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8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89" name="Group 18"/>
          <p:cNvGrpSpPr/>
          <p:nvPr/>
        </p:nvGrpSpPr>
        <p:grpSpPr>
          <a:xfrm>
            <a:off x="3215022" y="1609436"/>
            <a:ext cx="473631" cy="420559"/>
            <a:chOff x="1607176" y="1018951"/>
            <a:chExt cx="795568" cy="503373"/>
          </a:xfrm>
          <a:solidFill>
            <a:srgbClr val="5F86CD"/>
          </a:solidFill>
        </p:grpSpPr>
        <p:sp>
          <p:nvSpPr>
            <p:cNvPr id="90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91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92" name="Right Triangle 21"/>
          <p:cNvSpPr/>
          <p:nvPr/>
        </p:nvSpPr>
        <p:spPr>
          <a:xfrm rot="10800000">
            <a:off x="3541277" y="1970218"/>
            <a:ext cx="145304" cy="62532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3" name="Rectangle 22"/>
          <p:cNvSpPr/>
          <p:nvPr/>
        </p:nvSpPr>
        <p:spPr>
          <a:xfrm>
            <a:off x="3541276" y="1476186"/>
            <a:ext cx="2745971" cy="5014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altLang="ru-RU" sz="8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Увеличение доли лиц из числа детей-сирот и детей, оставшихся без попечения родителей, которые  стали полноценными гражданами, обеспечивающими благополучие общества </a:t>
            </a:r>
          </a:p>
        </p:txBody>
      </p:sp>
      <p:sp>
        <p:nvSpPr>
          <p:cNvPr id="94" name="Right Triangle 23"/>
          <p:cNvSpPr/>
          <p:nvPr/>
        </p:nvSpPr>
        <p:spPr>
          <a:xfrm rot="10800000" flipH="1">
            <a:off x="6150672" y="1974193"/>
            <a:ext cx="132679" cy="50475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99" name="Прямая со стрелкой 98"/>
          <p:cNvCxnSpPr>
            <a:stCxn id="37" idx="1"/>
          </p:cNvCxnSpPr>
          <p:nvPr/>
        </p:nvCxnSpPr>
        <p:spPr>
          <a:xfrm flipH="1">
            <a:off x="2730829" y="5011016"/>
            <a:ext cx="1335336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7" idx="3"/>
            <a:endCxn id="41" idx="1"/>
          </p:cNvCxnSpPr>
          <p:nvPr/>
        </p:nvCxnSpPr>
        <p:spPr>
          <a:xfrm>
            <a:off x="6408516" y="5011016"/>
            <a:ext cx="1014261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ная линия уступом 110"/>
          <p:cNvCxnSpPr>
            <a:stCxn id="48" idx="2"/>
            <a:endCxn id="54" idx="2"/>
          </p:cNvCxnSpPr>
          <p:nvPr/>
        </p:nvCxnSpPr>
        <p:spPr>
          <a:xfrm rot="5400000" flipH="1" flipV="1">
            <a:off x="5245447" y="3370570"/>
            <a:ext cx="4258" cy="2503681"/>
          </a:xfrm>
          <a:prstGeom prst="bentConnector3">
            <a:avLst>
              <a:gd name="adj1" fmla="val -340371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37" idx="0"/>
            <a:endCxn id="51" idx="2"/>
          </p:cNvCxnSpPr>
          <p:nvPr/>
        </p:nvCxnSpPr>
        <p:spPr>
          <a:xfrm flipH="1" flipV="1">
            <a:off x="5236572" y="4620282"/>
            <a:ext cx="769" cy="23525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39" idx="0"/>
            <a:endCxn id="45" idx="2"/>
          </p:cNvCxnSpPr>
          <p:nvPr/>
        </p:nvCxnSpPr>
        <p:spPr>
          <a:xfrm flipH="1" flipV="1">
            <a:off x="1696178" y="4622744"/>
            <a:ext cx="348" cy="23279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41" idx="0"/>
            <a:endCxn id="57" idx="2"/>
          </p:cNvCxnSpPr>
          <p:nvPr/>
        </p:nvCxnSpPr>
        <p:spPr>
          <a:xfrm flipH="1" flipV="1">
            <a:off x="8537191" y="4628202"/>
            <a:ext cx="6174" cy="22733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1278965" y="3813944"/>
            <a:ext cx="0" cy="21418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/>
          <p:nvPr/>
        </p:nvCxnSpPr>
        <p:spPr>
          <a:xfrm flipV="1">
            <a:off x="8945493" y="3010185"/>
            <a:ext cx="0" cy="10328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23"/>
          <p:cNvCxnSpPr>
            <a:stCxn id="57" idx="3"/>
            <a:endCxn id="83" idx="3"/>
          </p:cNvCxnSpPr>
          <p:nvPr/>
        </p:nvCxnSpPr>
        <p:spPr>
          <a:xfrm flipV="1">
            <a:off x="9088218" y="1722887"/>
            <a:ext cx="364177" cy="2609238"/>
          </a:xfrm>
          <a:prstGeom prst="bentConnector3">
            <a:avLst>
              <a:gd name="adj1" fmla="val 13979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stCxn id="69" idx="0"/>
            <a:endCxn id="83" idx="2"/>
          </p:cNvCxnSpPr>
          <p:nvPr/>
        </p:nvCxnSpPr>
        <p:spPr>
          <a:xfrm flipH="1" flipV="1">
            <a:off x="8749553" y="1984188"/>
            <a:ext cx="4942" cy="52272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60" idx="2"/>
            <a:endCxn id="69" idx="2"/>
          </p:cNvCxnSpPr>
          <p:nvPr/>
        </p:nvCxnSpPr>
        <p:spPr>
          <a:xfrm rot="5400000" flipH="1" flipV="1">
            <a:off x="4925524" y="-813500"/>
            <a:ext cx="6210" cy="7651731"/>
          </a:xfrm>
          <a:prstGeom prst="bentConnector3">
            <a:avLst>
              <a:gd name="adj1" fmla="val -329624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ная линия уступом 131"/>
          <p:cNvCxnSpPr>
            <a:stCxn id="48" idx="0"/>
            <a:endCxn id="54" idx="0"/>
          </p:cNvCxnSpPr>
          <p:nvPr/>
        </p:nvCxnSpPr>
        <p:spPr>
          <a:xfrm rot="5400000" flipH="1" flipV="1">
            <a:off x="5245447" y="2778416"/>
            <a:ext cx="4258" cy="2503681"/>
          </a:xfrm>
          <a:prstGeom prst="bentConnector3">
            <a:avLst>
              <a:gd name="adj1" fmla="val 546871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cxnSpLocks/>
            <a:stCxn id="51" idx="0"/>
          </p:cNvCxnSpPr>
          <p:nvPr/>
        </p:nvCxnSpPr>
        <p:spPr>
          <a:xfrm flipV="1">
            <a:off x="5236572" y="3003149"/>
            <a:ext cx="0" cy="102497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endCxn id="63" idx="2"/>
          </p:cNvCxnSpPr>
          <p:nvPr/>
        </p:nvCxnSpPr>
        <p:spPr>
          <a:xfrm flipH="1" flipV="1">
            <a:off x="3034068" y="3014769"/>
            <a:ext cx="6338" cy="20057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/>
          <p:nvPr/>
        </p:nvCxnSpPr>
        <p:spPr>
          <a:xfrm flipV="1">
            <a:off x="6914697" y="3010856"/>
            <a:ext cx="2" cy="2044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ная линия уступом 148"/>
          <p:cNvCxnSpPr>
            <a:stCxn id="76" idx="1"/>
            <a:endCxn id="79" idx="1"/>
          </p:cNvCxnSpPr>
          <p:nvPr/>
        </p:nvCxnSpPr>
        <p:spPr>
          <a:xfrm rot="10800000">
            <a:off x="352586" y="1853052"/>
            <a:ext cx="12700" cy="1713584"/>
          </a:xfrm>
          <a:prstGeom prst="bentConnector3">
            <a:avLst>
              <a:gd name="adj1" fmla="val 128235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Соединительная линия уступом 151"/>
          <p:cNvCxnSpPr/>
          <p:nvPr/>
        </p:nvCxnSpPr>
        <p:spPr>
          <a:xfrm rot="5400000" flipH="1" flipV="1">
            <a:off x="4804239" y="-1316860"/>
            <a:ext cx="3367" cy="7651731"/>
          </a:xfrm>
          <a:prstGeom prst="bentConnector3">
            <a:avLst>
              <a:gd name="adj1" fmla="val 475943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>
            <a:endCxn id="63" idx="0"/>
          </p:cNvCxnSpPr>
          <p:nvPr/>
        </p:nvCxnSpPr>
        <p:spPr>
          <a:xfrm>
            <a:off x="3034068" y="2356479"/>
            <a:ext cx="0" cy="15310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единительная линия 156"/>
          <p:cNvCxnSpPr/>
          <p:nvPr/>
        </p:nvCxnSpPr>
        <p:spPr>
          <a:xfrm>
            <a:off x="4909294" y="2357587"/>
            <a:ext cx="0" cy="15310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>
            <a:off x="6884565" y="2357587"/>
            <a:ext cx="0" cy="15310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/>
          <p:nvPr/>
        </p:nvCxnSpPr>
        <p:spPr>
          <a:xfrm>
            <a:off x="1862717" y="1737456"/>
            <a:ext cx="138993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83" idx="1"/>
          </p:cNvCxnSpPr>
          <p:nvPr/>
        </p:nvCxnSpPr>
        <p:spPr>
          <a:xfrm flipH="1">
            <a:off x="6568141" y="1722887"/>
            <a:ext cx="137775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/>
          <p:nvPr/>
        </p:nvCxnSpPr>
        <p:spPr>
          <a:xfrm flipV="1">
            <a:off x="1278965" y="2229940"/>
            <a:ext cx="0" cy="12653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Соединительная линия уступом 169"/>
          <p:cNvCxnSpPr/>
          <p:nvPr/>
        </p:nvCxnSpPr>
        <p:spPr>
          <a:xfrm flipV="1">
            <a:off x="1854417" y="1853052"/>
            <a:ext cx="6086248" cy="274572"/>
          </a:xfrm>
          <a:prstGeom prst="bentConnector3">
            <a:avLst>
              <a:gd name="adj1" fmla="val 899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/>
          <p:cNvSpPr/>
          <p:nvPr/>
        </p:nvSpPr>
        <p:spPr>
          <a:xfrm>
            <a:off x="8569652" y="6279830"/>
            <a:ext cx="10943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b="1" dirty="0">
                <a:ea typeface="Roboto" pitchFamily="2" charset="0"/>
                <a:cs typeface="Lato" panose="020F0502020204030203" pitchFamily="34" charset="0"/>
              </a:rPr>
              <a:t>ЦССУ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 – центры содействия семейному устройству</a:t>
            </a:r>
          </a:p>
        </p:txBody>
      </p:sp>
      <p:sp>
        <p:nvSpPr>
          <p:cNvPr id="173" name="Rectangle 138"/>
          <p:cNvSpPr/>
          <p:nvPr/>
        </p:nvSpPr>
        <p:spPr>
          <a:xfrm>
            <a:off x="7915949" y="6291510"/>
            <a:ext cx="6125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группа</a:t>
            </a:r>
          </a:p>
        </p:txBody>
      </p:sp>
      <p:sp>
        <p:nvSpPr>
          <p:cNvPr id="121" name="Rectangle 42"/>
          <p:cNvSpPr/>
          <p:nvPr/>
        </p:nvSpPr>
        <p:spPr>
          <a:xfrm>
            <a:off x="3482033" y="4072873"/>
            <a:ext cx="1012273" cy="52303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123" name="Rectangle 42"/>
          <p:cNvSpPr/>
          <p:nvPr/>
        </p:nvSpPr>
        <p:spPr>
          <a:xfrm>
            <a:off x="4730434" y="4058400"/>
            <a:ext cx="1012273" cy="52303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125" name="Rectangle 42"/>
          <p:cNvSpPr/>
          <p:nvPr/>
        </p:nvSpPr>
        <p:spPr>
          <a:xfrm>
            <a:off x="5993279" y="4055181"/>
            <a:ext cx="1012273" cy="52303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126" name="Rectangle 42"/>
          <p:cNvSpPr/>
          <p:nvPr/>
        </p:nvSpPr>
        <p:spPr>
          <a:xfrm>
            <a:off x="8036948" y="4063930"/>
            <a:ext cx="1012273" cy="52303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32722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1658</TotalTime>
  <Words>316</Words>
  <Application>Microsoft Office PowerPoint</Application>
  <PresentationFormat>Лист A4 (210x297 мм)</PresentationFormat>
  <Paragraphs>33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Lato Black</vt:lpstr>
      <vt:lpstr>Roboto</vt:lpstr>
      <vt:lpstr>Roboto Black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Yulia</cp:lastModifiedBy>
  <cp:revision>24</cp:revision>
  <dcterms:created xsi:type="dcterms:W3CDTF">2019-08-31T18:11:41Z</dcterms:created>
  <dcterms:modified xsi:type="dcterms:W3CDTF">2019-09-26T09:51:14Z</dcterms:modified>
</cp:coreProperties>
</file>