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8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142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94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33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23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02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55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59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91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7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51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95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F25-4611-435A-B3B0-AD3E108C197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58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3BF25-4611-435A-B3B0-AD3E108C1972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569AF-F6D6-48A6-9E7E-1B23468E4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97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ight Triangle 17"/>
          <p:cNvSpPr/>
          <p:nvPr/>
        </p:nvSpPr>
        <p:spPr>
          <a:xfrm rot="10800000" flipH="1">
            <a:off x="9254646" y="2705060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3" name="Right Triangle 17"/>
          <p:cNvSpPr/>
          <p:nvPr/>
        </p:nvSpPr>
        <p:spPr>
          <a:xfrm rot="10800000" flipH="1">
            <a:off x="8498302" y="3371665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5" name="Right Triangle 16"/>
          <p:cNvSpPr/>
          <p:nvPr/>
        </p:nvSpPr>
        <p:spPr>
          <a:xfrm rot="10800000">
            <a:off x="7715867" y="3370402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4" name="Right Triangle 16"/>
          <p:cNvSpPr/>
          <p:nvPr/>
        </p:nvSpPr>
        <p:spPr>
          <a:xfrm rot="10800000">
            <a:off x="574601" y="3407342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5" name="Right Triangle 17"/>
          <p:cNvSpPr/>
          <p:nvPr/>
        </p:nvSpPr>
        <p:spPr>
          <a:xfrm rot="10800000" flipH="1">
            <a:off x="2197689" y="3407342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3" name="Right Triangle 16"/>
          <p:cNvSpPr/>
          <p:nvPr/>
        </p:nvSpPr>
        <p:spPr>
          <a:xfrm rot="10800000">
            <a:off x="4599526" y="2117274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7" name="Right Triangle 16"/>
          <p:cNvSpPr/>
          <p:nvPr/>
        </p:nvSpPr>
        <p:spPr>
          <a:xfrm rot="10800000" flipH="1">
            <a:off x="5648192" y="2113756"/>
            <a:ext cx="141788" cy="78953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208" name="Соединитель: уступ 207">
            <a:extLst>
              <a:ext uri="{FF2B5EF4-FFF2-40B4-BE49-F238E27FC236}">
                <a16:creationId xmlns:a16="http://schemas.microsoft.com/office/drawing/2014/main" id="{9258B2CE-888B-4CAC-87EF-37EFFE72667A}"/>
              </a:ext>
            </a:extLst>
          </p:cNvPr>
          <p:cNvCxnSpPr/>
          <p:nvPr/>
        </p:nvCxnSpPr>
        <p:spPr>
          <a:xfrm rot="5400000" flipH="1" flipV="1">
            <a:off x="2357161" y="13138"/>
            <a:ext cx="491204" cy="2599791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stCxn id="146" idx="0"/>
          </p:cNvCxnSpPr>
          <p:nvPr/>
        </p:nvCxnSpPr>
        <p:spPr>
          <a:xfrm rot="5400000" flipH="1" flipV="1">
            <a:off x="6324778" y="1423624"/>
            <a:ext cx="641630" cy="1185134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stCxn id="160" idx="1"/>
          </p:cNvCxnSpPr>
          <p:nvPr/>
        </p:nvCxnSpPr>
        <p:spPr>
          <a:xfrm rot="10800000" flipV="1">
            <a:off x="7314929" y="2422093"/>
            <a:ext cx="837087" cy="518752"/>
          </a:xfrm>
          <a:prstGeom prst="bentConnector3">
            <a:avLst>
              <a:gd name="adj1" fmla="val 9997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ight Triangle 16"/>
          <p:cNvSpPr/>
          <p:nvPr/>
        </p:nvSpPr>
        <p:spPr>
          <a:xfrm rot="10800000">
            <a:off x="8152015" y="2699424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70" name="Прямая со стрелкой 169"/>
          <p:cNvCxnSpPr/>
          <p:nvPr/>
        </p:nvCxnSpPr>
        <p:spPr>
          <a:xfrm flipV="1">
            <a:off x="7112484" y="3366179"/>
            <a:ext cx="1175" cy="29113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 flipV="1">
            <a:off x="8279320" y="5309326"/>
            <a:ext cx="0" cy="11097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cxnSpLocks/>
            <a:endCxn id="67" idx="2"/>
          </p:cNvCxnSpPr>
          <p:nvPr/>
        </p:nvCxnSpPr>
        <p:spPr>
          <a:xfrm flipV="1">
            <a:off x="8697077" y="4209495"/>
            <a:ext cx="2555" cy="3131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>
            <a:endCxn id="50" idx="2"/>
          </p:cNvCxnSpPr>
          <p:nvPr/>
        </p:nvCxnSpPr>
        <p:spPr>
          <a:xfrm flipV="1">
            <a:off x="5393075" y="5120387"/>
            <a:ext cx="1" cy="18300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ная линия уступом 111"/>
          <p:cNvCxnSpPr>
            <a:stCxn id="40" idx="1"/>
            <a:endCxn id="46" idx="2"/>
          </p:cNvCxnSpPr>
          <p:nvPr/>
        </p:nvCxnSpPr>
        <p:spPr>
          <a:xfrm rot="10800000">
            <a:off x="3584488" y="5120387"/>
            <a:ext cx="470874" cy="599820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>
            <a:stCxn id="33" idx="0"/>
            <a:endCxn id="44" idx="2"/>
          </p:cNvCxnSpPr>
          <p:nvPr/>
        </p:nvCxnSpPr>
        <p:spPr>
          <a:xfrm flipH="1" flipV="1">
            <a:off x="1455211" y="5120387"/>
            <a:ext cx="2153" cy="36601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24"/>
          <p:cNvSpPr/>
          <p:nvPr/>
        </p:nvSpPr>
        <p:spPr>
          <a:xfrm>
            <a:off x="-15976" y="6154914"/>
            <a:ext cx="9921976" cy="69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3" name="Group 125"/>
          <p:cNvGrpSpPr/>
          <p:nvPr/>
        </p:nvGrpSpPr>
        <p:grpSpPr>
          <a:xfrm>
            <a:off x="161323" y="6391131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4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6" name="Right Triangle 128"/>
          <p:cNvSpPr/>
          <p:nvPr/>
        </p:nvSpPr>
        <p:spPr>
          <a:xfrm rot="10800000">
            <a:off x="356015" y="6577117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" name="Chevron 129"/>
          <p:cNvSpPr/>
          <p:nvPr/>
        </p:nvSpPr>
        <p:spPr>
          <a:xfrm rot="10800000">
            <a:off x="645165" y="6399983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" name="Rectangle 130"/>
          <p:cNvSpPr/>
          <p:nvPr/>
        </p:nvSpPr>
        <p:spPr>
          <a:xfrm rot="10800000">
            <a:off x="662223" y="6399982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" name="Right Triangle 131"/>
          <p:cNvSpPr/>
          <p:nvPr/>
        </p:nvSpPr>
        <p:spPr>
          <a:xfrm rot="10800000" flipH="1">
            <a:off x="664012" y="6576116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Rectangle 132"/>
          <p:cNvSpPr/>
          <p:nvPr/>
        </p:nvSpPr>
        <p:spPr>
          <a:xfrm>
            <a:off x="364445" y="6325089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1" name="Rectangle 133"/>
          <p:cNvSpPr/>
          <p:nvPr/>
        </p:nvSpPr>
        <p:spPr>
          <a:xfrm>
            <a:off x="936651" y="6271873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результат</a:t>
            </a:r>
          </a:p>
        </p:txBody>
      </p:sp>
      <p:sp>
        <p:nvSpPr>
          <p:cNvPr id="12" name="Right Triangle 134"/>
          <p:cNvSpPr/>
          <p:nvPr/>
        </p:nvSpPr>
        <p:spPr>
          <a:xfrm rot="10800000">
            <a:off x="1913274" y="6567317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ight Triangle 135"/>
          <p:cNvSpPr/>
          <p:nvPr/>
        </p:nvSpPr>
        <p:spPr>
          <a:xfrm rot="10800000" flipH="1">
            <a:off x="2317386" y="6572603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" name="Rounded Rectangle 136"/>
          <p:cNvSpPr/>
          <p:nvPr/>
        </p:nvSpPr>
        <p:spPr>
          <a:xfrm>
            <a:off x="1918723" y="6325089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5" name="Rectangle 137"/>
          <p:cNvSpPr/>
          <p:nvPr/>
        </p:nvSpPr>
        <p:spPr>
          <a:xfrm>
            <a:off x="2411566" y="6292328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6" name="Rectangle 138"/>
          <p:cNvSpPr/>
          <p:nvPr/>
        </p:nvSpPr>
        <p:spPr>
          <a:xfrm>
            <a:off x="7040800" y="6273094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7" name="Rounded Rectangle 139"/>
          <p:cNvSpPr/>
          <p:nvPr/>
        </p:nvSpPr>
        <p:spPr>
          <a:xfrm>
            <a:off x="6622948" y="6356643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" name="Rectangle 140"/>
          <p:cNvSpPr/>
          <p:nvPr/>
        </p:nvSpPr>
        <p:spPr>
          <a:xfrm>
            <a:off x="6659105" y="6389430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" name="Rounded Rectangle 141"/>
          <p:cNvSpPr/>
          <p:nvPr/>
        </p:nvSpPr>
        <p:spPr>
          <a:xfrm>
            <a:off x="8311359" y="6363379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" name="Rectangle 142"/>
          <p:cNvSpPr/>
          <p:nvPr/>
        </p:nvSpPr>
        <p:spPr>
          <a:xfrm>
            <a:off x="8365047" y="6406290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" name="Right Triangle 158"/>
          <p:cNvSpPr/>
          <p:nvPr/>
        </p:nvSpPr>
        <p:spPr>
          <a:xfrm rot="10800000">
            <a:off x="3329149" y="6580771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" name="Right Triangle 159"/>
          <p:cNvSpPr/>
          <p:nvPr/>
        </p:nvSpPr>
        <p:spPr>
          <a:xfrm rot="10800000" flipH="1">
            <a:off x="3727651" y="6586057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" name="Rounded Rectangle 161"/>
          <p:cNvSpPr/>
          <p:nvPr/>
        </p:nvSpPr>
        <p:spPr>
          <a:xfrm>
            <a:off x="3328988" y="6338543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4" name="Rectangle 162"/>
          <p:cNvSpPr/>
          <p:nvPr/>
        </p:nvSpPr>
        <p:spPr>
          <a:xfrm>
            <a:off x="3777871" y="6279830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изменяется в настоящий момент</a:t>
            </a:r>
          </a:p>
        </p:txBody>
      </p:sp>
      <p:sp>
        <p:nvSpPr>
          <p:cNvPr id="25" name="Oval 127"/>
          <p:cNvSpPr/>
          <p:nvPr/>
        </p:nvSpPr>
        <p:spPr>
          <a:xfrm>
            <a:off x="4949632" y="6347577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115" y="6386215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157"/>
          <p:cNvSpPr/>
          <p:nvPr/>
        </p:nvSpPr>
        <p:spPr>
          <a:xfrm>
            <a:off x="5165914" y="6284115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sp>
        <p:nvSpPr>
          <p:cNvPr id="28" name="Rectangle 155"/>
          <p:cNvSpPr/>
          <p:nvPr/>
        </p:nvSpPr>
        <p:spPr>
          <a:xfrm>
            <a:off x="8802029" y="6308964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1"/>
          <p:cNvSpPr/>
          <p:nvPr/>
        </p:nvSpPr>
        <p:spPr>
          <a:xfrm>
            <a:off x="2664767" y="235596"/>
            <a:ext cx="4576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</a:t>
            </a:r>
          </a:p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 «Наши дети»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7049875" y="267665"/>
            <a:ext cx="2561808" cy="58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</a:pPr>
            <a:r>
              <a:rPr lang="ru-RU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Бюджетное учреждение социального обслуживания для детей-сирот и детей, оставшихся без попечения родителей, Вологодской области «Череповецкий центр помощи детям, оставшимся без попечения родителей, «Наши дети»</a:t>
            </a:r>
          </a:p>
        </p:txBody>
      </p:sp>
      <p:sp>
        <p:nvSpPr>
          <p:cNvPr id="32" name="Rounded Rectangle 49"/>
          <p:cNvSpPr/>
          <p:nvPr/>
        </p:nvSpPr>
        <p:spPr>
          <a:xfrm>
            <a:off x="575468" y="5430742"/>
            <a:ext cx="1770362" cy="564136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Дети-сироты и дети, оставшиеся без попечения родителей (воспитанники)</a:t>
            </a:r>
          </a:p>
        </p:txBody>
      </p:sp>
      <p:sp>
        <p:nvSpPr>
          <p:cNvPr id="33" name="Rectangle 50"/>
          <p:cNvSpPr/>
          <p:nvPr/>
        </p:nvSpPr>
        <p:spPr>
          <a:xfrm>
            <a:off x="620150" y="5486401"/>
            <a:ext cx="1674427" cy="467612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39" name="Rounded Rectangle 49"/>
          <p:cNvSpPr/>
          <p:nvPr/>
        </p:nvSpPr>
        <p:spPr>
          <a:xfrm>
            <a:off x="4010679" y="5430742"/>
            <a:ext cx="1746434" cy="564136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Кандидаты в замещающие родители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</a:rPr>
              <a:t>Кровные родственники – потенциальные опекуны</a:t>
            </a:r>
          </a:p>
        </p:txBody>
      </p:sp>
      <p:sp>
        <p:nvSpPr>
          <p:cNvPr id="40" name="Rectangle 50"/>
          <p:cNvSpPr/>
          <p:nvPr/>
        </p:nvSpPr>
        <p:spPr>
          <a:xfrm>
            <a:off x="4055362" y="5486401"/>
            <a:ext cx="1651796" cy="467612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1" name="Rounded Rectangle 49"/>
          <p:cNvSpPr/>
          <p:nvPr/>
        </p:nvSpPr>
        <p:spPr>
          <a:xfrm>
            <a:off x="7558286" y="5405435"/>
            <a:ext cx="1746434" cy="564136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Действующие замещающие семьи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</a:rPr>
              <a:t>с детьми</a:t>
            </a:r>
          </a:p>
        </p:txBody>
      </p:sp>
      <p:sp>
        <p:nvSpPr>
          <p:cNvPr id="42" name="Rectangle 50"/>
          <p:cNvSpPr/>
          <p:nvPr/>
        </p:nvSpPr>
        <p:spPr>
          <a:xfrm>
            <a:off x="7602969" y="5461094"/>
            <a:ext cx="1651796" cy="467612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3" name="Rounded Rectangle 41"/>
          <p:cNvSpPr/>
          <p:nvPr/>
        </p:nvSpPr>
        <p:spPr>
          <a:xfrm>
            <a:off x="575468" y="4483980"/>
            <a:ext cx="1770362" cy="672277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Программа подготовки к переходу в замещающую семью</a:t>
            </a:r>
          </a:p>
          <a:p>
            <a:pPr marL="88900"/>
            <a:r>
              <a:rPr lang="ru-RU" sz="700" dirty="0">
                <a:solidFill>
                  <a:schemeClr val="tx1"/>
                </a:solidFill>
              </a:rPr>
              <a:t>Совместные занятия кандидатов в замещающие родители с воспитанниками </a:t>
            </a:r>
          </a:p>
        </p:txBody>
      </p:sp>
      <p:sp>
        <p:nvSpPr>
          <p:cNvPr id="44" name="Rectangle 42"/>
          <p:cNvSpPr/>
          <p:nvPr/>
        </p:nvSpPr>
        <p:spPr>
          <a:xfrm>
            <a:off x="617301" y="4522683"/>
            <a:ext cx="1675819" cy="59770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5" name="Rounded Rectangle 41"/>
          <p:cNvSpPr/>
          <p:nvPr/>
        </p:nvSpPr>
        <p:spPr>
          <a:xfrm>
            <a:off x="2977622" y="4483980"/>
            <a:ext cx="1201899" cy="672277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Школа приемных родителей</a:t>
            </a:r>
          </a:p>
        </p:txBody>
      </p:sp>
      <p:sp>
        <p:nvSpPr>
          <p:cNvPr id="46" name="Rectangle 42"/>
          <p:cNvSpPr/>
          <p:nvPr/>
        </p:nvSpPr>
        <p:spPr>
          <a:xfrm>
            <a:off x="3019455" y="4522683"/>
            <a:ext cx="1130065" cy="59770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9" name="Rounded Rectangle 41"/>
          <p:cNvSpPr/>
          <p:nvPr/>
        </p:nvSpPr>
        <p:spPr>
          <a:xfrm>
            <a:off x="4786210" y="4483980"/>
            <a:ext cx="1201899" cy="672277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Сопровождение замещающих семей</a:t>
            </a:r>
          </a:p>
        </p:txBody>
      </p:sp>
      <p:sp>
        <p:nvSpPr>
          <p:cNvPr id="50" name="Rectangle 42"/>
          <p:cNvSpPr/>
          <p:nvPr/>
        </p:nvSpPr>
        <p:spPr>
          <a:xfrm>
            <a:off x="4828043" y="4522683"/>
            <a:ext cx="1130065" cy="59770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8113196" y="4485748"/>
            <a:ext cx="1201899" cy="63357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Клуб «Счастливы вместе!»</a:t>
            </a:r>
          </a:p>
        </p:txBody>
      </p:sp>
      <p:sp>
        <p:nvSpPr>
          <p:cNvPr id="52" name="Rectangle 42"/>
          <p:cNvSpPr/>
          <p:nvPr/>
        </p:nvSpPr>
        <p:spPr>
          <a:xfrm>
            <a:off x="6477599" y="4522683"/>
            <a:ext cx="1130065" cy="59770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53" name="Rounded Rectangle 41"/>
          <p:cNvSpPr/>
          <p:nvPr/>
        </p:nvSpPr>
        <p:spPr>
          <a:xfrm>
            <a:off x="6353951" y="4485748"/>
            <a:ext cx="1201899" cy="65796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Кризисное реагирование</a:t>
            </a:r>
          </a:p>
        </p:txBody>
      </p:sp>
      <p:sp>
        <p:nvSpPr>
          <p:cNvPr id="54" name="Rectangle 42"/>
          <p:cNvSpPr/>
          <p:nvPr/>
        </p:nvSpPr>
        <p:spPr>
          <a:xfrm>
            <a:off x="8153058" y="4516707"/>
            <a:ext cx="1122430" cy="57383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55" name="Rounded Rectangle 161"/>
          <p:cNvSpPr/>
          <p:nvPr/>
        </p:nvSpPr>
        <p:spPr>
          <a:xfrm>
            <a:off x="570029" y="3657767"/>
            <a:ext cx="1770362" cy="55888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Воспитанники прошли подготовку к семейным формам устройства </a:t>
            </a:r>
            <a:r>
              <a:rPr lang="ru-RU" sz="700"/>
              <a:t>(СФУ)</a:t>
            </a:r>
            <a:endParaRPr lang="ru-RU" sz="700" dirty="0"/>
          </a:p>
        </p:txBody>
      </p:sp>
      <p:sp>
        <p:nvSpPr>
          <p:cNvPr id="56" name="Right Triangle 16"/>
          <p:cNvSpPr/>
          <p:nvPr/>
        </p:nvSpPr>
        <p:spPr>
          <a:xfrm rot="10800000">
            <a:off x="579279" y="4210668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7" name="Right Triangle 17"/>
          <p:cNvSpPr/>
          <p:nvPr/>
        </p:nvSpPr>
        <p:spPr>
          <a:xfrm rot="10800000" flipH="1">
            <a:off x="2196391" y="421066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8" name="Rounded Rectangle 161"/>
          <p:cNvSpPr/>
          <p:nvPr/>
        </p:nvSpPr>
        <p:spPr>
          <a:xfrm>
            <a:off x="2611863" y="3650613"/>
            <a:ext cx="874642" cy="55888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Обучены в ШПР  кандидаты в замещающие родители</a:t>
            </a:r>
          </a:p>
        </p:txBody>
      </p:sp>
      <p:sp>
        <p:nvSpPr>
          <p:cNvPr id="59" name="Right Triangle 16"/>
          <p:cNvSpPr/>
          <p:nvPr/>
        </p:nvSpPr>
        <p:spPr>
          <a:xfrm rot="10800000">
            <a:off x="2606040" y="420351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0" name="Right Triangle 17"/>
          <p:cNvSpPr/>
          <p:nvPr/>
        </p:nvSpPr>
        <p:spPr>
          <a:xfrm rot="10800000" flipH="1">
            <a:off x="3348610" y="4203514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1" name="Rounded Rectangle 161"/>
          <p:cNvSpPr/>
          <p:nvPr/>
        </p:nvSpPr>
        <p:spPr>
          <a:xfrm>
            <a:off x="3687889" y="3657767"/>
            <a:ext cx="917516" cy="55888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Обучены в ШПР замещающие родители, ранее не прошедшие подготовку</a:t>
            </a:r>
          </a:p>
        </p:txBody>
      </p:sp>
      <p:sp>
        <p:nvSpPr>
          <p:cNvPr id="62" name="Right Triangle 16"/>
          <p:cNvSpPr/>
          <p:nvPr/>
        </p:nvSpPr>
        <p:spPr>
          <a:xfrm rot="10800000">
            <a:off x="3682066" y="4210668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3" name="Right Triangle 17"/>
          <p:cNvSpPr/>
          <p:nvPr/>
        </p:nvSpPr>
        <p:spPr>
          <a:xfrm rot="10800000" flipH="1">
            <a:off x="4463635" y="421066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4" name="Rounded Rectangle 161"/>
          <p:cNvSpPr/>
          <p:nvPr/>
        </p:nvSpPr>
        <p:spPr>
          <a:xfrm>
            <a:off x="4786210" y="3657767"/>
            <a:ext cx="1200858" cy="55888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Замещающие семьи получают помощь специалистов</a:t>
            </a:r>
          </a:p>
        </p:txBody>
      </p:sp>
      <p:sp>
        <p:nvSpPr>
          <p:cNvPr id="65" name="Right Triangle 16"/>
          <p:cNvSpPr/>
          <p:nvPr/>
        </p:nvSpPr>
        <p:spPr>
          <a:xfrm rot="10800000">
            <a:off x="4790435" y="4210668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6" name="Right Triangle 17"/>
          <p:cNvSpPr/>
          <p:nvPr/>
        </p:nvSpPr>
        <p:spPr>
          <a:xfrm rot="10800000" flipH="1">
            <a:off x="5843068" y="421066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7" name="Rounded Rectangle 161"/>
          <p:cNvSpPr/>
          <p:nvPr/>
        </p:nvSpPr>
        <p:spPr>
          <a:xfrm>
            <a:off x="8099203" y="3650613"/>
            <a:ext cx="1200858" cy="55888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Замещающие семьи посещают занятия клуба</a:t>
            </a:r>
          </a:p>
        </p:txBody>
      </p:sp>
      <p:sp>
        <p:nvSpPr>
          <p:cNvPr id="68" name="Right Triangle 16"/>
          <p:cNvSpPr/>
          <p:nvPr/>
        </p:nvSpPr>
        <p:spPr>
          <a:xfrm rot="10800000">
            <a:off x="6346482" y="4215796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9" name="Right Triangle 17"/>
          <p:cNvSpPr/>
          <p:nvPr/>
        </p:nvSpPr>
        <p:spPr>
          <a:xfrm rot="10800000" flipH="1">
            <a:off x="7418217" y="4215796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0" name="Rounded Rectangle 161"/>
          <p:cNvSpPr/>
          <p:nvPr/>
        </p:nvSpPr>
        <p:spPr>
          <a:xfrm>
            <a:off x="6354992" y="3649931"/>
            <a:ext cx="1200858" cy="57076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Замещающие семьи в ситуации острого кризиса своевременно выявляются и получат помощь</a:t>
            </a:r>
          </a:p>
        </p:txBody>
      </p:sp>
      <p:sp>
        <p:nvSpPr>
          <p:cNvPr id="71" name="Right Triangle 16"/>
          <p:cNvSpPr/>
          <p:nvPr/>
        </p:nvSpPr>
        <p:spPr>
          <a:xfrm rot="10800000">
            <a:off x="8096798" y="4204687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2" name="Right Triangle 17"/>
          <p:cNvSpPr/>
          <p:nvPr/>
        </p:nvSpPr>
        <p:spPr>
          <a:xfrm rot="10800000" flipH="1">
            <a:off x="9144407" y="420468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3" name="Rounded Rectangle 161"/>
          <p:cNvSpPr/>
          <p:nvPr/>
        </p:nvSpPr>
        <p:spPr>
          <a:xfrm>
            <a:off x="571327" y="2972971"/>
            <a:ext cx="1770362" cy="435025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Повышена готовность к жизни в семье </a:t>
            </a:r>
          </a:p>
        </p:txBody>
      </p:sp>
      <p:sp>
        <p:nvSpPr>
          <p:cNvPr id="76" name="Rounded Rectangle 161"/>
          <p:cNvSpPr/>
          <p:nvPr/>
        </p:nvSpPr>
        <p:spPr>
          <a:xfrm>
            <a:off x="535217" y="1450981"/>
            <a:ext cx="1455021" cy="558882"/>
          </a:xfrm>
          <a:prstGeom prst="roundRect">
            <a:avLst>
              <a:gd name="adj" fmla="val 0"/>
            </a:avLst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4138"/>
            <a:r>
              <a:rPr lang="ru-RU" sz="700" dirty="0"/>
              <a:t>Рост уровня готовности детей к самостоятельной жизни</a:t>
            </a:r>
          </a:p>
        </p:txBody>
      </p:sp>
      <p:sp>
        <p:nvSpPr>
          <p:cNvPr id="80" name="Right Triangle 16"/>
          <p:cNvSpPr/>
          <p:nvPr/>
        </p:nvSpPr>
        <p:spPr>
          <a:xfrm rot="10800000">
            <a:off x="2604072" y="340136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1" name="Right Triangle 17"/>
          <p:cNvSpPr/>
          <p:nvPr/>
        </p:nvSpPr>
        <p:spPr>
          <a:xfrm rot="10800000" flipH="1">
            <a:off x="3342570" y="340136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3" name="Right Triangle 16"/>
          <p:cNvSpPr/>
          <p:nvPr/>
        </p:nvSpPr>
        <p:spPr>
          <a:xfrm rot="10800000">
            <a:off x="3683458" y="3406258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4" name="Right Triangle 17"/>
          <p:cNvSpPr/>
          <p:nvPr/>
        </p:nvSpPr>
        <p:spPr>
          <a:xfrm rot="10800000" flipH="1">
            <a:off x="4459881" y="3406258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6" name="Right Triangle 16"/>
          <p:cNvSpPr/>
          <p:nvPr/>
        </p:nvSpPr>
        <p:spPr>
          <a:xfrm rot="10800000">
            <a:off x="4722035" y="3303607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7" name="Right Triangle 17"/>
          <p:cNvSpPr/>
          <p:nvPr/>
        </p:nvSpPr>
        <p:spPr>
          <a:xfrm rot="10800000" flipH="1">
            <a:off x="6326760" y="3058049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9" name="Right Triangle 16"/>
          <p:cNvSpPr/>
          <p:nvPr/>
        </p:nvSpPr>
        <p:spPr>
          <a:xfrm rot="10800000">
            <a:off x="5631943" y="3053081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0" name="Right Triangle 17"/>
          <p:cNvSpPr/>
          <p:nvPr/>
        </p:nvSpPr>
        <p:spPr>
          <a:xfrm rot="10800000" flipH="1">
            <a:off x="7411241" y="3357727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2" name="Right Triangle 16"/>
          <p:cNvSpPr/>
          <p:nvPr/>
        </p:nvSpPr>
        <p:spPr>
          <a:xfrm rot="10800000">
            <a:off x="6659105" y="3359714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2" name="Rounded Rectangle 161"/>
          <p:cNvSpPr/>
          <p:nvPr/>
        </p:nvSpPr>
        <p:spPr>
          <a:xfrm>
            <a:off x="3684135" y="2972971"/>
            <a:ext cx="917516" cy="435025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Повышена родительская компетентность</a:t>
            </a:r>
          </a:p>
        </p:txBody>
      </p:sp>
      <p:sp>
        <p:nvSpPr>
          <p:cNvPr id="85" name="Rounded Rectangle 161"/>
          <p:cNvSpPr/>
          <p:nvPr/>
        </p:nvSpPr>
        <p:spPr>
          <a:xfrm>
            <a:off x="4723933" y="2659237"/>
            <a:ext cx="690524" cy="645736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Развита привязан</a:t>
            </a:r>
            <a:r>
              <a:rPr lang="en-US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-</a:t>
            </a:r>
            <a:r>
              <a:rPr lang="ru-RU" sz="700" dirty="0" err="1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ность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 ребенка к родителям</a:t>
            </a:r>
            <a:r>
              <a:rPr lang="en-US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 </a:t>
            </a:r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88" name="Rounded Rectangle 161"/>
          <p:cNvSpPr/>
          <p:nvPr/>
        </p:nvSpPr>
        <p:spPr>
          <a:xfrm>
            <a:off x="7715867" y="2936036"/>
            <a:ext cx="917516" cy="435025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Развиты коммуникативные и социальные навыки в семье</a:t>
            </a:r>
          </a:p>
        </p:txBody>
      </p:sp>
      <p:sp>
        <p:nvSpPr>
          <p:cNvPr id="91" name="Rounded Rectangle 161"/>
          <p:cNvSpPr/>
          <p:nvPr/>
        </p:nvSpPr>
        <p:spPr>
          <a:xfrm>
            <a:off x="8892038" y="2936854"/>
            <a:ext cx="719645" cy="447270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indent="-1588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Расширены социальные связи семьи</a:t>
            </a:r>
          </a:p>
        </p:txBody>
      </p:sp>
      <p:sp>
        <p:nvSpPr>
          <p:cNvPr id="94" name="Rounded Rectangle 161"/>
          <p:cNvSpPr/>
          <p:nvPr/>
        </p:nvSpPr>
        <p:spPr>
          <a:xfrm>
            <a:off x="6665277" y="2922870"/>
            <a:ext cx="882369" cy="435025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Выход семьи из острой кризисной ситуации</a:t>
            </a:r>
          </a:p>
        </p:txBody>
      </p:sp>
      <p:sp>
        <p:nvSpPr>
          <p:cNvPr id="79" name="Rounded Rectangle 161"/>
          <p:cNvSpPr/>
          <p:nvPr/>
        </p:nvSpPr>
        <p:spPr>
          <a:xfrm>
            <a:off x="2610847" y="2972971"/>
            <a:ext cx="874642" cy="43502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Сформирована готовность к приему ребенка в семью</a:t>
            </a:r>
          </a:p>
        </p:txBody>
      </p:sp>
      <p:cxnSp>
        <p:nvCxnSpPr>
          <p:cNvPr id="100" name="Прямая со стрелкой 99"/>
          <p:cNvCxnSpPr>
            <a:stCxn id="43" idx="0"/>
            <a:endCxn id="55" idx="2"/>
          </p:cNvCxnSpPr>
          <p:nvPr/>
        </p:nvCxnSpPr>
        <p:spPr>
          <a:xfrm flipH="1" flipV="1">
            <a:off x="1455210" y="4216649"/>
            <a:ext cx="5439" cy="26733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55" idx="0"/>
            <a:endCxn id="73" idx="2"/>
          </p:cNvCxnSpPr>
          <p:nvPr/>
        </p:nvCxnSpPr>
        <p:spPr>
          <a:xfrm flipV="1">
            <a:off x="1455210" y="3407996"/>
            <a:ext cx="1298" cy="2497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cxnSpLocks/>
            <a:stCxn id="73" idx="0"/>
          </p:cNvCxnSpPr>
          <p:nvPr/>
        </p:nvCxnSpPr>
        <p:spPr>
          <a:xfrm flipV="1">
            <a:off x="1456508" y="2009863"/>
            <a:ext cx="2680" cy="96310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Соединительная линия уступом 108"/>
          <p:cNvCxnSpPr/>
          <p:nvPr/>
        </p:nvCxnSpPr>
        <p:spPr>
          <a:xfrm rot="5400000" flipH="1" flipV="1">
            <a:off x="6233615" y="2583909"/>
            <a:ext cx="35870" cy="5108826"/>
          </a:xfrm>
          <a:prstGeom prst="bentConnector3">
            <a:avLst>
              <a:gd name="adj1" fmla="val -393465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/>
          <p:nvPr/>
        </p:nvCxnSpPr>
        <p:spPr>
          <a:xfrm flipV="1">
            <a:off x="3186347" y="4210668"/>
            <a:ext cx="0" cy="27331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/>
          <p:nvPr/>
        </p:nvCxnSpPr>
        <p:spPr>
          <a:xfrm flipV="1">
            <a:off x="4010679" y="4222143"/>
            <a:ext cx="2604" cy="26183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49" idx="0"/>
            <a:endCxn id="64" idx="2"/>
          </p:cNvCxnSpPr>
          <p:nvPr/>
        </p:nvCxnSpPr>
        <p:spPr>
          <a:xfrm flipH="1" flipV="1">
            <a:off x="5386639" y="4216649"/>
            <a:ext cx="521" cy="26733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>
            <a:cxnSpLocks/>
            <a:stCxn id="53" idx="0"/>
            <a:endCxn id="70" idx="2"/>
          </p:cNvCxnSpPr>
          <p:nvPr/>
        </p:nvCxnSpPr>
        <p:spPr>
          <a:xfrm flipV="1">
            <a:off x="6954901" y="4220694"/>
            <a:ext cx="520" cy="26505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58" idx="0"/>
            <a:endCxn id="79" idx="2"/>
          </p:cNvCxnSpPr>
          <p:nvPr/>
        </p:nvCxnSpPr>
        <p:spPr>
          <a:xfrm flipH="1" flipV="1">
            <a:off x="3048168" y="3407996"/>
            <a:ext cx="1016" cy="2426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61" idx="0"/>
            <a:endCxn id="82" idx="2"/>
          </p:cNvCxnSpPr>
          <p:nvPr/>
        </p:nvCxnSpPr>
        <p:spPr>
          <a:xfrm flipH="1" flipV="1">
            <a:off x="4142893" y="3407996"/>
            <a:ext cx="3754" cy="2497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ight Triangle 16"/>
          <p:cNvSpPr/>
          <p:nvPr/>
        </p:nvSpPr>
        <p:spPr>
          <a:xfrm rot="10800000">
            <a:off x="2606927" y="265223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2" name="Right Triangle 17"/>
          <p:cNvSpPr/>
          <p:nvPr/>
        </p:nvSpPr>
        <p:spPr>
          <a:xfrm rot="10800000" flipH="1">
            <a:off x="3339418" y="2651956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6" name="Rounded Rectangle 161"/>
          <p:cNvSpPr/>
          <p:nvPr/>
        </p:nvSpPr>
        <p:spPr>
          <a:xfrm>
            <a:off x="5632513" y="2337006"/>
            <a:ext cx="841026" cy="724836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Нормализован эмоциональный климат семьи и детско-родительских отношений</a:t>
            </a:r>
          </a:p>
        </p:txBody>
      </p:sp>
      <p:sp>
        <p:nvSpPr>
          <p:cNvPr id="149" name="Rounded Rectangle 161"/>
          <p:cNvSpPr/>
          <p:nvPr/>
        </p:nvSpPr>
        <p:spPr>
          <a:xfrm>
            <a:off x="4601651" y="1739153"/>
            <a:ext cx="1182713" cy="379869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Позитивные личностно-значимые изменения у ребенка</a:t>
            </a:r>
          </a:p>
        </p:txBody>
      </p:sp>
      <p:cxnSp>
        <p:nvCxnSpPr>
          <p:cNvPr id="150" name="Прямая со стрелкой 149"/>
          <p:cNvCxnSpPr>
            <a:cxnSpLocks/>
            <a:stCxn id="79" idx="0"/>
            <a:endCxn id="212" idx="2"/>
          </p:cNvCxnSpPr>
          <p:nvPr/>
        </p:nvCxnSpPr>
        <p:spPr>
          <a:xfrm flipH="1" flipV="1">
            <a:off x="3047201" y="2655551"/>
            <a:ext cx="967" cy="31742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/>
          <p:cNvCxnSpPr>
            <a:cxnSpLocks/>
            <a:stCxn id="85" idx="0"/>
          </p:cNvCxnSpPr>
          <p:nvPr/>
        </p:nvCxnSpPr>
        <p:spPr>
          <a:xfrm flipV="1">
            <a:off x="5069195" y="2117254"/>
            <a:ext cx="0" cy="54198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ight Triangle 16"/>
          <p:cNvSpPr/>
          <p:nvPr/>
        </p:nvSpPr>
        <p:spPr>
          <a:xfrm rot="10800000" flipH="1">
            <a:off x="5279030" y="3306037"/>
            <a:ext cx="141788" cy="78953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64" name="Прямая со стрелкой 163"/>
          <p:cNvCxnSpPr/>
          <p:nvPr/>
        </p:nvCxnSpPr>
        <p:spPr>
          <a:xfrm flipH="1" flipV="1">
            <a:off x="8481077" y="2705685"/>
            <a:ext cx="544" cy="2232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/>
          <p:cNvCxnSpPr/>
          <p:nvPr/>
        </p:nvCxnSpPr>
        <p:spPr>
          <a:xfrm flipH="1" flipV="1">
            <a:off x="9084661" y="2706355"/>
            <a:ext cx="1259" cy="2304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/>
          <p:nvPr/>
        </p:nvCxnSpPr>
        <p:spPr>
          <a:xfrm flipV="1">
            <a:off x="8279320" y="3364426"/>
            <a:ext cx="0" cy="2828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/>
          <p:nvPr/>
        </p:nvCxnSpPr>
        <p:spPr>
          <a:xfrm flipH="1" flipV="1">
            <a:off x="9203190" y="3364426"/>
            <a:ext cx="6551" cy="2828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5"/>
          <p:cNvGrpSpPr/>
          <p:nvPr/>
        </p:nvGrpSpPr>
        <p:grpSpPr>
          <a:xfrm>
            <a:off x="5853656" y="1131173"/>
            <a:ext cx="473631" cy="420560"/>
            <a:chOff x="6613702" y="2640793"/>
            <a:chExt cx="473631" cy="359553"/>
          </a:xfrm>
        </p:grpSpPr>
        <p:sp>
          <p:nvSpPr>
            <p:cNvPr id="172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73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74" name="Group 18"/>
          <p:cNvGrpSpPr/>
          <p:nvPr/>
        </p:nvGrpSpPr>
        <p:grpSpPr>
          <a:xfrm>
            <a:off x="3578476" y="1126268"/>
            <a:ext cx="473631" cy="42055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175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76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77" name="Right Triangle 21"/>
          <p:cNvSpPr/>
          <p:nvPr/>
        </p:nvSpPr>
        <p:spPr>
          <a:xfrm rot="10800000">
            <a:off x="3904731" y="1487050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78" name="Rectangle 22"/>
          <p:cNvSpPr/>
          <p:nvPr/>
        </p:nvSpPr>
        <p:spPr>
          <a:xfrm>
            <a:off x="3904731" y="959777"/>
            <a:ext cx="2099536" cy="52283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ru-RU" sz="8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Улучшение благополучия детей и семей – участников Программы</a:t>
            </a:r>
          </a:p>
        </p:txBody>
      </p:sp>
      <p:sp>
        <p:nvSpPr>
          <p:cNvPr id="179" name="Right Triangle 23"/>
          <p:cNvSpPr/>
          <p:nvPr/>
        </p:nvSpPr>
        <p:spPr>
          <a:xfrm rot="10800000" flipH="1">
            <a:off x="5862702" y="1491025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87" name="Rounded Rectangle 161"/>
          <p:cNvSpPr/>
          <p:nvPr/>
        </p:nvSpPr>
        <p:spPr>
          <a:xfrm>
            <a:off x="2131804" y="1130139"/>
            <a:ext cx="1339662" cy="558882"/>
          </a:xfrm>
          <a:prstGeom prst="roundRect">
            <a:avLst>
              <a:gd name="adj" fmla="val 0"/>
            </a:avLst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ru-RU" sz="700" dirty="0"/>
              <a:t>Увеличение числа детей-сирот и детей, оставшихся без попечения родителей, переданных на СФУ</a:t>
            </a:r>
          </a:p>
        </p:txBody>
      </p:sp>
      <p:sp>
        <p:nvSpPr>
          <p:cNvPr id="194" name="Right Triangle 16"/>
          <p:cNvSpPr/>
          <p:nvPr/>
        </p:nvSpPr>
        <p:spPr>
          <a:xfrm rot="10800000">
            <a:off x="7238161" y="1797272"/>
            <a:ext cx="144016" cy="7718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5" name="Right Triangle 17"/>
          <p:cNvSpPr/>
          <p:nvPr/>
        </p:nvSpPr>
        <p:spPr>
          <a:xfrm rot="10800000" flipH="1">
            <a:off x="8339466" y="1796528"/>
            <a:ext cx="144000" cy="7718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6" name="Rounded Rectangle 161"/>
          <p:cNvSpPr/>
          <p:nvPr/>
        </p:nvSpPr>
        <p:spPr>
          <a:xfrm>
            <a:off x="7218037" y="1295310"/>
            <a:ext cx="1245305" cy="571042"/>
          </a:xfrm>
          <a:prstGeom prst="roundRect">
            <a:avLst>
              <a:gd name="adj" fmla="val 0"/>
            </a:avLst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ru-RU" sz="700" dirty="0"/>
              <a:t>Уменьшение количества изъятий / отказов детей </a:t>
            </a:r>
          </a:p>
          <a:p>
            <a:pPr marL="88900"/>
            <a:r>
              <a:rPr lang="ru-RU" sz="700" dirty="0"/>
              <a:t>из замещающих семей</a:t>
            </a:r>
          </a:p>
        </p:txBody>
      </p:sp>
      <p:pic>
        <p:nvPicPr>
          <p:cNvPr id="154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5546243B-0762-473F-A782-A4E923A2D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646" y="1142365"/>
            <a:ext cx="109094" cy="10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6BEE5225-9C50-4144-A6DF-BCB02DAB1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55" y="1213664"/>
            <a:ext cx="109094" cy="10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692CBFC6-7FE6-453B-A8E6-4D4F9513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12" y="1429348"/>
            <a:ext cx="109094" cy="10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A4625CC9-D439-4E2C-AB20-22DB1F7B6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84" y="1683384"/>
            <a:ext cx="109094" cy="10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1" name="Прямая со стрелкой 190">
            <a:extLst>
              <a:ext uri="{FF2B5EF4-FFF2-40B4-BE49-F238E27FC236}">
                <a16:creationId xmlns:a16="http://schemas.microsoft.com/office/drawing/2014/main" id="{B079B159-C998-4074-8037-BA855FDC46F3}"/>
              </a:ext>
            </a:extLst>
          </p:cNvPr>
          <p:cNvCxnSpPr>
            <a:stCxn id="149" idx="0"/>
          </p:cNvCxnSpPr>
          <p:nvPr/>
        </p:nvCxnSpPr>
        <p:spPr>
          <a:xfrm flipH="1" flipV="1">
            <a:off x="5193007" y="1489241"/>
            <a:ext cx="1" cy="24991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 стрелкой 199">
            <a:extLst>
              <a:ext uri="{FF2B5EF4-FFF2-40B4-BE49-F238E27FC236}">
                <a16:creationId xmlns:a16="http://schemas.microsoft.com/office/drawing/2014/main" id="{B51D3A48-9A46-4FF1-A086-B84EC23C5915}"/>
              </a:ext>
            </a:extLst>
          </p:cNvPr>
          <p:cNvCxnSpPr>
            <a:cxnSpLocks/>
          </p:cNvCxnSpPr>
          <p:nvPr/>
        </p:nvCxnSpPr>
        <p:spPr>
          <a:xfrm flipH="1" flipV="1">
            <a:off x="8213894" y="1815025"/>
            <a:ext cx="1212" cy="32680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Соединитель: уступ 126">
            <a:extLst>
              <a:ext uri="{FF2B5EF4-FFF2-40B4-BE49-F238E27FC236}">
                <a16:creationId xmlns:a16="http://schemas.microsoft.com/office/drawing/2014/main" id="{C566B15C-4C88-43A9-9CC7-C1EAD12DEC7E}"/>
              </a:ext>
            </a:extLst>
          </p:cNvPr>
          <p:cNvCxnSpPr>
            <a:stCxn id="160" idx="0"/>
          </p:cNvCxnSpPr>
          <p:nvPr/>
        </p:nvCxnSpPr>
        <p:spPr>
          <a:xfrm rot="16200000" flipV="1">
            <a:off x="6857628" y="219531"/>
            <a:ext cx="1063681" cy="2770401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31">
            <a:extLst>
              <a:ext uri="{FF2B5EF4-FFF2-40B4-BE49-F238E27FC236}">
                <a16:creationId xmlns:a16="http://schemas.microsoft.com/office/drawing/2014/main" id="{7A28B729-C986-4FF7-96EF-42AEB02E89B4}"/>
              </a:ext>
            </a:extLst>
          </p:cNvPr>
          <p:cNvCxnSpPr/>
          <p:nvPr/>
        </p:nvCxnSpPr>
        <p:spPr>
          <a:xfrm flipV="1">
            <a:off x="8633383" y="3095816"/>
            <a:ext cx="259605" cy="394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F68B8F0A-696E-4543-971F-8792B37881AC}"/>
              </a:ext>
            </a:extLst>
          </p:cNvPr>
          <p:cNvCxnSpPr/>
          <p:nvPr/>
        </p:nvCxnSpPr>
        <p:spPr>
          <a:xfrm flipH="1">
            <a:off x="8624047" y="3228687"/>
            <a:ext cx="267992" cy="45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ounded Rectangle 161">
            <a:extLst>
              <a:ext uri="{FF2B5EF4-FFF2-40B4-BE49-F238E27FC236}">
                <a16:creationId xmlns:a16="http://schemas.microsoft.com/office/drawing/2014/main" id="{619937C1-49E2-4819-8DF1-E19A61EBCE91}"/>
              </a:ext>
            </a:extLst>
          </p:cNvPr>
          <p:cNvSpPr/>
          <p:nvPr/>
        </p:nvSpPr>
        <p:spPr>
          <a:xfrm>
            <a:off x="2610983" y="2100038"/>
            <a:ext cx="872435" cy="55551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Замещающие семьи – выпускники ШПР - приняли на воспитание детей</a:t>
            </a:r>
          </a:p>
        </p:txBody>
      </p:sp>
      <p:cxnSp>
        <p:nvCxnSpPr>
          <p:cNvPr id="216" name="Прямая со стрелкой 215">
            <a:extLst>
              <a:ext uri="{FF2B5EF4-FFF2-40B4-BE49-F238E27FC236}">
                <a16:creationId xmlns:a16="http://schemas.microsoft.com/office/drawing/2014/main" id="{1A9EB587-A1B1-4F58-925A-A6EE2A063341}"/>
              </a:ext>
            </a:extLst>
          </p:cNvPr>
          <p:cNvCxnSpPr>
            <a:cxnSpLocks/>
          </p:cNvCxnSpPr>
          <p:nvPr/>
        </p:nvCxnSpPr>
        <p:spPr>
          <a:xfrm flipH="1" flipV="1">
            <a:off x="3029522" y="1685534"/>
            <a:ext cx="1795" cy="41224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 стрелкой 231">
            <a:extLst>
              <a:ext uri="{FF2B5EF4-FFF2-40B4-BE49-F238E27FC236}">
                <a16:creationId xmlns:a16="http://schemas.microsoft.com/office/drawing/2014/main" id="{86B61BC5-A360-4979-A32C-7D54B13D5803}"/>
              </a:ext>
            </a:extLst>
          </p:cNvPr>
          <p:cNvCxnSpPr>
            <a:cxnSpLocks/>
          </p:cNvCxnSpPr>
          <p:nvPr/>
        </p:nvCxnSpPr>
        <p:spPr>
          <a:xfrm flipV="1">
            <a:off x="5069195" y="3299037"/>
            <a:ext cx="3793" cy="35873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Соединитель: уступ 239">
            <a:extLst>
              <a:ext uri="{FF2B5EF4-FFF2-40B4-BE49-F238E27FC236}">
                <a16:creationId xmlns:a16="http://schemas.microsoft.com/office/drawing/2014/main" id="{BD792EBA-A835-4E61-865B-DB3D8188ABCC}"/>
              </a:ext>
            </a:extLst>
          </p:cNvPr>
          <p:cNvCxnSpPr>
            <a:stCxn id="82" idx="0"/>
          </p:cNvCxnSpPr>
          <p:nvPr/>
        </p:nvCxnSpPr>
        <p:spPr>
          <a:xfrm rot="5400000" flipH="1" flipV="1">
            <a:off x="4644129" y="1993505"/>
            <a:ext cx="478231" cy="1480703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: уступ 241">
            <a:extLst>
              <a:ext uri="{FF2B5EF4-FFF2-40B4-BE49-F238E27FC236}">
                <a16:creationId xmlns:a16="http://schemas.microsoft.com/office/drawing/2014/main" id="{00F92D58-3C71-4E8F-B2CC-6ED6DB3B2E9D}"/>
              </a:ext>
            </a:extLst>
          </p:cNvPr>
          <p:cNvCxnSpPr>
            <a:stCxn id="94" idx="0"/>
          </p:cNvCxnSpPr>
          <p:nvPr/>
        </p:nvCxnSpPr>
        <p:spPr>
          <a:xfrm rot="16200000" flipV="1">
            <a:off x="6575617" y="2392024"/>
            <a:ext cx="428771" cy="632921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42"/>
          <p:cNvSpPr/>
          <p:nvPr/>
        </p:nvSpPr>
        <p:spPr>
          <a:xfrm>
            <a:off x="6395902" y="4531708"/>
            <a:ext cx="1130065" cy="59770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cxnSp>
        <p:nvCxnSpPr>
          <p:cNvPr id="233" name="Прямая со стрелкой 232">
            <a:extLst>
              <a:ext uri="{FF2B5EF4-FFF2-40B4-BE49-F238E27FC236}">
                <a16:creationId xmlns:a16="http://schemas.microsoft.com/office/drawing/2014/main" id="{A4E2EDE2-AF45-4DD1-8169-1B45577F9C32}"/>
              </a:ext>
            </a:extLst>
          </p:cNvPr>
          <p:cNvCxnSpPr>
            <a:cxnSpLocks/>
          </p:cNvCxnSpPr>
          <p:nvPr/>
        </p:nvCxnSpPr>
        <p:spPr>
          <a:xfrm flipH="1" flipV="1">
            <a:off x="5911115" y="3061335"/>
            <a:ext cx="3114" cy="62132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ight Triangle 16"/>
          <p:cNvSpPr/>
          <p:nvPr/>
        </p:nvSpPr>
        <p:spPr>
          <a:xfrm rot="10800000">
            <a:off x="8890246" y="3385345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85" name="Right Triangle 17"/>
          <p:cNvSpPr/>
          <p:nvPr/>
        </p:nvSpPr>
        <p:spPr>
          <a:xfrm rot="10800000" flipH="1">
            <a:off x="9469547" y="3383013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60" name="Rounded Rectangle 161"/>
          <p:cNvSpPr/>
          <p:nvPr/>
        </p:nvSpPr>
        <p:spPr>
          <a:xfrm>
            <a:off x="8152015" y="2136572"/>
            <a:ext cx="1245305" cy="571042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Семья умеет решать проблемы с окружением</a:t>
            </a:r>
          </a:p>
        </p:txBody>
      </p:sp>
      <p:sp>
        <p:nvSpPr>
          <p:cNvPr id="202" name="Right Triangle 16"/>
          <p:cNvSpPr/>
          <p:nvPr/>
        </p:nvSpPr>
        <p:spPr>
          <a:xfrm rot="10800000">
            <a:off x="542653" y="2009232"/>
            <a:ext cx="144016" cy="7718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03" name="Right Triangle 17"/>
          <p:cNvSpPr/>
          <p:nvPr/>
        </p:nvSpPr>
        <p:spPr>
          <a:xfrm rot="10800000" flipH="1">
            <a:off x="1841970" y="2009232"/>
            <a:ext cx="144000" cy="7718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05" name="Right Triangle 16"/>
          <p:cNvSpPr/>
          <p:nvPr/>
        </p:nvSpPr>
        <p:spPr>
          <a:xfrm rot="10800000">
            <a:off x="2123578" y="1683235"/>
            <a:ext cx="144016" cy="7718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06" name="Right Triangle 17"/>
          <p:cNvSpPr/>
          <p:nvPr/>
        </p:nvSpPr>
        <p:spPr>
          <a:xfrm rot="10800000" flipH="1">
            <a:off x="3328988" y="1691543"/>
            <a:ext cx="144000" cy="7718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09207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5829</TotalTime>
  <Words>270</Words>
  <Application>Microsoft Office PowerPoint</Application>
  <PresentationFormat>Лист A4 (210x297 мм)</PresentationFormat>
  <Paragraphs>44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Татьяна Арчакова</cp:lastModifiedBy>
  <cp:revision>27</cp:revision>
  <dcterms:created xsi:type="dcterms:W3CDTF">2019-08-31T19:10:07Z</dcterms:created>
  <dcterms:modified xsi:type="dcterms:W3CDTF">2019-09-26T07:17:10Z</dcterms:modified>
</cp:coreProperties>
</file>