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9C9"/>
    <a:srgbClr val="039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4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5"/>
          <p:cNvGrpSpPr/>
          <p:nvPr/>
        </p:nvGrpSpPr>
        <p:grpSpPr>
          <a:xfrm>
            <a:off x="6993328" y="1398732"/>
            <a:ext cx="473631" cy="420560"/>
            <a:chOff x="6613702" y="2640793"/>
            <a:chExt cx="473631" cy="359553"/>
          </a:xfrm>
        </p:grpSpPr>
        <p:sp>
          <p:nvSpPr>
            <p:cNvPr id="213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14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09" name="Group 18"/>
          <p:cNvGrpSpPr/>
          <p:nvPr/>
        </p:nvGrpSpPr>
        <p:grpSpPr>
          <a:xfrm>
            <a:off x="5322716" y="1401888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10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11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04" name="Group 5"/>
          <p:cNvGrpSpPr/>
          <p:nvPr/>
        </p:nvGrpSpPr>
        <p:grpSpPr>
          <a:xfrm>
            <a:off x="9098898" y="1398060"/>
            <a:ext cx="473631" cy="420560"/>
            <a:chOff x="6613702" y="2640793"/>
            <a:chExt cx="473631" cy="359553"/>
          </a:xfrm>
        </p:grpSpPr>
        <p:sp>
          <p:nvSpPr>
            <p:cNvPr id="205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06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01" name="Group 18"/>
          <p:cNvGrpSpPr/>
          <p:nvPr/>
        </p:nvGrpSpPr>
        <p:grpSpPr>
          <a:xfrm>
            <a:off x="7571004" y="1403405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02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03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88" name="Group 5"/>
          <p:cNvGrpSpPr/>
          <p:nvPr/>
        </p:nvGrpSpPr>
        <p:grpSpPr>
          <a:xfrm>
            <a:off x="4707641" y="1399719"/>
            <a:ext cx="473631" cy="420560"/>
            <a:chOff x="6613702" y="2640793"/>
            <a:chExt cx="473631" cy="359553"/>
          </a:xfrm>
        </p:grpSpPr>
        <p:sp>
          <p:nvSpPr>
            <p:cNvPr id="190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91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82" name="Group 18"/>
          <p:cNvGrpSpPr/>
          <p:nvPr/>
        </p:nvGrpSpPr>
        <p:grpSpPr>
          <a:xfrm>
            <a:off x="3026286" y="1417914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84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6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6495931" y="2687310"/>
            <a:ext cx="2459318" cy="142902"/>
            <a:chOff x="6574117" y="3520872"/>
            <a:chExt cx="2459318" cy="142902"/>
          </a:xfrm>
        </p:grpSpPr>
        <p:cxnSp>
          <p:nvCxnSpPr>
            <p:cNvPr id="175" name="Прямая соединительная линия 174"/>
            <p:cNvCxnSpPr/>
            <p:nvPr/>
          </p:nvCxnSpPr>
          <p:spPr>
            <a:xfrm flipV="1">
              <a:off x="6574117" y="3520873"/>
              <a:ext cx="0" cy="14290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>
            <a:xfrm flipV="1">
              <a:off x="6574118" y="3520872"/>
              <a:ext cx="2459317" cy="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>
            <a:xfrm flipV="1">
              <a:off x="9033435" y="3520872"/>
              <a:ext cx="0" cy="14290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Прямая соединительная линия 97"/>
          <p:cNvCxnSpPr>
            <a:stCxn id="37" idx="0"/>
            <a:endCxn id="50" idx="2"/>
          </p:cNvCxnSpPr>
          <p:nvPr/>
        </p:nvCxnSpPr>
        <p:spPr>
          <a:xfrm flipH="1" flipV="1">
            <a:off x="7024832" y="5371937"/>
            <a:ext cx="1619" cy="2384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/>
          <p:nvPr/>
        </p:nvSpPr>
        <p:spPr>
          <a:xfrm>
            <a:off x="2664767" y="235596"/>
            <a:ext cx="4576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Групповая работа в рамках комплексного сопровождения замещающих семей, создание сообщества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– «Большая крепкая семья»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89" y="235596"/>
            <a:ext cx="1582228" cy="522823"/>
          </a:xfrm>
          <a:prstGeom prst="rect">
            <a:avLst/>
          </a:prstGeom>
        </p:spPr>
      </p:pic>
      <p:sp>
        <p:nvSpPr>
          <p:cNvPr id="5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5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9" name="Rectangle 138"/>
          <p:cNvSpPr/>
          <p:nvPr/>
        </p:nvSpPr>
        <p:spPr>
          <a:xfrm>
            <a:off x="7040800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" name="Rounded Rectangle 139"/>
          <p:cNvSpPr/>
          <p:nvPr/>
        </p:nvSpPr>
        <p:spPr>
          <a:xfrm>
            <a:off x="6622948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ectangle 140"/>
          <p:cNvSpPr/>
          <p:nvPr/>
        </p:nvSpPr>
        <p:spPr>
          <a:xfrm>
            <a:off x="6659105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ounded Rectangle 141"/>
          <p:cNvSpPr/>
          <p:nvPr/>
        </p:nvSpPr>
        <p:spPr>
          <a:xfrm>
            <a:off x="831135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142"/>
          <p:cNvSpPr/>
          <p:nvPr/>
        </p:nvSpPr>
        <p:spPr>
          <a:xfrm>
            <a:off x="836504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7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8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1" name="Rounded Rectangle 49"/>
          <p:cNvSpPr/>
          <p:nvPr/>
        </p:nvSpPr>
        <p:spPr>
          <a:xfrm>
            <a:off x="641204" y="5635812"/>
            <a:ext cx="1342989" cy="35906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Кандидаты в замещающие родители</a:t>
            </a:r>
          </a:p>
        </p:txBody>
      </p:sp>
      <p:sp>
        <p:nvSpPr>
          <p:cNvPr id="32" name="Rectangle 50"/>
          <p:cNvSpPr/>
          <p:nvPr/>
        </p:nvSpPr>
        <p:spPr>
          <a:xfrm>
            <a:off x="685888" y="5671671"/>
            <a:ext cx="1259870" cy="28234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3" name="Rounded Rectangle 49"/>
          <p:cNvSpPr/>
          <p:nvPr/>
        </p:nvSpPr>
        <p:spPr>
          <a:xfrm>
            <a:off x="2390491" y="5624475"/>
            <a:ext cx="1342989" cy="35906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Замещающие семьи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– родители</a:t>
            </a:r>
          </a:p>
        </p:txBody>
      </p:sp>
      <p:sp>
        <p:nvSpPr>
          <p:cNvPr id="34" name="Rectangle 50"/>
          <p:cNvSpPr/>
          <p:nvPr/>
        </p:nvSpPr>
        <p:spPr>
          <a:xfrm>
            <a:off x="2435175" y="5660334"/>
            <a:ext cx="1259870" cy="28234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4349850" y="5610419"/>
            <a:ext cx="1342989" cy="35906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Замещающие семьи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– родители и дети</a:t>
            </a:r>
          </a:p>
        </p:txBody>
      </p:sp>
      <p:sp>
        <p:nvSpPr>
          <p:cNvPr id="36" name="Rectangle 50"/>
          <p:cNvSpPr/>
          <p:nvPr/>
        </p:nvSpPr>
        <p:spPr>
          <a:xfrm>
            <a:off x="4394534" y="5646278"/>
            <a:ext cx="1259870" cy="28234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6354956" y="5610419"/>
            <a:ext cx="1342989" cy="35906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 из замещающих семей</a:t>
            </a:r>
          </a:p>
        </p:txBody>
      </p:sp>
      <p:sp>
        <p:nvSpPr>
          <p:cNvPr id="38" name="Rectangle 50"/>
          <p:cNvSpPr/>
          <p:nvPr/>
        </p:nvSpPr>
        <p:spPr>
          <a:xfrm>
            <a:off x="6393664" y="5646278"/>
            <a:ext cx="1259870" cy="28234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9" name="Rounded Rectangle 49"/>
          <p:cNvSpPr/>
          <p:nvPr/>
        </p:nvSpPr>
        <p:spPr>
          <a:xfrm>
            <a:off x="7958699" y="5610419"/>
            <a:ext cx="1342989" cy="35906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Подростки из замещающих семей</a:t>
            </a:r>
          </a:p>
        </p:txBody>
      </p:sp>
      <p:sp>
        <p:nvSpPr>
          <p:cNvPr id="40" name="Rectangle 50"/>
          <p:cNvSpPr/>
          <p:nvPr/>
        </p:nvSpPr>
        <p:spPr>
          <a:xfrm>
            <a:off x="8003383" y="5646278"/>
            <a:ext cx="1259870" cy="28234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641204" y="4706616"/>
            <a:ext cx="1342989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Школа приемных родителей (ШПР)</a:t>
            </a:r>
          </a:p>
        </p:txBody>
      </p:sp>
      <p:sp>
        <p:nvSpPr>
          <p:cNvPr id="42" name="Rectangle 42"/>
          <p:cNvSpPr/>
          <p:nvPr/>
        </p:nvSpPr>
        <p:spPr>
          <a:xfrm>
            <a:off x="683037" y="4745319"/>
            <a:ext cx="1271269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2392164" y="4709458"/>
            <a:ext cx="1335487" cy="68586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Родительский клуб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«Добрый ангел»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Родительские собрания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Социально-значимые мероприятия</a:t>
            </a:r>
          </a:p>
        </p:txBody>
      </p:sp>
      <p:sp>
        <p:nvSpPr>
          <p:cNvPr id="44" name="Rectangle 42"/>
          <p:cNvSpPr/>
          <p:nvPr/>
        </p:nvSpPr>
        <p:spPr>
          <a:xfrm>
            <a:off x="2433997" y="4751294"/>
            <a:ext cx="1253485" cy="60218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3919153" y="4709458"/>
            <a:ext cx="1053324" cy="68586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Творческие встречи в рамках проекта «Социальный аукцион»</a:t>
            </a:r>
          </a:p>
        </p:txBody>
      </p:sp>
      <p:sp>
        <p:nvSpPr>
          <p:cNvPr id="46" name="Rectangle 42"/>
          <p:cNvSpPr/>
          <p:nvPr/>
        </p:nvSpPr>
        <p:spPr>
          <a:xfrm>
            <a:off x="3960985" y="4751294"/>
            <a:ext cx="969603" cy="60218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5056029" y="4709458"/>
            <a:ext cx="1053324" cy="685865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Семейный клуб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«Дочки матери» - детско-родительские занятия в клубе</a:t>
            </a:r>
          </a:p>
        </p:txBody>
      </p:sp>
      <p:sp>
        <p:nvSpPr>
          <p:cNvPr id="48" name="Rectangle 42"/>
          <p:cNvSpPr/>
          <p:nvPr/>
        </p:nvSpPr>
        <p:spPr>
          <a:xfrm>
            <a:off x="5097861" y="4751294"/>
            <a:ext cx="969603" cy="60218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6465273" y="4709458"/>
            <a:ext cx="1119122" cy="6923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Группа «</a:t>
            </a:r>
            <a:r>
              <a:rPr lang="ru-RU" sz="700" dirty="0" err="1">
                <a:solidFill>
                  <a:schemeClr val="tx1"/>
                </a:solidFill>
              </a:rPr>
              <a:t>Развивайка</a:t>
            </a:r>
            <a:r>
              <a:rPr lang="ru-RU" sz="7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50" name="Rectangle 42"/>
          <p:cNvSpPr/>
          <p:nvPr/>
        </p:nvSpPr>
        <p:spPr>
          <a:xfrm>
            <a:off x="6495153" y="4751295"/>
            <a:ext cx="1059357" cy="6206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8066288" y="4702950"/>
            <a:ext cx="1119122" cy="6923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Тренинги для подростков</a:t>
            </a:r>
          </a:p>
        </p:txBody>
      </p:sp>
      <p:sp>
        <p:nvSpPr>
          <p:cNvPr id="52" name="Rectangle 42"/>
          <p:cNvSpPr/>
          <p:nvPr/>
        </p:nvSpPr>
        <p:spPr>
          <a:xfrm>
            <a:off x="8096168" y="4744787"/>
            <a:ext cx="1059357" cy="62064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3" name="Rounded Rectangle 161"/>
          <p:cNvSpPr/>
          <p:nvPr/>
        </p:nvSpPr>
        <p:spPr>
          <a:xfrm>
            <a:off x="641204" y="3663774"/>
            <a:ext cx="1342989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Подготовлены потенциальные замещающие родители</a:t>
            </a:r>
          </a:p>
        </p:txBody>
      </p:sp>
      <p:sp>
        <p:nvSpPr>
          <p:cNvPr id="54" name="Right Triangle 16"/>
          <p:cNvSpPr/>
          <p:nvPr/>
        </p:nvSpPr>
        <p:spPr>
          <a:xfrm rot="10800000">
            <a:off x="645015" y="421861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ight Triangle 17"/>
          <p:cNvSpPr/>
          <p:nvPr/>
        </p:nvSpPr>
        <p:spPr>
          <a:xfrm rot="10800000" flipH="1">
            <a:off x="1840193" y="421861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161"/>
          <p:cNvSpPr/>
          <p:nvPr/>
        </p:nvSpPr>
        <p:spPr>
          <a:xfrm>
            <a:off x="2397245" y="2833556"/>
            <a:ext cx="1342989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Увеличена поддержка со стороны окружения</a:t>
            </a:r>
          </a:p>
        </p:txBody>
      </p:sp>
      <p:sp>
        <p:nvSpPr>
          <p:cNvPr id="58" name="Right Triangle 17"/>
          <p:cNvSpPr/>
          <p:nvPr/>
        </p:nvSpPr>
        <p:spPr>
          <a:xfrm rot="10800000" flipH="1">
            <a:off x="4346443" y="419499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ounded Rectangle 161"/>
          <p:cNvSpPr/>
          <p:nvPr/>
        </p:nvSpPr>
        <p:spPr>
          <a:xfrm>
            <a:off x="4949631" y="3675529"/>
            <a:ext cx="1207539" cy="53190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 Улучшены детско-родительские отношения</a:t>
            </a:r>
          </a:p>
        </p:txBody>
      </p:sp>
      <p:sp>
        <p:nvSpPr>
          <p:cNvPr id="60" name="Right Triangle 16"/>
          <p:cNvSpPr/>
          <p:nvPr/>
        </p:nvSpPr>
        <p:spPr>
          <a:xfrm rot="10800000">
            <a:off x="3227640" y="419577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ight Triangle 17"/>
          <p:cNvSpPr/>
          <p:nvPr/>
        </p:nvSpPr>
        <p:spPr>
          <a:xfrm rot="10800000" flipH="1">
            <a:off x="6018266" y="419499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ounded Rectangle 161"/>
          <p:cNvSpPr/>
          <p:nvPr/>
        </p:nvSpPr>
        <p:spPr>
          <a:xfrm>
            <a:off x="6355917" y="3667020"/>
            <a:ext cx="1342989" cy="54041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ru-RU" sz="700" dirty="0"/>
              <a:t>Повышен уровень развития, навыков</a:t>
            </a:r>
          </a:p>
        </p:txBody>
      </p:sp>
      <p:sp>
        <p:nvSpPr>
          <p:cNvPr id="63" name="Right Triangle 16"/>
          <p:cNvSpPr/>
          <p:nvPr/>
        </p:nvSpPr>
        <p:spPr>
          <a:xfrm rot="10800000">
            <a:off x="6359728" y="420393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ight Triangle 17"/>
          <p:cNvSpPr/>
          <p:nvPr/>
        </p:nvSpPr>
        <p:spPr>
          <a:xfrm rot="10800000" flipH="1">
            <a:off x="7554906" y="420393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ounded Rectangle 161"/>
          <p:cNvSpPr/>
          <p:nvPr/>
        </p:nvSpPr>
        <p:spPr>
          <a:xfrm>
            <a:off x="7944168" y="3663774"/>
            <a:ext cx="1342989" cy="54366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ru-RU" sz="700" dirty="0"/>
              <a:t>Улучшилось психическое состояние</a:t>
            </a:r>
          </a:p>
        </p:txBody>
      </p:sp>
      <p:sp>
        <p:nvSpPr>
          <p:cNvPr id="66" name="Right Triangle 16"/>
          <p:cNvSpPr/>
          <p:nvPr/>
        </p:nvSpPr>
        <p:spPr>
          <a:xfrm rot="10800000">
            <a:off x="7947979" y="420666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ight Triangle 17"/>
          <p:cNvSpPr/>
          <p:nvPr/>
        </p:nvSpPr>
        <p:spPr>
          <a:xfrm rot="10800000" flipH="1">
            <a:off x="9143157" y="42066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ounded Rectangle 161"/>
          <p:cNvSpPr/>
          <p:nvPr/>
        </p:nvSpPr>
        <p:spPr>
          <a:xfrm>
            <a:off x="642420" y="2830866"/>
            <a:ext cx="1342989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Замещающие семьи приняли на воспитание детей</a:t>
            </a:r>
          </a:p>
        </p:txBody>
      </p:sp>
      <p:sp>
        <p:nvSpPr>
          <p:cNvPr id="69" name="Right Triangle 16"/>
          <p:cNvSpPr/>
          <p:nvPr/>
        </p:nvSpPr>
        <p:spPr>
          <a:xfrm rot="10800000">
            <a:off x="646231" y="338571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ight Triangle 17"/>
          <p:cNvSpPr/>
          <p:nvPr/>
        </p:nvSpPr>
        <p:spPr>
          <a:xfrm rot="10800000" flipH="1">
            <a:off x="1841409" y="338571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ounded Rectangle 161"/>
          <p:cNvSpPr/>
          <p:nvPr/>
        </p:nvSpPr>
        <p:spPr>
          <a:xfrm>
            <a:off x="2630412" y="2059578"/>
            <a:ext cx="1358880" cy="558882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Сформировано сообщество замещающих родителей</a:t>
            </a:r>
          </a:p>
        </p:txBody>
      </p:sp>
      <p:sp>
        <p:nvSpPr>
          <p:cNvPr id="72" name="Right Triangle 16"/>
          <p:cNvSpPr/>
          <p:nvPr/>
        </p:nvSpPr>
        <p:spPr>
          <a:xfrm rot="10800000">
            <a:off x="2386815" y="337976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ight Triangle 17"/>
          <p:cNvSpPr/>
          <p:nvPr/>
        </p:nvSpPr>
        <p:spPr>
          <a:xfrm rot="10800000" flipH="1">
            <a:off x="3596235" y="33800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161"/>
          <p:cNvSpPr/>
          <p:nvPr/>
        </p:nvSpPr>
        <p:spPr>
          <a:xfrm>
            <a:off x="4763870" y="2017227"/>
            <a:ext cx="1342989" cy="558882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Ослаблено влияние кризисных факторов, нарушающих отношения в семье</a:t>
            </a:r>
          </a:p>
        </p:txBody>
      </p:sp>
      <p:sp>
        <p:nvSpPr>
          <p:cNvPr id="78" name="Rounded Rectangle 161"/>
          <p:cNvSpPr/>
          <p:nvPr/>
        </p:nvSpPr>
        <p:spPr>
          <a:xfrm>
            <a:off x="5868894" y="2824920"/>
            <a:ext cx="1288671" cy="558882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Усилилась внутренняя мотивация к конструктивной деятельности</a:t>
            </a:r>
          </a:p>
        </p:txBody>
      </p:sp>
      <p:sp>
        <p:nvSpPr>
          <p:cNvPr id="79" name="Right Triangle 16"/>
          <p:cNvSpPr/>
          <p:nvPr/>
        </p:nvSpPr>
        <p:spPr>
          <a:xfrm rot="10800000">
            <a:off x="5874250" y="3379766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ight Triangle 17"/>
          <p:cNvSpPr/>
          <p:nvPr/>
        </p:nvSpPr>
        <p:spPr>
          <a:xfrm rot="10800000" flipH="1">
            <a:off x="7020305" y="337393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ounded Rectangle 161"/>
          <p:cNvSpPr/>
          <p:nvPr/>
        </p:nvSpPr>
        <p:spPr>
          <a:xfrm>
            <a:off x="7286166" y="2820815"/>
            <a:ext cx="1029711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Улучшились показатели успеваемости или готовности к школе</a:t>
            </a:r>
          </a:p>
        </p:txBody>
      </p:sp>
      <p:sp>
        <p:nvSpPr>
          <p:cNvPr id="82" name="Right Triangle 16"/>
          <p:cNvSpPr/>
          <p:nvPr/>
        </p:nvSpPr>
        <p:spPr>
          <a:xfrm rot="10800000">
            <a:off x="7289977" y="337566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ight Triangle 17"/>
          <p:cNvSpPr/>
          <p:nvPr/>
        </p:nvSpPr>
        <p:spPr>
          <a:xfrm rot="10800000" flipH="1">
            <a:off x="8172641" y="336983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ounded Rectangle 161"/>
          <p:cNvSpPr/>
          <p:nvPr/>
        </p:nvSpPr>
        <p:spPr>
          <a:xfrm>
            <a:off x="8409232" y="2818585"/>
            <a:ext cx="1029711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Улучшилось физическое состояние</a:t>
            </a:r>
          </a:p>
        </p:txBody>
      </p:sp>
      <p:sp>
        <p:nvSpPr>
          <p:cNvPr id="85" name="Right Triangle 16"/>
          <p:cNvSpPr/>
          <p:nvPr/>
        </p:nvSpPr>
        <p:spPr>
          <a:xfrm rot="10800000">
            <a:off x="8413043" y="337343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ight Triangle 17"/>
          <p:cNvSpPr/>
          <p:nvPr/>
        </p:nvSpPr>
        <p:spPr>
          <a:xfrm rot="10800000" flipH="1">
            <a:off x="9301683" y="337357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8" name="Прямая соединительная линия 87"/>
          <p:cNvCxnSpPr>
            <a:stCxn id="31" idx="0"/>
            <a:endCxn id="41" idx="2"/>
          </p:cNvCxnSpPr>
          <p:nvPr/>
        </p:nvCxnSpPr>
        <p:spPr>
          <a:xfrm flipV="1">
            <a:off x="1312699" y="5378893"/>
            <a:ext cx="0" cy="2569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3" idx="0"/>
            <a:endCxn id="43" idx="2"/>
          </p:cNvCxnSpPr>
          <p:nvPr/>
        </p:nvCxnSpPr>
        <p:spPr>
          <a:xfrm flipH="1" flipV="1">
            <a:off x="3059908" y="5395323"/>
            <a:ext cx="2078" cy="2291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45" idx="2"/>
            <a:endCxn id="47" idx="2"/>
          </p:cNvCxnSpPr>
          <p:nvPr/>
        </p:nvCxnSpPr>
        <p:spPr>
          <a:xfrm rot="16200000" flipH="1">
            <a:off x="5014253" y="4826885"/>
            <a:ext cx="12700" cy="1136876"/>
          </a:xfrm>
          <a:prstGeom prst="bentConnector3">
            <a:avLst>
              <a:gd name="adj1" fmla="val 95294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endCxn id="35" idx="0"/>
          </p:cNvCxnSpPr>
          <p:nvPr/>
        </p:nvCxnSpPr>
        <p:spPr>
          <a:xfrm>
            <a:off x="5020235" y="5510306"/>
            <a:ext cx="1110" cy="1001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39" idx="0"/>
            <a:endCxn id="51" idx="2"/>
          </p:cNvCxnSpPr>
          <p:nvPr/>
        </p:nvCxnSpPr>
        <p:spPr>
          <a:xfrm flipH="1" flipV="1">
            <a:off x="8625849" y="5395323"/>
            <a:ext cx="4345" cy="21509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41" idx="0"/>
            <a:endCxn id="53" idx="2"/>
          </p:cNvCxnSpPr>
          <p:nvPr/>
        </p:nvCxnSpPr>
        <p:spPr>
          <a:xfrm flipV="1">
            <a:off x="1312699" y="4222656"/>
            <a:ext cx="0" cy="4839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53" idx="0"/>
            <a:endCxn id="68" idx="2"/>
          </p:cNvCxnSpPr>
          <p:nvPr/>
        </p:nvCxnSpPr>
        <p:spPr>
          <a:xfrm flipV="1">
            <a:off x="1312699" y="3389748"/>
            <a:ext cx="1216" cy="2740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56" idx="0"/>
          </p:cNvCxnSpPr>
          <p:nvPr/>
        </p:nvCxnSpPr>
        <p:spPr>
          <a:xfrm flipH="1" flipV="1">
            <a:off x="3068739" y="2613432"/>
            <a:ext cx="1" cy="2201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45" idx="0"/>
            <a:endCxn id="47" idx="0"/>
          </p:cNvCxnSpPr>
          <p:nvPr/>
        </p:nvCxnSpPr>
        <p:spPr>
          <a:xfrm rot="5400000" flipH="1" flipV="1">
            <a:off x="5014253" y="4141020"/>
            <a:ext cx="12700" cy="113687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</p:cNvCxnSpPr>
          <p:nvPr/>
        </p:nvCxnSpPr>
        <p:spPr>
          <a:xfrm flipH="1" flipV="1">
            <a:off x="5265189" y="4214372"/>
            <a:ext cx="65" cy="27394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cxnSpLocks/>
            <a:endCxn id="75" idx="2"/>
          </p:cNvCxnSpPr>
          <p:nvPr/>
        </p:nvCxnSpPr>
        <p:spPr>
          <a:xfrm flipH="1" flipV="1">
            <a:off x="5435365" y="2576109"/>
            <a:ext cx="5187" cy="10876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 flipV="1">
            <a:off x="7094476" y="4225902"/>
            <a:ext cx="2578" cy="4835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 flipH="1" flipV="1">
            <a:off x="8839306" y="4222656"/>
            <a:ext cx="10186" cy="4802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Группа 134"/>
          <p:cNvGrpSpPr/>
          <p:nvPr/>
        </p:nvGrpSpPr>
        <p:grpSpPr>
          <a:xfrm>
            <a:off x="6574117" y="3520872"/>
            <a:ext cx="2459318" cy="142902"/>
            <a:chOff x="6574117" y="3520872"/>
            <a:chExt cx="2459318" cy="142902"/>
          </a:xfrm>
        </p:grpSpPr>
        <p:cxnSp>
          <p:nvCxnSpPr>
            <p:cNvPr id="130" name="Прямая соединительная линия 129"/>
            <p:cNvCxnSpPr/>
            <p:nvPr/>
          </p:nvCxnSpPr>
          <p:spPr>
            <a:xfrm flipV="1">
              <a:off x="6574117" y="3520873"/>
              <a:ext cx="0" cy="14290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6574118" y="3520872"/>
              <a:ext cx="2459317" cy="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 flipV="1">
              <a:off x="9033435" y="3520872"/>
              <a:ext cx="0" cy="14290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Прямая со стрелкой 136"/>
          <p:cNvCxnSpPr/>
          <p:nvPr/>
        </p:nvCxnSpPr>
        <p:spPr>
          <a:xfrm flipV="1">
            <a:off x="6794277" y="3383802"/>
            <a:ext cx="0" cy="1370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endCxn id="81" idx="2"/>
          </p:cNvCxnSpPr>
          <p:nvPr/>
        </p:nvCxnSpPr>
        <p:spPr>
          <a:xfrm flipV="1">
            <a:off x="7801021" y="3379697"/>
            <a:ext cx="1" cy="14117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8805401" y="3383802"/>
            <a:ext cx="0" cy="1370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5"/>
          <p:cNvGrpSpPr/>
          <p:nvPr/>
        </p:nvGrpSpPr>
        <p:grpSpPr>
          <a:xfrm>
            <a:off x="2429151" y="1413799"/>
            <a:ext cx="473631" cy="420560"/>
            <a:chOff x="6613702" y="2640793"/>
            <a:chExt cx="473631" cy="359553"/>
          </a:xfrm>
        </p:grpSpPr>
        <p:sp>
          <p:nvSpPr>
            <p:cNvPr id="143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4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45" name="Group 18"/>
          <p:cNvGrpSpPr/>
          <p:nvPr/>
        </p:nvGrpSpPr>
        <p:grpSpPr>
          <a:xfrm>
            <a:off x="393017" y="1408894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46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7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48" name="Right Triangle 21"/>
          <p:cNvSpPr/>
          <p:nvPr/>
        </p:nvSpPr>
        <p:spPr>
          <a:xfrm rot="10800000">
            <a:off x="719272" y="1769676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9" name="Rectangle 22"/>
          <p:cNvSpPr/>
          <p:nvPr/>
        </p:nvSpPr>
        <p:spPr>
          <a:xfrm>
            <a:off x="719272" y="1242403"/>
            <a:ext cx="1848459" cy="52283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Увеличение числа детей-сирот и детей, оставшихся без попечения родителей, переданных на семейные формы устройства</a:t>
            </a:r>
          </a:p>
        </p:txBody>
      </p:sp>
      <p:sp>
        <p:nvSpPr>
          <p:cNvPr id="150" name="Right Triangle 23"/>
          <p:cNvSpPr/>
          <p:nvPr/>
        </p:nvSpPr>
        <p:spPr>
          <a:xfrm rot="10800000" flipH="1">
            <a:off x="2438197" y="1773651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6" name="Rounded Rectangle 161"/>
          <p:cNvSpPr/>
          <p:nvPr/>
        </p:nvSpPr>
        <p:spPr>
          <a:xfrm>
            <a:off x="5662642" y="1241855"/>
            <a:ext cx="1467019" cy="526424"/>
          </a:xfrm>
          <a:prstGeom prst="roundRect">
            <a:avLst>
              <a:gd name="adj" fmla="val 0"/>
            </a:avLst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Уменьшение количества изъятий/отказов от детей из замещающих семей</a:t>
            </a:r>
          </a:p>
        </p:txBody>
      </p:sp>
      <p:sp>
        <p:nvSpPr>
          <p:cNvPr id="169" name="Rounded Rectangle 161"/>
          <p:cNvSpPr/>
          <p:nvPr/>
        </p:nvSpPr>
        <p:spPr>
          <a:xfrm>
            <a:off x="7894738" y="1211613"/>
            <a:ext cx="1347751" cy="558882"/>
          </a:xfrm>
          <a:prstGeom prst="roundRect">
            <a:avLst>
              <a:gd name="adj" fmla="val 0"/>
            </a:avLst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благополучия детей и семей – участников Программы</a:t>
            </a:r>
          </a:p>
        </p:txBody>
      </p:sp>
      <p:sp>
        <p:nvSpPr>
          <p:cNvPr id="187" name="Rectangle 155"/>
          <p:cNvSpPr/>
          <p:nvPr/>
        </p:nvSpPr>
        <p:spPr>
          <a:xfrm>
            <a:off x="8802029" y="630896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160" name="Rounded Rectangle 161">
            <a:extLst>
              <a:ext uri="{FF2B5EF4-FFF2-40B4-BE49-F238E27FC236}">
                <a16:creationId xmlns:a16="http://schemas.microsoft.com/office/drawing/2014/main" id="{FB9C0217-D116-4CAD-87DE-B731C537737E}"/>
              </a:ext>
            </a:extLst>
          </p:cNvPr>
          <p:cNvSpPr/>
          <p:nvPr/>
        </p:nvSpPr>
        <p:spPr>
          <a:xfrm>
            <a:off x="3229755" y="3675529"/>
            <a:ext cx="1258253" cy="52863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ru-RU" sz="700" dirty="0"/>
              <a:t>Повысилась родительская компетентность </a:t>
            </a:r>
          </a:p>
        </p:txBody>
      </p:sp>
      <p:sp>
        <p:nvSpPr>
          <p:cNvPr id="162" name="Rectangle 22">
            <a:extLst>
              <a:ext uri="{FF2B5EF4-FFF2-40B4-BE49-F238E27FC236}">
                <a16:creationId xmlns:a16="http://schemas.microsoft.com/office/drawing/2014/main" id="{CBCCE21C-9BFA-4BA2-85E4-DE74C9478217}"/>
              </a:ext>
            </a:extLst>
          </p:cNvPr>
          <p:cNvSpPr/>
          <p:nvPr/>
        </p:nvSpPr>
        <p:spPr>
          <a:xfrm>
            <a:off x="3359438" y="1248430"/>
            <a:ext cx="1490320" cy="52283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Создана благоприятная социальная среда для замещающих семей</a:t>
            </a: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CA03DB9D-3B84-439B-BC87-6606E5EA1CEF}"/>
              </a:ext>
            </a:extLst>
          </p:cNvPr>
          <p:cNvCxnSpPr>
            <a:stCxn id="78" idx="3"/>
            <a:endCxn id="81" idx="1"/>
          </p:cNvCxnSpPr>
          <p:nvPr/>
        </p:nvCxnSpPr>
        <p:spPr>
          <a:xfrm flipV="1">
            <a:off x="7157565" y="3100256"/>
            <a:ext cx="128601" cy="4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F67DA8DB-86C4-4A36-9056-884BBAACBEB1}"/>
              </a:ext>
            </a:extLst>
          </p:cNvPr>
          <p:cNvCxnSpPr>
            <a:endCxn id="169" idx="2"/>
          </p:cNvCxnSpPr>
          <p:nvPr/>
        </p:nvCxnSpPr>
        <p:spPr>
          <a:xfrm flipV="1">
            <a:off x="8557059" y="1770495"/>
            <a:ext cx="11555" cy="9140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D96BF743-E6BA-4D5F-A446-8F22997C1696}"/>
              </a:ext>
            </a:extLst>
          </p:cNvPr>
          <p:cNvCxnSpPr/>
          <p:nvPr/>
        </p:nvCxnSpPr>
        <p:spPr>
          <a:xfrm>
            <a:off x="5088058" y="1612371"/>
            <a:ext cx="302718" cy="12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EC92AC3A-50B7-4773-BC18-A508ACA9ECDB}"/>
              </a:ext>
            </a:extLst>
          </p:cNvPr>
          <p:cNvCxnSpPr>
            <a:stCxn id="62" idx="1"/>
            <a:endCxn id="59" idx="3"/>
          </p:cNvCxnSpPr>
          <p:nvPr/>
        </p:nvCxnSpPr>
        <p:spPr>
          <a:xfrm flipH="1">
            <a:off x="6157170" y="3937228"/>
            <a:ext cx="198747" cy="425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DB224132-88E3-4636-A882-59D3D630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" y="133730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434C221D-4290-42C3-9F43-69D573C5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70" y="1326644"/>
            <a:ext cx="100860" cy="10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6E20B75B-19FD-496C-9BE3-E241FC65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39" y="12814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Соединительная линия уступом 73"/>
          <p:cNvCxnSpPr/>
          <p:nvPr/>
        </p:nvCxnSpPr>
        <p:spPr>
          <a:xfrm rot="5400000" flipH="1" flipV="1">
            <a:off x="7718809" y="3677156"/>
            <a:ext cx="486802" cy="1590829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V="1">
            <a:off x="2773082" y="3383802"/>
            <a:ext cx="0" cy="133163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43" idx="0"/>
            <a:endCxn id="160" idx="2"/>
          </p:cNvCxnSpPr>
          <p:nvPr/>
        </p:nvCxnSpPr>
        <p:spPr>
          <a:xfrm rot="5400000" flipH="1" flipV="1">
            <a:off x="3206746" y="4057322"/>
            <a:ext cx="505299" cy="798974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8" idx="0"/>
          </p:cNvCxnSpPr>
          <p:nvPr/>
        </p:nvCxnSpPr>
        <p:spPr>
          <a:xfrm flipH="1" flipV="1">
            <a:off x="1312698" y="1772934"/>
            <a:ext cx="1217" cy="10579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60" idx="3"/>
            <a:endCxn id="59" idx="1"/>
          </p:cNvCxnSpPr>
          <p:nvPr/>
        </p:nvCxnSpPr>
        <p:spPr>
          <a:xfrm>
            <a:off x="4488008" y="3939844"/>
            <a:ext cx="461623" cy="16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ight Triangle 16"/>
          <p:cNvSpPr/>
          <p:nvPr/>
        </p:nvSpPr>
        <p:spPr>
          <a:xfrm rot="10800000">
            <a:off x="4945714" y="420160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7" name="Соединительная линия уступом 126"/>
          <p:cNvCxnSpPr/>
          <p:nvPr/>
        </p:nvCxnSpPr>
        <p:spPr>
          <a:xfrm rot="5400000" flipH="1" flipV="1">
            <a:off x="6075225" y="3745320"/>
            <a:ext cx="483556" cy="1444721"/>
          </a:xfrm>
          <a:prstGeom prst="bentConnector3">
            <a:avLst>
              <a:gd name="adj1" fmla="val 4505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ight Triangle 21"/>
          <p:cNvSpPr/>
          <p:nvPr/>
        </p:nvSpPr>
        <p:spPr>
          <a:xfrm rot="10800000">
            <a:off x="3349306" y="177594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1" name="Right Triangle 23"/>
          <p:cNvSpPr/>
          <p:nvPr/>
        </p:nvSpPr>
        <p:spPr>
          <a:xfrm rot="10800000" flipH="1">
            <a:off x="4709060" y="1770833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57" name="Соединительная линия уступом 156"/>
          <p:cNvCxnSpPr>
            <a:stCxn id="71" idx="3"/>
          </p:cNvCxnSpPr>
          <p:nvPr/>
        </p:nvCxnSpPr>
        <p:spPr>
          <a:xfrm flipV="1">
            <a:off x="3989292" y="1772934"/>
            <a:ext cx="357150" cy="56608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ight Triangle 21"/>
          <p:cNvSpPr/>
          <p:nvPr/>
        </p:nvSpPr>
        <p:spPr>
          <a:xfrm rot="10800000">
            <a:off x="7899331" y="1765981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0" name="Right Triangle 23"/>
          <p:cNvSpPr/>
          <p:nvPr/>
        </p:nvSpPr>
        <p:spPr>
          <a:xfrm rot="10800000" flipH="1">
            <a:off x="9125068" y="1766485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7" name="Right Triangle 21"/>
          <p:cNvSpPr/>
          <p:nvPr/>
        </p:nvSpPr>
        <p:spPr>
          <a:xfrm rot="10800000">
            <a:off x="5653776" y="1761895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8" name="Right Triangle 23"/>
          <p:cNvSpPr/>
          <p:nvPr/>
        </p:nvSpPr>
        <p:spPr>
          <a:xfrm rot="10800000" flipH="1">
            <a:off x="7007023" y="1767949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18" name="Соединительная линия уступом 217"/>
          <p:cNvCxnSpPr>
            <a:endCxn id="75" idx="3"/>
          </p:cNvCxnSpPr>
          <p:nvPr/>
        </p:nvCxnSpPr>
        <p:spPr>
          <a:xfrm rot="10800000">
            <a:off x="6106860" y="2296669"/>
            <a:ext cx="1134373" cy="387841"/>
          </a:xfrm>
          <a:prstGeom prst="bentConnector3">
            <a:avLst>
              <a:gd name="adj1" fmla="val -5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75" idx="0"/>
            <a:endCxn id="166" idx="2"/>
          </p:cNvCxnSpPr>
          <p:nvPr/>
        </p:nvCxnSpPr>
        <p:spPr>
          <a:xfrm rot="5400000" flipH="1" flipV="1">
            <a:off x="5791284" y="1412360"/>
            <a:ext cx="248948" cy="960787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/>
          <p:nvPr/>
        </p:nvCxnSpPr>
        <p:spPr>
          <a:xfrm rot="5400000" flipH="1" flipV="1">
            <a:off x="4221700" y="1453269"/>
            <a:ext cx="1907250" cy="2537270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16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205</Words>
  <Application>Microsoft Office PowerPoint</Application>
  <PresentationFormat>Лист A4 (210x297 мм)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Татьяна Арчакова</cp:lastModifiedBy>
  <cp:revision>19</cp:revision>
  <dcterms:created xsi:type="dcterms:W3CDTF">2019-08-31T19:10:07Z</dcterms:created>
  <dcterms:modified xsi:type="dcterms:W3CDTF">2019-09-26T07:15:24Z</dcterms:modified>
</cp:coreProperties>
</file>